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comments/comment1.xml" ContentType="application/vnd.openxmlformats-officedocument.presentationml.comments+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4"/>
  </p:notesMasterIdLst>
  <p:sldIdLst>
    <p:sldId id="256" r:id="rId2"/>
    <p:sldId id="258" r:id="rId3"/>
    <p:sldId id="259" r:id="rId4"/>
    <p:sldId id="260" r:id="rId5"/>
    <p:sldId id="475" r:id="rId6"/>
    <p:sldId id="634" r:id="rId7"/>
    <p:sldId id="348" r:id="rId8"/>
    <p:sldId id="400" r:id="rId9"/>
    <p:sldId id="398" r:id="rId10"/>
    <p:sldId id="319" r:id="rId11"/>
    <p:sldId id="321" r:id="rId12"/>
    <p:sldId id="320" r:id="rId13"/>
    <p:sldId id="401" r:id="rId14"/>
    <p:sldId id="399" r:id="rId15"/>
    <p:sldId id="370" r:id="rId16"/>
    <p:sldId id="371" r:id="rId17"/>
    <p:sldId id="372" r:id="rId18"/>
    <p:sldId id="415" r:id="rId19"/>
    <p:sldId id="416" r:id="rId20"/>
    <p:sldId id="417" r:id="rId21"/>
    <p:sldId id="635" r:id="rId22"/>
    <p:sldId id="418" r:id="rId23"/>
    <p:sldId id="636" r:id="rId24"/>
    <p:sldId id="314" r:id="rId25"/>
    <p:sldId id="313" r:id="rId26"/>
    <p:sldId id="480" r:id="rId27"/>
    <p:sldId id="481" r:id="rId28"/>
    <p:sldId id="312" r:id="rId29"/>
    <p:sldId id="637" r:id="rId30"/>
    <p:sldId id="268" r:id="rId31"/>
    <p:sldId id="638" r:id="rId32"/>
    <p:sldId id="520" r:id="rId33"/>
    <p:sldId id="483" r:id="rId34"/>
    <p:sldId id="484" r:id="rId35"/>
    <p:sldId id="485" r:id="rId36"/>
    <p:sldId id="516" r:id="rId37"/>
    <p:sldId id="486" r:id="rId38"/>
    <p:sldId id="511" r:id="rId39"/>
    <p:sldId id="512" r:id="rId40"/>
    <p:sldId id="517" r:id="rId41"/>
    <p:sldId id="518" r:id="rId42"/>
    <p:sldId id="513" r:id="rId43"/>
    <p:sldId id="514" r:id="rId44"/>
    <p:sldId id="515" r:id="rId45"/>
    <p:sldId id="487" r:id="rId46"/>
    <p:sldId id="488" r:id="rId47"/>
    <p:sldId id="489" r:id="rId48"/>
    <p:sldId id="491" r:id="rId49"/>
    <p:sldId id="492" r:id="rId50"/>
    <p:sldId id="493" r:id="rId51"/>
    <p:sldId id="494" r:id="rId52"/>
    <p:sldId id="495" r:id="rId53"/>
    <p:sldId id="496" r:id="rId54"/>
    <p:sldId id="497" r:id="rId55"/>
    <p:sldId id="498" r:id="rId56"/>
    <p:sldId id="499" r:id="rId57"/>
    <p:sldId id="500" r:id="rId58"/>
    <p:sldId id="501" r:id="rId59"/>
    <p:sldId id="502" r:id="rId60"/>
    <p:sldId id="503" r:id="rId61"/>
    <p:sldId id="505" r:id="rId62"/>
    <p:sldId id="506" r:id="rId63"/>
    <p:sldId id="507" r:id="rId64"/>
    <p:sldId id="336" r:id="rId65"/>
    <p:sldId id="334" r:id="rId66"/>
    <p:sldId id="330" r:id="rId67"/>
    <p:sldId id="640" r:id="rId68"/>
    <p:sldId id="519" r:id="rId69"/>
    <p:sldId id="641" r:id="rId70"/>
    <p:sldId id="521" r:id="rId71"/>
    <p:sldId id="522" r:id="rId72"/>
    <p:sldId id="533" r:id="rId73"/>
    <p:sldId id="523" r:id="rId74"/>
    <p:sldId id="524" r:id="rId75"/>
    <p:sldId id="525" r:id="rId76"/>
    <p:sldId id="526" r:id="rId77"/>
    <p:sldId id="527" r:id="rId78"/>
    <p:sldId id="528" r:id="rId79"/>
    <p:sldId id="529" r:id="rId80"/>
    <p:sldId id="530" r:id="rId81"/>
    <p:sldId id="531" r:id="rId82"/>
    <p:sldId id="642" r:id="rId83"/>
    <p:sldId id="534" r:id="rId84"/>
    <p:sldId id="643" r:id="rId85"/>
    <p:sldId id="532" r:id="rId86"/>
    <p:sldId id="623" r:id="rId87"/>
    <p:sldId id="535" r:id="rId88"/>
    <p:sldId id="537" r:id="rId89"/>
    <p:sldId id="607" r:id="rId90"/>
    <p:sldId id="608" r:id="rId91"/>
    <p:sldId id="609" r:id="rId92"/>
    <p:sldId id="610" r:id="rId93"/>
    <p:sldId id="539" r:id="rId94"/>
    <p:sldId id="540" r:id="rId95"/>
    <p:sldId id="577" r:id="rId96"/>
    <p:sldId id="541" r:id="rId97"/>
    <p:sldId id="578" r:id="rId98"/>
    <p:sldId id="580" r:id="rId99"/>
    <p:sldId id="579" r:id="rId100"/>
    <p:sldId id="542" r:id="rId101"/>
    <p:sldId id="543" r:id="rId102"/>
    <p:sldId id="622" r:id="rId103"/>
    <p:sldId id="644" r:id="rId104"/>
    <p:sldId id="544" r:id="rId105"/>
    <p:sldId id="645" r:id="rId106"/>
    <p:sldId id="545" r:id="rId107"/>
    <p:sldId id="581" r:id="rId108"/>
    <p:sldId id="582" r:id="rId109"/>
    <p:sldId id="546" r:id="rId110"/>
    <p:sldId id="632" r:id="rId111"/>
    <p:sldId id="583" r:id="rId112"/>
    <p:sldId id="584" r:id="rId113"/>
    <p:sldId id="646" r:id="rId114"/>
    <p:sldId id="548" r:id="rId115"/>
    <p:sldId id="647" r:id="rId116"/>
    <p:sldId id="549" r:id="rId117"/>
    <p:sldId id="611" r:id="rId118"/>
    <p:sldId id="612" r:id="rId119"/>
    <p:sldId id="550" r:id="rId120"/>
    <p:sldId id="551" r:id="rId121"/>
    <p:sldId id="555" r:id="rId122"/>
    <p:sldId id="648" r:id="rId123"/>
    <p:sldId id="557" r:id="rId124"/>
    <p:sldId id="650" r:id="rId125"/>
    <p:sldId id="558" r:id="rId126"/>
    <p:sldId id="559" r:id="rId127"/>
    <p:sldId id="585" r:id="rId128"/>
    <p:sldId id="560" r:id="rId129"/>
    <p:sldId id="561" r:id="rId130"/>
    <p:sldId id="586" r:id="rId131"/>
    <p:sldId id="587" r:id="rId132"/>
    <p:sldId id="588" r:id="rId133"/>
    <p:sldId id="590" r:id="rId134"/>
    <p:sldId id="562" r:id="rId135"/>
    <p:sldId id="564" r:id="rId136"/>
    <p:sldId id="592" r:id="rId137"/>
    <p:sldId id="591" r:id="rId138"/>
    <p:sldId id="613" r:id="rId139"/>
    <p:sldId id="614" r:id="rId140"/>
    <p:sldId id="566" r:id="rId141"/>
    <p:sldId id="615" r:id="rId142"/>
    <p:sldId id="651" r:id="rId143"/>
    <p:sldId id="567" r:id="rId144"/>
    <p:sldId id="652" r:id="rId145"/>
    <p:sldId id="621" r:id="rId146"/>
    <p:sldId id="568" r:id="rId147"/>
    <p:sldId id="569" r:id="rId148"/>
    <p:sldId id="653" r:id="rId149"/>
    <p:sldId id="570" r:id="rId150"/>
    <p:sldId id="654" r:id="rId151"/>
    <p:sldId id="571" r:id="rId152"/>
    <p:sldId id="572" r:id="rId153"/>
    <p:sldId id="616" r:id="rId154"/>
    <p:sldId id="620" r:id="rId155"/>
    <p:sldId id="617" r:id="rId156"/>
    <p:sldId id="618" r:id="rId157"/>
    <p:sldId id="619" r:id="rId158"/>
    <p:sldId id="573" r:id="rId159"/>
    <p:sldId id="574" r:id="rId160"/>
    <p:sldId id="575" r:id="rId161"/>
    <p:sldId id="631" r:id="rId162"/>
    <p:sldId id="576" r:id="rId163"/>
    <p:sldId id="655" r:id="rId164"/>
    <p:sldId id="656" r:id="rId165"/>
    <p:sldId id="593" r:id="rId166"/>
    <p:sldId id="594" r:id="rId167"/>
    <p:sldId id="604" r:id="rId168"/>
    <p:sldId id="606" r:id="rId169"/>
    <p:sldId id="605" r:id="rId170"/>
    <p:sldId id="595" r:id="rId171"/>
    <p:sldId id="596" r:id="rId172"/>
    <p:sldId id="597" r:id="rId173"/>
    <p:sldId id="598" r:id="rId174"/>
    <p:sldId id="625" r:id="rId175"/>
    <p:sldId id="599" r:id="rId176"/>
    <p:sldId id="600" r:id="rId177"/>
    <p:sldId id="624" r:id="rId178"/>
    <p:sldId id="626" r:id="rId179"/>
    <p:sldId id="627" r:id="rId180"/>
    <p:sldId id="628" r:id="rId181"/>
    <p:sldId id="629" r:id="rId182"/>
    <p:sldId id="633" r:id="rId18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mpix" initials="C" lastIdx="1" clrIdx="0">
    <p:extLst>
      <p:ext uri="{19B8F6BF-5375-455C-9EA6-DF929625EA0E}">
        <p15:presenceInfo xmlns:p15="http://schemas.microsoft.com/office/powerpoint/2012/main" xmlns="" userId="Champi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89" autoAdjust="0"/>
    <p:restoredTop sz="90802" autoAdjust="0"/>
  </p:normalViewPr>
  <p:slideViewPr>
    <p:cSldViewPr snapToGrid="0">
      <p:cViewPr>
        <p:scale>
          <a:sx n="58" d="100"/>
          <a:sy n="58" d="100"/>
        </p:scale>
        <p:origin x="-1104" y="-786"/>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189"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28T15:28:46.826" idx="1">
    <p:pos x="7486" y="1490"/>
    <p:text>&lt;svg width="400px" height="400px"
      version="1.1"
     xmlns="http://www.w3.org/2000/svg"
     xmlns:xlink="http://www.w3.org/1999/xlink" viewBox="-5 -5 35 32"&gt;
     &lt;g&gt;
		&lt;!-- &lt;rect width="45" height="37" fill="white" stroke="blue" stroke-width="0.1" x="-17" y="-10"/&gt; --&gt;
		&lt;rect width="25" height="25" x="0" y="0" fill="yellow" opacity="0.3"/&gt;
		&lt;line x1="0" x2="20" y1="0" y2="0" stroke-width="1" stroke="RED"/&gt;
		&lt;line x1="0" x2="0" y1="0" y2="20" stroke="GREEN" stroke-width="1"/&gt;
		&lt;circle r="2" cx="0" cy="0" fill="BLUE" stroke="BLACK" stroke-width="1"/&gt;
		&lt;polygon points="-5,20 5,20 0,25" fill="GREEN"/&gt;--&gt;
		&lt;polygon points="20,-5 20,5 25,0" fill="RED"/&gt;
		&lt;text x="1" y="6" font-size="6"&gt;0&lt;/text&gt;
		&lt;text x="16" y="4" font-size="7" fill="red"&gt;x&lt;/text&gt;
		&lt;text x="1" y="18" font-size="7" fill="GREEN"&gt;y&lt;/text&gt;
		&lt;text x="12" y="15" style="fill:black;" font-size="4"&gt;Zone
    &lt;tspan x="12" y="19"&gt;visible&lt;/tspan&gt;
			&lt;tspan x="8" y="23"&gt;par defaut&lt;/tspan&gt;
		&lt;/text&gt;
		&lt;!--&lt;text x="1" y="15" font-size="7" fill="GREEN" &gt;y&lt;/text&gt;--&gt;
	&lt;/g&gt;
&lt;/svg&gt;</p:text>
    <p:extLst>
      <p:ext uri="{C676402C-5697-4E1C-873F-D02D1690AC5C}">
        <p15:threadingInfo xmlns:p15="http://schemas.microsoft.com/office/powerpoint/2012/main" xmlns=""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0AA2CB-DEAB-47EB-82CF-86EA53ED109F}" type="datetimeFigureOut">
              <a:rPr lang="fr-FR" smtClean="0"/>
              <a:t>01/06/2021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992396-AA78-4948-9815-2E54CDB768E9}" type="slidenum">
              <a:rPr lang="fr-FR" smtClean="0"/>
              <a:t>‹N°›</a:t>
            </a:fld>
            <a:endParaRPr lang="fr-FR"/>
          </a:p>
        </p:txBody>
      </p:sp>
    </p:spTree>
    <p:extLst>
      <p:ext uri="{BB962C8B-B14F-4D97-AF65-F5344CB8AC3E}">
        <p14:creationId xmlns:p14="http://schemas.microsoft.com/office/powerpoint/2010/main" val="2679860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8" Type="http://schemas.openxmlformats.org/officeDocument/2006/relationships/hyperlink" Target="https://www.php.net/manual/fr/function.compact.php" TargetMode="External"/><Relationship Id="rId3" Type="http://schemas.openxmlformats.org/officeDocument/2006/relationships/hyperlink" Target="https://www.php.net/manual/fr/ref.array.php" TargetMode="External"/><Relationship Id="rId7" Type="http://schemas.openxmlformats.org/officeDocument/2006/relationships/hyperlink" Target="https://www.php.net/manual/fr/function.array-values.php" TargetMode="External"/><Relationship Id="rId2" Type="http://schemas.openxmlformats.org/officeDocument/2006/relationships/slide" Target="../slides/slide111.xml"/><Relationship Id="rId1" Type="http://schemas.openxmlformats.org/officeDocument/2006/relationships/notesMaster" Target="../notesMasters/notesMaster1.xml"/><Relationship Id="rId6" Type="http://schemas.openxmlformats.org/officeDocument/2006/relationships/hyperlink" Target="https://www.php.net/manual/fr/function.array-replace.php" TargetMode="External"/><Relationship Id="rId5" Type="http://schemas.openxmlformats.org/officeDocument/2006/relationships/hyperlink" Target="https://www.php.net/manual/fr/function.sort.php" TargetMode="External"/><Relationship Id="rId4" Type="http://schemas.openxmlformats.org/officeDocument/2006/relationships/hyperlink" Target="https://www.php.net/manual/fr/function.array-flip.php" TargetMode="Externa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www.php.net/manual/fr/ref.array.php" TargetMode="External"/><Relationship Id="rId7" Type="http://schemas.openxmlformats.org/officeDocument/2006/relationships/hyperlink" Target="https://www.php.net/manual/fr/function.end.php" TargetMode="External"/><Relationship Id="rId2" Type="http://schemas.openxmlformats.org/officeDocument/2006/relationships/slide" Target="../slides/slide112.xml"/><Relationship Id="rId1" Type="http://schemas.openxmlformats.org/officeDocument/2006/relationships/notesMaster" Target="../notesMasters/notesMaster1.xml"/><Relationship Id="rId6" Type="http://schemas.openxmlformats.org/officeDocument/2006/relationships/hyperlink" Target="https://www.php.net/manual/fr/function.prev.php" TargetMode="External"/><Relationship Id="rId5" Type="http://schemas.openxmlformats.org/officeDocument/2006/relationships/hyperlink" Target="https://www.php.net/manual/fr/function.next.php" TargetMode="External"/><Relationship Id="rId4" Type="http://schemas.openxmlformats.org/officeDocument/2006/relationships/hyperlink" Target="https://www.php.net/manual/fr/function.current.php" TargetMode="Externa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www.php.net/manual/fr/session.security.php" TargetMode="External"/><Relationship Id="rId2" Type="http://schemas.openxmlformats.org/officeDocument/2006/relationships/slide" Target="../slides/slide117.xml"/><Relationship Id="rId1" Type="http://schemas.openxmlformats.org/officeDocument/2006/relationships/notesMaster" Target="../notesMasters/notesMaster1.xml"/><Relationship Id="rId4" Type="http://schemas.openxmlformats.org/officeDocument/2006/relationships/hyperlink" Target="https://www.php.net/manual/fr/ref.session.php" TargetMode="Externa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www.php.net/manual/fr/function.setcookie.php"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dev.mysql.com/doc/refman/8.0/en/non-typed-operators.html"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dev.mysql.com/doc/refman/8.0/en/data-types.html" TargetMode="External"/><Relationship Id="rId2" Type="http://schemas.openxmlformats.org/officeDocument/2006/relationships/slide" Target="../slides/slide134.xml"/><Relationship Id="rId1" Type="http://schemas.openxmlformats.org/officeDocument/2006/relationships/notesMaster" Target="../notesMasters/notesMaster1.xml"/><Relationship Id="rId4" Type="http://schemas.openxmlformats.org/officeDocument/2006/relationships/hyperlink" Target="https://www.sqlservertutorial.net/sql-server-basics/sql-server-alter-table-drop-colum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dev.mysql.com/doc/refman/8.0/en/examples.html" TargetMode="External"/><Relationship Id="rId2" Type="http://schemas.openxmlformats.org/officeDocument/2006/relationships/slide" Target="../slides/slide135.xml"/><Relationship Id="rId1" Type="http://schemas.openxmlformats.org/officeDocument/2006/relationships/notesMaster" Target="../notesMasters/notesMaster1.xml"/><Relationship Id="rId6" Type="http://schemas.openxmlformats.org/officeDocument/2006/relationships/hyperlink" Target="https://dev.mysql.com/doc/refman/8.0/en/group-by-functions.html#function_sum" TargetMode="External"/><Relationship Id="rId5" Type="http://schemas.openxmlformats.org/officeDocument/2006/relationships/hyperlink" Target="https://dev.mysql.com/doc/refman/8.0/en/group-by-functions.html#function_avg" TargetMode="External"/><Relationship Id="rId4" Type="http://schemas.openxmlformats.org/officeDocument/2006/relationships/hyperlink" Target="https://dev.mysql.com/doc/refman/8.0/en/group-by-functions.html#function_count" TargetMode="Externa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dev.mysql.com/doc/refman/8.0/en/string-functions.html" TargetMode="External"/><Relationship Id="rId2" Type="http://schemas.openxmlformats.org/officeDocument/2006/relationships/slide" Target="../slides/slide136.xml"/><Relationship Id="rId1" Type="http://schemas.openxmlformats.org/officeDocument/2006/relationships/notesMaster" Target="../notesMasters/notesMaster1.xml"/><Relationship Id="rId6" Type="http://schemas.openxmlformats.org/officeDocument/2006/relationships/hyperlink" Target="https://dev.mysql.com/doc/refman/8.0/en/string-functions.html#function_substring" TargetMode="External"/><Relationship Id="rId5" Type="http://schemas.openxmlformats.org/officeDocument/2006/relationships/hyperlink" Target="https://dev.mysql.com/doc/refman/8.0/en/string-functions.html#function_right" TargetMode="External"/><Relationship Id="rId4" Type="http://schemas.openxmlformats.org/officeDocument/2006/relationships/hyperlink" Target="https://dev.mysql.com/doc/refman/8.0/en/string-functions.html#function_left" TargetMode="Externa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dev.mysql.com/doc/refman/8.0/en/functions.html" TargetMode="External"/><Relationship Id="rId2" Type="http://schemas.openxmlformats.org/officeDocument/2006/relationships/slide" Target="../slides/slide137.xml"/><Relationship Id="rId1" Type="http://schemas.openxmlformats.org/officeDocument/2006/relationships/notesMaster" Target="../notesMasters/notesMaster1.xml"/><Relationship Id="rId5" Type="http://schemas.openxmlformats.org/officeDocument/2006/relationships/hyperlink" Target="https://dev.mysql.com/doc/refman/8.0/en/date-and-time-functions.html#function_date-format" TargetMode="External"/><Relationship Id="rId4" Type="http://schemas.openxmlformats.org/officeDocument/2006/relationships/hyperlink" Target="https://dev.mysql.com/doc/refman/8.0/en/date-and-time-functions.html" TargetMode="Externa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www.php.net/manual/fr/book.mysqli.php" TargetMode="External"/><Relationship Id="rId2" Type="http://schemas.openxmlformats.org/officeDocument/2006/relationships/slide" Target="../slides/slide140.xml"/><Relationship Id="rId1" Type="http://schemas.openxmlformats.org/officeDocument/2006/relationships/notesMaster" Target="../notesMasters/notesMaster1.xml"/><Relationship Id="rId4" Type="http://schemas.openxmlformats.org/officeDocument/2006/relationships/hyperlink" Target="https://www.php.net/manual/fr/mysqli-stmt.prepare.php#refsect1-mysqli-stmt.prepare-examples" TargetMode="Externa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www.php.net/manual/fr/book.mysqli.php" TargetMode="External"/><Relationship Id="rId2" Type="http://schemas.openxmlformats.org/officeDocument/2006/relationships/slide" Target="../slides/slide141.xml"/><Relationship Id="rId1" Type="http://schemas.openxmlformats.org/officeDocument/2006/relationships/notesMaster" Target="../notesMasters/notesMaster1.xml"/><Relationship Id="rId4" Type="http://schemas.openxmlformats.org/officeDocument/2006/relationships/hyperlink" Target="https://www.php.net/manual/fr/mysqli-stmt.prepare.php#refsect1-mysqli-stmt.prepare-examples" TargetMode="Externa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www.php.net/manual/fr/function.uasort.php" TargetMode="External"/><Relationship Id="rId2" Type="http://schemas.openxmlformats.org/officeDocument/2006/relationships/slide" Target="../slides/slide147.xml"/><Relationship Id="rId1" Type="http://schemas.openxmlformats.org/officeDocument/2006/relationships/notesMaster" Target="../notesMasters/notesMaster1.xml"/><Relationship Id="rId4" Type="http://schemas.openxmlformats.org/officeDocument/2006/relationships/hyperlink" Target="https://www.php.net/manual/fr/function.array-filter.php" TargetMode="Externa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www.php.net/manual/fr/function.imagecolorexact.php" TargetMode="External"/><Relationship Id="rId2" Type="http://schemas.openxmlformats.org/officeDocument/2006/relationships/slide" Target="../slides/slide154.xml"/><Relationship Id="rId1" Type="http://schemas.openxmlformats.org/officeDocument/2006/relationships/notesMaster" Target="../notesMasters/notesMaster1.xml"/><Relationship Id="rId4" Type="http://schemas.openxmlformats.org/officeDocument/2006/relationships/hyperlink" Target="https://www.php.net/manual/fr/function.imagecolorclosest.php" TargetMode="Externa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www.php.net/manual/fr/function.imagettftext.php"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fr.wikipedia.org/wiki/PHP#Historique_des_versions" TargetMode="External"/><Relationship Id="rId2" Type="http://schemas.openxmlformats.org/officeDocument/2006/relationships/slide" Target="../slides/slide73.xml"/><Relationship Id="rId1" Type="http://schemas.openxmlformats.org/officeDocument/2006/relationships/notesMaster" Target="../notesMasters/notesMaster1.xml"/><Relationship Id="rId5" Type="http://schemas.openxmlformats.org/officeDocument/2006/relationships/hyperlink" Target="https://www.php.net/ChangeLog-5.php" TargetMode="External"/><Relationship Id="rId4" Type="http://schemas.openxmlformats.org/officeDocument/2006/relationships/hyperlink" Target="https://www.php.net/ChangeLog-4.php"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www.php.net/manual/fr/function.echo.php"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www.php.net/manual/fr/features.file-upload.post-method.php"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www.php.net/manual/fr/function.fopen.php"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s://www.php.net/manual/fr/ref.filesystem.php" TargetMode="Externa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www.php.net/manual/fr/book.password.php"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www.php.net/manual/fr/function.crypt.php" TargetMode="Externa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www.php.net/manual/fr/function.json-encode.php" TargetMode="External"/><Relationship Id="rId2" Type="http://schemas.openxmlformats.org/officeDocument/2006/relationships/slide" Target="../slides/slide102.xml"/><Relationship Id="rId1" Type="http://schemas.openxmlformats.org/officeDocument/2006/relationships/notesMaster" Target="../notesMasters/notesMaster1.xml"/><Relationship Id="rId4" Type="http://schemas.openxmlformats.org/officeDocument/2006/relationships/hyperlink" Target="https://www.php.net/manual/fr/function.json-decode" TargetMode="Externa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www.phpdebutant.org/article11.php"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www.php.net/manual/fr/control-structures.for.php"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www.php.net/manual/fr/function.next.php" TargetMode="External"/><Relationship Id="rId4" Type="http://schemas.openxmlformats.org/officeDocument/2006/relationships/hyperlink" Target="https://www.php.net/manual/fr/control-structures.foreach.php" TargetMode="External"/></Relationships>
</file>

<file path=ppt/notesSlides/_rels/notesSlide98.xml.rels><?xml version="1.0" encoding="UTF-8" standalone="yes"?>
<Relationships xmlns="http://schemas.openxmlformats.org/package/2006/relationships"><Relationship Id="rId8" Type="http://schemas.openxmlformats.org/officeDocument/2006/relationships/hyperlink" Target="https://www.php.net/manual/fr/function.array-unique.php" TargetMode="External"/><Relationship Id="rId3" Type="http://schemas.openxmlformats.org/officeDocument/2006/relationships/hyperlink" Target="https://www.php.net/manual/fr/ref.array.php" TargetMode="External"/><Relationship Id="rId7" Type="http://schemas.openxmlformats.org/officeDocument/2006/relationships/hyperlink" Target="https://www.php.net/manual/fr/function.array-push.php" TargetMode="External"/><Relationship Id="rId2" Type="http://schemas.openxmlformats.org/officeDocument/2006/relationships/slide" Target="../slides/slide109.xml"/><Relationship Id="rId1" Type="http://schemas.openxmlformats.org/officeDocument/2006/relationships/notesMaster" Target="../notesMasters/notesMaster1.xml"/><Relationship Id="rId6" Type="http://schemas.openxmlformats.org/officeDocument/2006/relationships/hyperlink" Target="https://www.php.net/manual/fr/function.array-pop.php" TargetMode="External"/><Relationship Id="rId5" Type="http://schemas.openxmlformats.org/officeDocument/2006/relationships/hyperlink" Target="https://www.php.net/manual/fr/function.array-combine.php" TargetMode="External"/><Relationship Id="rId4" Type="http://schemas.openxmlformats.org/officeDocument/2006/relationships/hyperlink" Target="https://www.php.net/manual/fr/function.count" TargetMode="External"/></Relationships>
</file>

<file path=ppt/notesSlides/_rels/notesSlide99.xml.rels><?xml version="1.0" encoding="UTF-8" standalone="yes"?>
<Relationships xmlns="http://schemas.openxmlformats.org/package/2006/relationships"><Relationship Id="rId8" Type="http://schemas.openxmlformats.org/officeDocument/2006/relationships/hyperlink" Target="https://www.php.net/manual/fr/function.array-unique.php" TargetMode="External"/><Relationship Id="rId3" Type="http://schemas.openxmlformats.org/officeDocument/2006/relationships/hyperlink" Target="https://www.php.net/manual/fr/ref.array.php" TargetMode="External"/><Relationship Id="rId7" Type="http://schemas.openxmlformats.org/officeDocument/2006/relationships/hyperlink" Target="https://www.php.net/manual/fr/function.array-push.php" TargetMode="External"/><Relationship Id="rId2" Type="http://schemas.openxmlformats.org/officeDocument/2006/relationships/slide" Target="../slides/slide110.xml"/><Relationship Id="rId1" Type="http://schemas.openxmlformats.org/officeDocument/2006/relationships/notesMaster" Target="../notesMasters/notesMaster1.xml"/><Relationship Id="rId6" Type="http://schemas.openxmlformats.org/officeDocument/2006/relationships/hyperlink" Target="https://www.php.net/manual/fr/function.array-pop.php" TargetMode="External"/><Relationship Id="rId5" Type="http://schemas.openxmlformats.org/officeDocument/2006/relationships/hyperlink" Target="https://www.php.net/manual/fr/function.array-combine.php" TargetMode="External"/><Relationship Id="rId4" Type="http://schemas.openxmlformats.org/officeDocument/2006/relationships/hyperlink" Target="https://www.php.net/manual/fr/function.coun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a:t>
            </a:fld>
            <a:endParaRPr lang="fr-FR"/>
          </a:p>
        </p:txBody>
      </p:sp>
    </p:spTree>
    <p:extLst>
      <p:ext uri="{BB962C8B-B14F-4D97-AF65-F5344CB8AC3E}">
        <p14:creationId xmlns:p14="http://schemas.microsoft.com/office/powerpoint/2010/main" val="3644865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11</a:t>
            </a:fld>
            <a:endParaRPr lang="fr-FR"/>
          </a:p>
        </p:txBody>
      </p:sp>
    </p:spTree>
    <p:extLst>
      <p:ext uri="{BB962C8B-B14F-4D97-AF65-F5344CB8AC3E}">
        <p14:creationId xmlns:p14="http://schemas.microsoft.com/office/powerpoint/2010/main" val="15906213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Liste des fonctions exhaustive pour les arrays : </a:t>
            </a:r>
            <a:r>
              <a:rPr lang="fr-FR" dirty="0">
                <a:hlinkClick r:id="rId3"/>
              </a:rPr>
              <a:t>https://www.php.net/manual/fr/ref.array.php</a:t>
            </a:r>
            <a:endParaRPr lang="fr-FR" dirty="0"/>
          </a:p>
          <a:p>
            <a:endParaRPr lang="fr-FR" dirty="0"/>
          </a:p>
          <a:p>
            <a:r>
              <a:rPr lang="fr-FR" dirty="0"/>
              <a:t>Flip : </a:t>
            </a:r>
            <a:r>
              <a:rPr lang="fr-FR" dirty="0">
                <a:hlinkClick r:id="rId4"/>
              </a:rPr>
              <a:t>https://www.php.net/manual/fr/function.array-flip.php</a:t>
            </a:r>
            <a:endParaRPr lang="fr-FR" dirty="0"/>
          </a:p>
          <a:p>
            <a:r>
              <a:rPr lang="fr-FR" dirty="0"/>
              <a:t>Sort : </a:t>
            </a:r>
            <a:r>
              <a:rPr lang="fr-FR" dirty="0">
                <a:hlinkClick r:id="rId5"/>
              </a:rPr>
              <a:t>https://www.php.net/manual/fr/function.sort.php</a:t>
            </a:r>
            <a:endParaRPr lang="fr-FR" dirty="0"/>
          </a:p>
          <a:p>
            <a:r>
              <a:rPr lang="fr-FR" dirty="0"/>
              <a:t>Replace : </a:t>
            </a:r>
            <a:r>
              <a:rPr lang="fr-FR" dirty="0">
                <a:hlinkClick r:id="rId6"/>
              </a:rPr>
              <a:t>https://www.php.net/manual/fr/function.array-replace.php</a:t>
            </a:r>
            <a:endParaRPr lang="fr-FR" dirty="0"/>
          </a:p>
          <a:p>
            <a:r>
              <a:rPr lang="fr-FR" dirty="0"/>
              <a:t>Values : </a:t>
            </a:r>
            <a:r>
              <a:rPr lang="fr-FR" dirty="0">
                <a:hlinkClick r:id="rId7"/>
              </a:rPr>
              <a:t>https://www.php.net/manual/fr/function.array-values.php</a:t>
            </a:r>
            <a:endParaRPr lang="fr-FR" dirty="0"/>
          </a:p>
          <a:p>
            <a:r>
              <a:rPr lang="fr-FR" dirty="0"/>
              <a:t>Compact : </a:t>
            </a:r>
            <a:r>
              <a:rPr lang="fr-FR" dirty="0">
                <a:hlinkClick r:id="rId8"/>
              </a:rPr>
              <a:t>https://www.php.net/manual/fr/function.compact.php</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111</a:t>
            </a:fld>
            <a:endParaRPr lang="fr-FR" dirty="0"/>
          </a:p>
        </p:txBody>
      </p:sp>
    </p:spTree>
    <p:extLst>
      <p:ext uri="{BB962C8B-B14F-4D97-AF65-F5344CB8AC3E}">
        <p14:creationId xmlns:p14="http://schemas.microsoft.com/office/powerpoint/2010/main" val="26780763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Liste des fonctions exhaustive pour les arrays : </a:t>
            </a:r>
            <a:r>
              <a:rPr lang="fr-FR" dirty="0">
                <a:hlinkClick r:id="rId3"/>
              </a:rPr>
              <a:t>https://www.php.net/manual/fr/ref.array.php</a:t>
            </a:r>
            <a:endParaRPr lang="fr-FR" dirty="0"/>
          </a:p>
          <a:p>
            <a:endParaRPr lang="fr-FR" dirty="0"/>
          </a:p>
          <a:p>
            <a:r>
              <a:rPr lang="fr-FR" dirty="0"/>
              <a:t>Current : </a:t>
            </a:r>
            <a:r>
              <a:rPr lang="fr-FR" dirty="0">
                <a:hlinkClick r:id="rId4"/>
              </a:rPr>
              <a:t>https://www.php.net/manual/fr/function.current.php</a:t>
            </a:r>
            <a:endParaRPr lang="fr-FR" dirty="0"/>
          </a:p>
          <a:p>
            <a:r>
              <a:rPr lang="fr-FR" dirty="0"/>
              <a:t>Next : </a:t>
            </a:r>
            <a:r>
              <a:rPr lang="fr-FR" dirty="0">
                <a:hlinkClick r:id="rId5"/>
              </a:rPr>
              <a:t>https://www.php.net/manual/fr/function.next.php</a:t>
            </a:r>
            <a:endParaRPr lang="fr-FR" dirty="0"/>
          </a:p>
          <a:p>
            <a:r>
              <a:rPr lang="fr-FR" dirty="0"/>
              <a:t>Prev : </a:t>
            </a:r>
            <a:r>
              <a:rPr lang="fr-FR" dirty="0">
                <a:hlinkClick r:id="rId6"/>
              </a:rPr>
              <a:t>https://www.php.net/manual/fr/function.prev.php</a:t>
            </a:r>
            <a:endParaRPr lang="fr-FR" dirty="0"/>
          </a:p>
          <a:p>
            <a:r>
              <a:rPr lang="fr-FR" dirty="0"/>
              <a:t>End : </a:t>
            </a:r>
            <a:r>
              <a:rPr lang="fr-FR" dirty="0">
                <a:hlinkClick r:id="rId7"/>
              </a:rPr>
              <a:t>https://www.php.net/manual/fr/function.end.php</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112</a:t>
            </a:fld>
            <a:endParaRPr lang="fr-FR" dirty="0"/>
          </a:p>
        </p:txBody>
      </p:sp>
    </p:spTree>
    <p:extLst>
      <p:ext uri="{BB962C8B-B14F-4D97-AF65-F5344CB8AC3E}">
        <p14:creationId xmlns:p14="http://schemas.microsoft.com/office/powerpoint/2010/main" val="264770391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114</a:t>
            </a:fld>
            <a:endParaRPr lang="fr-FR"/>
          </a:p>
        </p:txBody>
      </p:sp>
    </p:spTree>
    <p:extLst>
      <p:ext uri="{BB962C8B-B14F-4D97-AF65-F5344CB8AC3E}">
        <p14:creationId xmlns:p14="http://schemas.microsoft.com/office/powerpoint/2010/main" val="34379707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116</a:t>
            </a:fld>
            <a:endParaRPr lang="fr-FR"/>
          </a:p>
        </p:txBody>
      </p:sp>
    </p:spTree>
    <p:extLst>
      <p:ext uri="{BB962C8B-B14F-4D97-AF65-F5344CB8AC3E}">
        <p14:creationId xmlns:p14="http://schemas.microsoft.com/office/powerpoint/2010/main" val="15002246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Il est possible de configurer le mode d’échange et se passer des cookies  cf doc sécurité lié au cookies :</a:t>
            </a:r>
          </a:p>
          <a:p>
            <a:r>
              <a:rPr lang="fr-FR" dirty="0"/>
              <a:t>La sécurité lié aux sessions : </a:t>
            </a:r>
            <a:r>
              <a:rPr lang="fr-FR" dirty="0">
                <a:hlinkClick r:id="rId3"/>
              </a:rPr>
              <a:t>https://www.php.net/manual/fr/session.security.php</a:t>
            </a:r>
            <a:endParaRPr lang="fr-FR" dirty="0"/>
          </a:p>
          <a:p>
            <a:r>
              <a:rPr lang="fr-FR" dirty="0"/>
              <a:t>Fonctions liés aux sessions : </a:t>
            </a:r>
            <a:r>
              <a:rPr lang="fr-FR" dirty="0">
                <a:hlinkClick r:id="rId4"/>
              </a:rPr>
              <a:t>https://www.php.net/manual/fr/ref.session.php</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117</a:t>
            </a:fld>
            <a:endParaRPr lang="fr-FR" dirty="0"/>
          </a:p>
        </p:txBody>
      </p:sp>
    </p:spTree>
    <p:extLst>
      <p:ext uri="{BB962C8B-B14F-4D97-AF65-F5344CB8AC3E}">
        <p14:creationId xmlns:p14="http://schemas.microsoft.com/office/powerpoint/2010/main" val="339354186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est possible de définir bien plus de paramètres a cette fonction setcookie :</a:t>
            </a:r>
          </a:p>
          <a:p>
            <a:r>
              <a:rPr lang="en-US" sz="1200" b="0" i="0" kern="1200" dirty="0">
                <a:solidFill>
                  <a:schemeClr val="tx1"/>
                </a:solidFill>
                <a:effectLst/>
                <a:latin typeface="+mn-lt"/>
                <a:ea typeface="+mn-ea"/>
                <a:cs typeface="+mn-cs"/>
              </a:rPr>
              <a:t>setcookie ( string $name [, string $value = "" [, int $expires = 0 [, string $path = "" [, string $domain = "" [, bool $secure = </a:t>
            </a:r>
            <a:r>
              <a:rPr lang="en-US" sz="1200" b="1" i="0" kern="1200" dirty="0">
                <a:solidFill>
                  <a:schemeClr val="tx1"/>
                </a:solidFill>
                <a:effectLst/>
                <a:latin typeface="+mn-lt"/>
                <a:ea typeface="+mn-ea"/>
                <a:cs typeface="+mn-cs"/>
              </a:rPr>
              <a:t>FALSE</a:t>
            </a:r>
            <a:r>
              <a:rPr lang="en-US" sz="1200" b="0" i="0" kern="1200" dirty="0">
                <a:solidFill>
                  <a:schemeClr val="tx1"/>
                </a:solidFill>
                <a:effectLst/>
                <a:latin typeface="+mn-lt"/>
                <a:ea typeface="+mn-ea"/>
                <a:cs typeface="+mn-cs"/>
              </a:rPr>
              <a:t> [, bool $httponly = </a:t>
            </a:r>
            <a:r>
              <a:rPr lang="en-US" sz="1200" b="1" i="0" kern="1200" dirty="0">
                <a:solidFill>
                  <a:schemeClr val="tx1"/>
                </a:solidFill>
                <a:effectLst/>
                <a:latin typeface="+mn-lt"/>
                <a:ea typeface="+mn-ea"/>
                <a:cs typeface="+mn-cs"/>
              </a:rPr>
              <a:t>FALSE</a:t>
            </a:r>
            <a:r>
              <a:rPr lang="en-US" sz="1200" b="0" i="0" kern="1200" dirty="0">
                <a:solidFill>
                  <a:schemeClr val="tx1"/>
                </a:solidFill>
                <a:effectLst/>
                <a:latin typeface="+mn-lt"/>
                <a:ea typeface="+mn-ea"/>
                <a:cs typeface="+mn-cs"/>
              </a:rPr>
              <a:t> ]]]]]] ) : bool</a:t>
            </a:r>
            <a:endParaRPr lang="fr-FR" dirty="0"/>
          </a:p>
          <a:p>
            <a:endParaRPr lang="fr-FR" dirty="0"/>
          </a:p>
          <a:p>
            <a:r>
              <a:rPr lang="fr-FR" dirty="0"/>
              <a:t>Setcookie: </a:t>
            </a:r>
            <a:r>
              <a:rPr lang="fr-FR" dirty="0">
                <a:hlinkClick r:id="rId3"/>
              </a:rPr>
              <a:t>https://www.php.net/manual/fr/function.setcookie.php</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118</a:t>
            </a:fld>
            <a:endParaRPr lang="fr-FR" dirty="0"/>
          </a:p>
        </p:txBody>
      </p:sp>
    </p:spTree>
    <p:extLst>
      <p:ext uri="{BB962C8B-B14F-4D97-AF65-F5344CB8AC3E}">
        <p14:creationId xmlns:p14="http://schemas.microsoft.com/office/powerpoint/2010/main" val="41452555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119</a:t>
            </a:fld>
            <a:endParaRPr lang="fr-FR"/>
          </a:p>
        </p:txBody>
      </p:sp>
    </p:spTree>
    <p:extLst>
      <p:ext uri="{BB962C8B-B14F-4D97-AF65-F5344CB8AC3E}">
        <p14:creationId xmlns:p14="http://schemas.microsoft.com/office/powerpoint/2010/main" val="125024054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120</a:t>
            </a:fld>
            <a:endParaRPr lang="fr-FR"/>
          </a:p>
        </p:txBody>
      </p:sp>
    </p:spTree>
    <p:extLst>
      <p:ext uri="{BB962C8B-B14F-4D97-AF65-F5344CB8AC3E}">
        <p14:creationId xmlns:p14="http://schemas.microsoft.com/office/powerpoint/2010/main" val="18156581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121</a:t>
            </a:fld>
            <a:endParaRPr lang="fr-FR"/>
          </a:p>
        </p:txBody>
      </p:sp>
    </p:spTree>
    <p:extLst>
      <p:ext uri="{BB962C8B-B14F-4D97-AF65-F5344CB8AC3E}">
        <p14:creationId xmlns:p14="http://schemas.microsoft.com/office/powerpoint/2010/main" val="33418706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123</a:t>
            </a:fld>
            <a:endParaRPr lang="fr-FR"/>
          </a:p>
        </p:txBody>
      </p:sp>
    </p:spTree>
    <p:extLst>
      <p:ext uri="{BB962C8B-B14F-4D97-AF65-F5344CB8AC3E}">
        <p14:creationId xmlns:p14="http://schemas.microsoft.com/office/powerpoint/2010/main" val="2303646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CSS4 nouvelles fonctionnalités :</a:t>
            </a:r>
          </a:p>
          <a:p>
            <a:r>
              <a:rPr lang="fr-FR" dirty="0"/>
              <a:t>	-De nouveaux sélecteurs </a:t>
            </a:r>
            <a:r>
              <a:rPr lang="fr-FR" dirty="0">
                <a:sym typeface="Wingdings" panose="05000000000000000000" pitchFamily="2" charset="2"/>
              </a:rPr>
              <a:t> https://www.w3.org/TR/selectors-4/</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ym typeface="Wingdings" panose="05000000000000000000" pitchFamily="2" charset="2"/>
              </a:rPr>
              <a:t>	-Des </a:t>
            </a:r>
            <a:r>
              <a:rPr lang="fr-FR" sz="1200" b="0" i="0" kern="1200" dirty="0">
                <a:solidFill>
                  <a:schemeClr val="tx1"/>
                </a:solidFill>
                <a:effectLst/>
                <a:latin typeface="+mn-lt"/>
                <a:ea typeface="+mn-ea"/>
                <a:cs typeface="+mn-cs"/>
              </a:rPr>
              <a:t>calques responsives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	-Un peu de </a:t>
            </a:r>
            <a:r>
              <a:rPr lang="fr-FR" sz="1200" b="0" i="0" kern="1200">
                <a:solidFill>
                  <a:schemeClr val="tx1"/>
                </a:solidFill>
                <a:effectLst/>
                <a:latin typeface="+mn-lt"/>
                <a:ea typeface="+mn-ea"/>
                <a:cs typeface="+mn-cs"/>
              </a:rPr>
              <a:t>JS possible dans le CSS</a:t>
            </a:r>
            <a:endParaRPr lang="fr-FR" sz="1200" b="0" i="0" kern="1200" dirty="0">
              <a:solidFill>
                <a:schemeClr val="tx1"/>
              </a:solidFill>
              <a:effectLst/>
              <a:latin typeface="+mn-lt"/>
              <a:ea typeface="+mn-ea"/>
              <a:cs typeface="+mn-cs"/>
            </a:endParaRPr>
          </a:p>
          <a:p>
            <a:endParaRPr lang="fr-FR" dirty="0"/>
          </a:p>
          <a:p>
            <a:r>
              <a:rPr lang="fr-FR" dirty="0"/>
              <a:t>	</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12</a:t>
            </a:fld>
            <a:endParaRPr lang="fr-FR"/>
          </a:p>
        </p:txBody>
      </p:sp>
    </p:spTree>
    <p:extLst>
      <p:ext uri="{BB962C8B-B14F-4D97-AF65-F5344CB8AC3E}">
        <p14:creationId xmlns:p14="http://schemas.microsoft.com/office/powerpoint/2010/main" val="19536547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125</a:t>
            </a:fld>
            <a:endParaRPr lang="fr-FR"/>
          </a:p>
        </p:txBody>
      </p:sp>
    </p:spTree>
    <p:extLst>
      <p:ext uri="{BB962C8B-B14F-4D97-AF65-F5344CB8AC3E}">
        <p14:creationId xmlns:p14="http://schemas.microsoft.com/office/powerpoint/2010/main" val="97366862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existe 3 étapes pour la conception d’une base de données : </a:t>
            </a:r>
          </a:p>
          <a:p>
            <a:r>
              <a:rPr lang="fr-FR" dirty="0"/>
              <a:t>	MCD </a:t>
            </a:r>
            <a:r>
              <a:rPr lang="fr-FR" dirty="0">
                <a:sym typeface="Wingdings" panose="05000000000000000000" pitchFamily="2" charset="2"/>
              </a:rPr>
              <a:t> modèle conceptuel de données </a:t>
            </a:r>
          </a:p>
          <a:p>
            <a:r>
              <a:rPr lang="fr-FR" dirty="0">
                <a:sym typeface="Wingdings" panose="05000000000000000000" pitchFamily="2" charset="2"/>
              </a:rPr>
              <a:t>	MLD  modèle logique de données </a:t>
            </a:r>
          </a:p>
          <a:p>
            <a:r>
              <a:rPr lang="fr-FR" dirty="0">
                <a:sym typeface="Wingdings" panose="05000000000000000000" pitchFamily="2" charset="2"/>
              </a:rPr>
              <a:t>		représentation des contenus réel:</a:t>
            </a:r>
          </a:p>
          <a:p>
            <a:r>
              <a:rPr lang="fr-FR" dirty="0">
                <a:sym typeface="Wingdings" panose="05000000000000000000" pitchFamily="2" charset="2"/>
              </a:rPr>
              <a:t>		Example : </a:t>
            </a:r>
          </a:p>
          <a:p>
            <a:r>
              <a:rPr lang="fr-FR" dirty="0">
                <a:sym typeface="Wingdings" panose="05000000000000000000" pitchFamily="2" charset="2"/>
              </a:rPr>
              <a:t>	    client(</a:t>
            </a:r>
            <a:r>
              <a:rPr lang="fr-FR" u="sng" dirty="0">
                <a:sym typeface="Wingdings" panose="05000000000000000000" pitchFamily="2" charset="2"/>
              </a:rPr>
              <a:t>idclient</a:t>
            </a:r>
            <a:r>
              <a:rPr lang="fr-FR" u="none" dirty="0">
                <a:sym typeface="Wingdings" panose="05000000000000000000" pitchFamily="2" charset="2"/>
              </a:rPr>
              <a:t>, nom, prenom, numeroclient, …)8</a:t>
            </a:r>
          </a:p>
          <a:p>
            <a:r>
              <a:rPr lang="fr-FR" u="none" dirty="0">
                <a:sym typeface="Wingdings" panose="05000000000000000000" pitchFamily="2" charset="2"/>
              </a:rPr>
              <a:t>	    produit(</a:t>
            </a:r>
            <a:r>
              <a:rPr lang="fr-FR" u="sng" dirty="0">
                <a:sym typeface="Wingdings" panose="05000000000000000000" pitchFamily="2" charset="2"/>
              </a:rPr>
              <a:t>idproduit</a:t>
            </a:r>
            <a:r>
              <a:rPr lang="fr-FR" u="none" dirty="0">
                <a:sym typeface="Wingdings" panose="05000000000000000000" pitchFamily="2" charset="2"/>
              </a:rPr>
              <a:t>, nom, prix, tva, …)</a:t>
            </a:r>
          </a:p>
          <a:p>
            <a:r>
              <a:rPr lang="fr-FR" u="none" dirty="0">
                <a:sym typeface="Wingdings" panose="05000000000000000000" pitchFamily="2" charset="2"/>
              </a:rPr>
              <a:t>	    acheter(  </a:t>
            </a:r>
            <a:r>
              <a:rPr lang="fr-FR" u="sng" dirty="0">
                <a:sym typeface="Wingdings" panose="05000000000000000000" pitchFamily="2" charset="2"/>
              </a:rPr>
              <a:t>#idclient, #idproduit,</a:t>
            </a:r>
            <a:r>
              <a:rPr lang="fr-FR" u="none" dirty="0">
                <a:sym typeface="Wingdings" panose="05000000000000000000" pitchFamily="2" charset="2"/>
              </a:rPr>
              <a:t> dateachat, … )</a:t>
            </a:r>
          </a:p>
          <a:p>
            <a:r>
              <a:rPr lang="fr-FR" u="none" dirty="0">
                <a:sym typeface="Wingdings" panose="05000000000000000000" pitchFamily="2" charset="2"/>
              </a:rPr>
              <a:t>	MPD  Modèle physique de données les tables SQL</a:t>
            </a:r>
          </a:p>
          <a:p>
            <a:endParaRPr lang="fr-FR" u="none" dirty="0">
              <a:sym typeface="Wingdings" panose="05000000000000000000" pitchFamily="2" charset="2"/>
            </a:endParaRPr>
          </a:p>
          <a:p>
            <a:r>
              <a:rPr lang="fr-FR" u="none" dirty="0">
                <a:sym typeface="Wingdings" panose="05000000000000000000" pitchFamily="2" charset="2"/>
              </a:rPr>
              <a:t>Merise est un bon modèle de conceptualisation pour le MCD</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126</a:t>
            </a:fld>
            <a:endParaRPr lang="fr-FR" dirty="0"/>
          </a:p>
        </p:txBody>
      </p:sp>
    </p:spTree>
    <p:extLst>
      <p:ext uri="{BB962C8B-B14F-4D97-AF65-F5344CB8AC3E}">
        <p14:creationId xmlns:p14="http://schemas.microsoft.com/office/powerpoint/2010/main" val="374615238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127</a:t>
            </a:fld>
            <a:endParaRPr lang="fr-FR"/>
          </a:p>
        </p:txBody>
      </p:sp>
    </p:spTree>
    <p:extLst>
      <p:ext uri="{BB962C8B-B14F-4D97-AF65-F5344CB8AC3E}">
        <p14:creationId xmlns:p14="http://schemas.microsoft.com/office/powerpoint/2010/main" val="112443199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Use nomDeLaDB : cette fonctionnalité est effectuer des le connexion en php par le biais d’une fonction PHP</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128</a:t>
            </a:fld>
            <a:endParaRPr lang="fr-FR" dirty="0"/>
          </a:p>
        </p:txBody>
      </p:sp>
    </p:spTree>
    <p:extLst>
      <p:ext uri="{BB962C8B-B14F-4D97-AF65-F5344CB8AC3E}">
        <p14:creationId xmlns:p14="http://schemas.microsoft.com/office/powerpoint/2010/main" val="136857256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user est composer d’</a:t>
            </a:r>
            <a:r>
              <a:rPr lang="fr-FR" b="1" dirty="0"/>
              <a:t>un seul et unique </a:t>
            </a:r>
            <a:r>
              <a:rPr lang="fr-FR" dirty="0"/>
              <a:t>titre donc pas d’association malgré qu’un titre peut </a:t>
            </a:r>
            <a:r>
              <a:rPr lang="fr-FR" b="1" dirty="0"/>
              <a:t>être porter par plusieurs </a:t>
            </a:r>
            <a:r>
              <a:rPr lang="fr-FR" dirty="0"/>
              <a:t>users</a:t>
            </a:r>
          </a:p>
          <a:p>
            <a:r>
              <a:rPr lang="fr-FR" dirty="0"/>
              <a:t>Un user peut </a:t>
            </a:r>
            <a:r>
              <a:rPr lang="fr-FR" b="1" dirty="0"/>
              <a:t>acheter plusieurs </a:t>
            </a:r>
            <a:r>
              <a:rPr lang="fr-FR" dirty="0"/>
              <a:t>produits et un produit peut être </a:t>
            </a:r>
            <a:r>
              <a:rPr lang="fr-FR" b="1" dirty="0"/>
              <a:t>acheter par plusieurs </a:t>
            </a:r>
            <a:r>
              <a:rPr lang="fr-FR" dirty="0"/>
              <a:t>users donc </a:t>
            </a:r>
            <a:r>
              <a:rPr lang="fr-FR" b="1" dirty="0"/>
              <a:t>association obligatoire</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129</a:t>
            </a:fld>
            <a:endParaRPr lang="fr-FR" dirty="0"/>
          </a:p>
        </p:txBody>
      </p:sp>
    </p:spTree>
    <p:extLst>
      <p:ext uri="{BB962C8B-B14F-4D97-AF65-F5344CB8AC3E}">
        <p14:creationId xmlns:p14="http://schemas.microsoft.com/office/powerpoint/2010/main" val="344495702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pricipaux des champs d’une table : </a:t>
            </a:r>
          </a:p>
          <a:p>
            <a:r>
              <a:rPr lang="fr-FR" dirty="0"/>
              <a:t>	CHAR </a:t>
            </a:r>
            <a:r>
              <a:rPr lang="fr-FR" dirty="0">
                <a:sym typeface="Wingdings" panose="05000000000000000000" pitchFamily="2" charset="2"/>
              </a:rPr>
              <a:t>(length)  chaine de caractères a taille fixe ( ex. : codePostal VARCHAR(5)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ym typeface="Wingdings" panose="05000000000000000000" pitchFamily="2" charset="2"/>
              </a:rPr>
              <a:t>	VARCHAR(length) chaine de caractères a taille variable avec taille max ( ex. : prenom VARCHAR(24) )</a:t>
            </a:r>
          </a:p>
          <a:p>
            <a:r>
              <a:rPr lang="fr-FR" dirty="0">
                <a:sym typeface="Wingdings" panose="05000000000000000000" pitchFamily="2" charset="2"/>
              </a:rPr>
              <a:t>	FLOAT un nombre a virgule</a:t>
            </a:r>
          </a:p>
          <a:p>
            <a:r>
              <a:rPr lang="fr-FR" dirty="0">
                <a:sym typeface="Wingdings" panose="05000000000000000000" pitchFamily="2" charset="2"/>
              </a:rPr>
              <a:t>	INT un entier </a:t>
            </a:r>
          </a:p>
          <a:p>
            <a:r>
              <a:rPr lang="fr-FR" dirty="0">
                <a:sym typeface="Wingdings" panose="05000000000000000000" pitchFamily="2" charset="2"/>
              </a:rPr>
              <a:t>	DATETIME  une date avec l’heure </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130</a:t>
            </a:fld>
            <a:endParaRPr lang="fr-FR" dirty="0"/>
          </a:p>
        </p:txBody>
      </p:sp>
    </p:spTree>
    <p:extLst>
      <p:ext uri="{BB962C8B-B14F-4D97-AF65-F5344CB8AC3E}">
        <p14:creationId xmlns:p14="http://schemas.microsoft.com/office/powerpoint/2010/main" val="109576787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*INSERT :Les enregistrements peuvent être fournit par lot ou les VALUES sont déclarer par ensemble les uns a la suite des autres </a:t>
            </a:r>
          </a:p>
          <a:p>
            <a:r>
              <a:rPr lang="fr-FR" dirty="0"/>
              <a:t>*SELECT :	A : il est possible de sélectionner tous les champs d’une table en remplaçant (champ, champ, …) par SELECT * FROM…</a:t>
            </a:r>
          </a:p>
          <a:p>
            <a:r>
              <a:rPr lang="fr-FR" dirty="0"/>
              <a:t>	B : les champs peuvent être renommé avec </a:t>
            </a:r>
            <a:r>
              <a:rPr lang="fr-FR" dirty="0">
                <a:solidFill>
                  <a:schemeClr val="accent1">
                    <a:lumMod val="60000"/>
                    <a:lumOff val="40000"/>
                  </a:schemeClr>
                </a:solidFill>
                <a:highlight>
                  <a:srgbClr val="00FFFF"/>
                </a:highlight>
              </a:rPr>
              <a:t>nomColonne  AS nouveauNom (en bleu : pnom AS prenom)</a:t>
            </a:r>
          </a:p>
          <a:p>
            <a:r>
              <a:rPr lang="fr-FR" dirty="0"/>
              <a:t>	C : les tables peuvent être renommées avec une abréviation arbitraire pour faciliter les corrélations d’id (en vert : acheter A)</a:t>
            </a:r>
          </a:p>
          <a:p>
            <a:r>
              <a:rPr lang="fr-FR" dirty="0"/>
              <a:t>*DELETE : </a:t>
            </a:r>
            <a:r>
              <a:rPr lang="fr-FR" b="1" dirty="0"/>
              <a:t>si le WHERE n’est pas spécifié </a:t>
            </a:r>
            <a:r>
              <a:rPr lang="fr-FR" b="1" u="sng" dirty="0"/>
              <a:t>tous les enregistrements de la table sont supprimés</a:t>
            </a:r>
          </a:p>
          <a:p>
            <a:r>
              <a:rPr lang="fr-FR" dirty="0"/>
              <a:t>*DROP : Attention aux clef étrangère qui doivent soit être désactivé pour cette opération ou ne pointant par sur les un id de la table </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131</a:t>
            </a:fld>
            <a:endParaRPr lang="fr-FR" dirty="0"/>
          </a:p>
        </p:txBody>
      </p:sp>
    </p:spTree>
    <p:extLst>
      <p:ext uri="{BB962C8B-B14F-4D97-AF65-F5344CB8AC3E}">
        <p14:creationId xmlns:p14="http://schemas.microsoft.com/office/powerpoint/2010/main" val="401345460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L’operateurs de filtre :</a:t>
            </a:r>
          </a:p>
          <a:p>
            <a:r>
              <a:rPr lang="fr-FR" dirty="0"/>
              <a:t>	</a:t>
            </a:r>
            <a:r>
              <a:rPr lang="fr-FR" b="1" dirty="0"/>
              <a:t>A</a:t>
            </a:r>
            <a:r>
              <a:rPr lang="fr-FR" dirty="0"/>
              <a:t> :Opérateur peut être présent </a:t>
            </a:r>
            <a:r>
              <a:rPr lang="fr-FR" b="1" dirty="0"/>
              <a:t>une seule fois</a:t>
            </a:r>
          </a:p>
          <a:p>
            <a:r>
              <a:rPr lang="fr-FR" dirty="0"/>
              <a:t>	</a:t>
            </a:r>
            <a:r>
              <a:rPr lang="fr-FR" b="1" dirty="0"/>
              <a:t>B</a:t>
            </a:r>
            <a:r>
              <a:rPr lang="fr-FR" dirty="0"/>
              <a:t> : opérateurs peut être pensent </a:t>
            </a:r>
            <a:r>
              <a:rPr lang="fr-FR" b="1" dirty="0"/>
              <a:t>une a plusieurs fois</a:t>
            </a:r>
          </a:p>
          <a:p>
            <a:r>
              <a:rPr lang="fr-FR" b="1" dirty="0"/>
              <a:t>Liste des opérateurs complets : </a:t>
            </a:r>
            <a:r>
              <a:rPr lang="fr-FR" dirty="0">
                <a:hlinkClick r:id="rId3"/>
              </a:rPr>
              <a:t>https://dev.mysql.com/doc/refman/8.0/en/non-typed-operators.html</a:t>
            </a:r>
            <a:endParaRPr lang="fr-FR" b="1"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132</a:t>
            </a:fld>
            <a:endParaRPr lang="fr-FR" dirty="0"/>
          </a:p>
        </p:txBody>
      </p:sp>
    </p:spTree>
    <p:extLst>
      <p:ext uri="{BB962C8B-B14F-4D97-AF65-F5344CB8AC3E}">
        <p14:creationId xmlns:p14="http://schemas.microsoft.com/office/powerpoint/2010/main" val="211498553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1"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133</a:t>
            </a:fld>
            <a:endParaRPr lang="fr-FR" dirty="0"/>
          </a:p>
        </p:txBody>
      </p:sp>
    </p:spTree>
    <p:extLst>
      <p:ext uri="{BB962C8B-B14F-4D97-AF65-F5344CB8AC3E}">
        <p14:creationId xmlns:p14="http://schemas.microsoft.com/office/powerpoint/2010/main" val="28732587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List des types mysql : </a:t>
            </a:r>
            <a:r>
              <a:rPr lang="fr-FR" dirty="0">
                <a:hlinkClick r:id="rId3"/>
              </a:rPr>
              <a:t>https://dev.mysql.com/doc/refman/8.0/en/data-types.html</a:t>
            </a:r>
            <a:endParaRPr lang="fr-FR" dirty="0"/>
          </a:p>
          <a:p>
            <a:r>
              <a:rPr lang="fr-FR" dirty="0"/>
              <a:t>Ajout / suppression : </a:t>
            </a:r>
            <a:r>
              <a:rPr lang="fr-FR" dirty="0">
                <a:hlinkClick r:id="rId4"/>
              </a:rPr>
              <a:t>https://www.sqlservertutorial.net/sql-server-basics/sql-server-alter-table-drop-column/</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134</a:t>
            </a:fld>
            <a:endParaRPr lang="fr-FR" dirty="0"/>
          </a:p>
        </p:txBody>
      </p:sp>
    </p:spTree>
    <p:extLst>
      <p:ext uri="{BB962C8B-B14F-4D97-AF65-F5344CB8AC3E}">
        <p14:creationId xmlns:p14="http://schemas.microsoft.com/office/powerpoint/2010/main" val="3616595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a:t>
            </a:fld>
            <a:endParaRPr lang="fr-FR"/>
          </a:p>
        </p:txBody>
      </p:sp>
    </p:spTree>
    <p:extLst>
      <p:ext uri="{BB962C8B-B14F-4D97-AF65-F5344CB8AC3E}">
        <p14:creationId xmlns:p14="http://schemas.microsoft.com/office/powerpoint/2010/main" val="428923063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Exemples</a:t>
            </a:r>
          </a:p>
          <a:p>
            <a:r>
              <a:rPr lang="fr-FR" dirty="0"/>
              <a:t>D’autres group by agrégats sur la doc MYSQL refman : </a:t>
            </a:r>
            <a:r>
              <a:rPr lang="fr-FR" dirty="0">
                <a:hlinkClick r:id="rId3"/>
              </a:rPr>
              <a:t>https://dev.mysql.com/doc/refman/8.0/en/examples.html</a:t>
            </a:r>
            <a:endParaRPr lang="fr-FR" dirty="0"/>
          </a:p>
          <a:p>
            <a:r>
              <a:rPr lang="fr-FR" dirty="0"/>
              <a:t>COUNT: https</a:t>
            </a:r>
            <a:r>
              <a:rPr lang="fr-FR" dirty="0">
                <a:hlinkClick r:id="rId4"/>
              </a:rPr>
              <a:t>://dev.mysql.com/doc/refman/8.0/en/group-by-functions.html#function_count</a:t>
            </a:r>
            <a:endParaRPr lang="fr-FR" dirty="0"/>
          </a:p>
          <a:p>
            <a:r>
              <a:rPr lang="fr-FR" dirty="0"/>
              <a:t>AVG : </a:t>
            </a:r>
            <a:r>
              <a:rPr lang="fr-FR" dirty="0">
                <a:hlinkClick r:id="rId5"/>
              </a:rPr>
              <a:t>https://dev.mysql.com/doc/refman/8.0/en/group-by-functions.html#function_avg</a:t>
            </a:r>
            <a:endParaRPr lang="fr-FR" dirty="0"/>
          </a:p>
          <a:p>
            <a:r>
              <a:rPr lang="fr-FR" dirty="0"/>
              <a:t>SUM:</a:t>
            </a:r>
            <a:r>
              <a:rPr lang="fr-FR" dirty="0">
                <a:hlinkClick r:id="rId6"/>
              </a:rPr>
              <a:t>https://dev.mysql.com/doc/refman/8.0/en/group-by-functions.html#function_sum</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135</a:t>
            </a:fld>
            <a:endParaRPr lang="fr-FR" dirty="0"/>
          </a:p>
        </p:txBody>
      </p:sp>
    </p:spTree>
    <p:extLst>
      <p:ext uri="{BB962C8B-B14F-4D97-AF65-F5344CB8AC3E}">
        <p14:creationId xmlns:p14="http://schemas.microsoft.com/office/powerpoint/2010/main" val="313757307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Liste de fonction liées au string :</a:t>
            </a:r>
            <a:r>
              <a:rPr lang="fr-FR" dirty="0">
                <a:hlinkClick r:id="rId3"/>
              </a:rPr>
              <a:t>https://dev.mysql.com/doc/refman/8.0/en/string-functions.html</a:t>
            </a:r>
            <a:endParaRPr lang="fr-FR" dirty="0"/>
          </a:p>
          <a:p>
            <a:endParaRPr lang="fr-FR" dirty="0"/>
          </a:p>
          <a:p>
            <a:r>
              <a:rPr lang="fr-FR" dirty="0"/>
              <a:t>LEFT 	: </a:t>
            </a:r>
            <a:r>
              <a:rPr lang="fr-FR" dirty="0">
                <a:hlinkClick r:id="rId4"/>
              </a:rPr>
              <a:t>https://dev.mysql.com/doc/refman/8.0/en/string-functions.html#function_left</a:t>
            </a:r>
            <a:endParaRPr lang="fr-FR" dirty="0"/>
          </a:p>
          <a:p>
            <a:r>
              <a:rPr lang="fr-FR" dirty="0"/>
              <a:t>RIGHT 	: </a:t>
            </a:r>
            <a:r>
              <a:rPr lang="fr-FR" dirty="0">
                <a:hlinkClick r:id="rId5"/>
              </a:rPr>
              <a:t>https://dev.mysql.com/doc/refman/8.0/en/string-functions.html#function_right</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SUBSTRING	: </a:t>
            </a:r>
            <a:r>
              <a:rPr lang="fr-FR" dirty="0">
                <a:hlinkClick r:id="rId6"/>
              </a:rPr>
              <a:t>https://dev.mysql.com/doc/refman/8.0/en/string-functions.html#function_substring</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136</a:t>
            </a:fld>
            <a:endParaRPr lang="fr-FR" dirty="0"/>
          </a:p>
        </p:txBody>
      </p:sp>
    </p:spTree>
    <p:extLst>
      <p:ext uri="{BB962C8B-B14F-4D97-AF65-F5344CB8AC3E}">
        <p14:creationId xmlns:p14="http://schemas.microsoft.com/office/powerpoint/2010/main" val="43162743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Liste des fonctions de mysql  :</a:t>
            </a:r>
            <a:r>
              <a:rPr lang="fr-FR" dirty="0">
                <a:hlinkClick r:id="rId3"/>
              </a:rPr>
              <a:t>https://dev.mysql.com/doc/refman/8.0/en/functions.html</a:t>
            </a:r>
            <a:endParaRPr lang="fr-FR" dirty="0"/>
          </a:p>
          <a:p>
            <a:r>
              <a:rPr lang="fr-FR" dirty="0"/>
              <a:t>Liste des fonctions dates : </a:t>
            </a:r>
            <a:r>
              <a:rPr lang="fr-FR" dirty="0">
                <a:hlinkClick r:id="rId4"/>
              </a:rPr>
              <a:t>https://dev.mysql.com/doc/refman/8.0/en/date-and-time-functions.html</a:t>
            </a:r>
            <a:endParaRPr lang="fr-FR" dirty="0"/>
          </a:p>
          <a:p>
            <a:r>
              <a:rPr lang="en-US" dirty="0"/>
              <a:t>DATE_FORMAT(date, format), STR_TO_DATE(), TIME_FORMAT(), UNIX_TIMESTAMP() : </a:t>
            </a:r>
            <a:r>
              <a:rPr lang="fr-FR" dirty="0">
                <a:hlinkClick r:id="rId5"/>
              </a:rPr>
              <a:t>https://dev.mysql.com/doc/refman/8.0/en/date-and-time-functions.html#function_date-format</a:t>
            </a:r>
            <a:endParaRPr lang="en-US"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137</a:t>
            </a:fld>
            <a:endParaRPr lang="fr-FR" dirty="0"/>
          </a:p>
        </p:txBody>
      </p:sp>
    </p:spTree>
    <p:extLst>
      <p:ext uri="{BB962C8B-B14F-4D97-AF65-F5344CB8AC3E}">
        <p14:creationId xmlns:p14="http://schemas.microsoft.com/office/powerpoint/2010/main" val="48332877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L’itérateur permet de récupérer ligne a ligne le </a:t>
            </a:r>
            <a:r>
              <a:rPr lang="fr-FR" dirty="0" err="1"/>
              <a:t>result</a:t>
            </a:r>
            <a:r>
              <a:rPr lang="fr-FR" dirty="0"/>
              <a:t> Set retourner par la Query</a:t>
            </a:r>
          </a:p>
          <a:p>
            <a:endParaRPr lang="fr-FR" dirty="0"/>
          </a:p>
          <a:p>
            <a:r>
              <a:rPr lang="fr-FR" dirty="0"/>
              <a:t>Une simple boucle while permet de parcourir le resultSet;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while(</a:t>
            </a:r>
            <a:r>
              <a:rPr lang="en-US" dirty="0"/>
              <a:t>$lineResArray=</a:t>
            </a:r>
            <a:r>
              <a:rPr lang="en-US" b="1" dirty="0"/>
              <a:t>mysql_fetch_array</a:t>
            </a:r>
            <a:r>
              <a:rPr lang="en-US" dirty="0"/>
              <a:t>($queryRes, </a:t>
            </a:r>
            <a:r>
              <a:rPr lang="en-US" b="1" i="1" dirty="0"/>
              <a:t>MYSQL_ASSOC</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echo $lineResArray[“nom”].”  “.$lineResArray[“prix”].”€”;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fr-FR" b="1" dirty="0"/>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138</a:t>
            </a:fld>
            <a:endParaRPr lang="fr-FR" dirty="0"/>
          </a:p>
        </p:txBody>
      </p:sp>
    </p:spTree>
    <p:extLst>
      <p:ext uri="{BB962C8B-B14F-4D97-AF65-F5344CB8AC3E}">
        <p14:creationId xmlns:p14="http://schemas.microsoft.com/office/powerpoint/2010/main" val="11316328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L’itérateur permet de récupérer ligne a ligne le resultSet retourner par la Query</a:t>
            </a:r>
          </a:p>
          <a:p>
            <a:endParaRPr lang="fr-FR" dirty="0"/>
          </a:p>
          <a:p>
            <a:r>
              <a:rPr lang="fr-FR" dirty="0"/>
              <a:t>Une simple boucle while permet de parcourir le resultSet;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while(</a:t>
            </a:r>
            <a:r>
              <a:rPr lang="en-US" dirty="0"/>
              <a:t>$lineResArray=</a:t>
            </a:r>
            <a:r>
              <a:rPr lang="en-US" b="1" dirty="0"/>
              <a:t>mysql_fetch_array</a:t>
            </a:r>
            <a:r>
              <a:rPr lang="en-US" dirty="0"/>
              <a:t>($queryRes, </a:t>
            </a:r>
            <a:r>
              <a:rPr lang="en-US" b="1" i="1" dirty="0"/>
              <a:t>MYSQL_ASSOC</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echo $lineResArray[“nom”].”  “.$lineResArray[“prix”].”€”;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fr-FR" b="1" dirty="0"/>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139</a:t>
            </a:fld>
            <a:endParaRPr lang="fr-FR" dirty="0"/>
          </a:p>
        </p:txBody>
      </p:sp>
    </p:spTree>
    <p:extLst>
      <p:ext uri="{BB962C8B-B14F-4D97-AF65-F5344CB8AC3E}">
        <p14:creationId xmlns:p14="http://schemas.microsoft.com/office/powerpoint/2010/main" val="279100699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dirty="0"/>
              <a:t>La bonne pratique est d’utiliser le « prepare statement »</a:t>
            </a:r>
          </a:p>
          <a:p>
            <a:pPr marL="171450" indent="-171450">
              <a:buFont typeface="Arial" panose="020B0604020202020204" pitchFamily="34" charset="0"/>
              <a:buChar char="•"/>
            </a:pPr>
            <a:endParaRPr lang="fr-FR" dirty="0"/>
          </a:p>
          <a:p>
            <a:r>
              <a:rPr lang="fr-FR" dirty="0"/>
              <a:t>les fonctions existent sous forme procédural : mysqli_stm_*</a:t>
            </a:r>
          </a:p>
          <a:p>
            <a:r>
              <a:rPr lang="fr-FR" dirty="0"/>
              <a:t>Liste des fonctions mysqli : </a:t>
            </a:r>
            <a:r>
              <a:rPr lang="fr-FR" dirty="0">
                <a:hlinkClick r:id="rId3"/>
              </a:rPr>
              <a:t>https://www.php.net/manual/fr/book.mysqli.php</a:t>
            </a:r>
            <a:endParaRPr lang="fr-FR" dirty="0"/>
          </a:p>
          <a:p>
            <a:r>
              <a:rPr lang="fr-FR" dirty="0"/>
              <a:t>Prépare statement Example :</a:t>
            </a:r>
            <a:r>
              <a:rPr lang="fr-FR" dirty="0">
                <a:hlinkClick r:id="rId4"/>
              </a:rPr>
              <a:t>https://www.php.net/manual/fr/mysqli-stmt.prepare.php#refsect1-mysqli-stmt.prepare-examples</a:t>
            </a:r>
            <a:endParaRPr lang="fr-FR" dirty="0"/>
          </a:p>
          <a:p>
            <a:endParaRPr lang="fr-FR" dirty="0"/>
          </a:p>
          <a:p>
            <a:r>
              <a:rPr lang="fr-FR" sz="1200" b="0" i="0" kern="1200" dirty="0">
                <a:solidFill>
                  <a:schemeClr val="tx1"/>
                </a:solidFill>
                <a:effectLst/>
                <a:latin typeface="+mn-lt"/>
                <a:ea typeface="+mn-ea"/>
                <a:cs typeface="+mn-cs"/>
              </a:rPr>
              <a:t>&lt;?php</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$mysqli = new mysqli("localhost", "my_user", "my_password", "world");</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Vérifie la connexion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if (mysqli_connect_errno())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printf("Échec de la connexion : %s\n", mysqli_connect_error());</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exit();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$city = "Amersfoort";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Création d'une requête préparée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$stmt =  $mysqli-&gt;stmt_init();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if ($stmt-&gt;prepare("SELECT District FROM City WHERE Name=?"))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 Association des variables SQL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$stmt-&gt;bind_param("s", $city);</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 Exécution de la requête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$stmt-&gt;execute();</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 Association des variables de résultats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$stmt-&gt;bind_result($district);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 Lecture des valeurs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$stmt-&gt;fetch();</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printf("%s est dans la région de %s\n", $city, $district);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 Fermeture de la commande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$stmt-&gt;close();</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Fermeture de la connexion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$mysqli-&gt;close();</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?&gt;</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140</a:t>
            </a:fld>
            <a:endParaRPr lang="fr-FR" dirty="0"/>
          </a:p>
        </p:txBody>
      </p:sp>
    </p:spTree>
    <p:extLst>
      <p:ext uri="{BB962C8B-B14F-4D97-AF65-F5344CB8AC3E}">
        <p14:creationId xmlns:p14="http://schemas.microsoft.com/office/powerpoint/2010/main" val="21952068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dirty="0"/>
              <a:t>La bonne pratique est d’utiliser le « prepare statement »</a:t>
            </a:r>
          </a:p>
          <a:p>
            <a:pPr marL="171450" indent="-171450">
              <a:buFont typeface="Arial" panose="020B0604020202020204" pitchFamily="34" charset="0"/>
              <a:buChar char="•"/>
            </a:pPr>
            <a:endParaRPr lang="fr-FR" dirty="0"/>
          </a:p>
          <a:p>
            <a:r>
              <a:rPr lang="fr-FR" dirty="0"/>
              <a:t>les fonctions existent sous forme procédural : mysqli_stm_*</a:t>
            </a:r>
          </a:p>
          <a:p>
            <a:r>
              <a:rPr lang="fr-FR" dirty="0"/>
              <a:t>Liste des fonctions mysqli : </a:t>
            </a:r>
            <a:r>
              <a:rPr lang="fr-FR" dirty="0">
                <a:hlinkClick r:id="rId3"/>
              </a:rPr>
              <a:t>https://www.php.net/manual/fr/book.mysqli.php</a:t>
            </a:r>
            <a:endParaRPr lang="fr-FR" dirty="0"/>
          </a:p>
          <a:p>
            <a:r>
              <a:rPr lang="fr-FR" dirty="0"/>
              <a:t>Prépare statement Example :</a:t>
            </a:r>
            <a:r>
              <a:rPr lang="fr-FR" dirty="0">
                <a:hlinkClick r:id="rId4"/>
              </a:rPr>
              <a:t>https://www.php.net/manual/fr/mysqli-stmt.prepare.php#refsect1-mysqli-stmt.prepare-examples</a:t>
            </a:r>
            <a:endParaRPr lang="fr-FR" dirty="0"/>
          </a:p>
          <a:p>
            <a:endParaRPr lang="fr-FR" dirty="0"/>
          </a:p>
          <a:p>
            <a:r>
              <a:rPr lang="fr-FR" sz="1200" b="0" i="0" kern="1200" dirty="0">
                <a:solidFill>
                  <a:schemeClr val="tx1"/>
                </a:solidFill>
                <a:effectLst/>
                <a:latin typeface="+mn-lt"/>
                <a:ea typeface="+mn-ea"/>
                <a:cs typeface="+mn-cs"/>
              </a:rPr>
              <a:t>&lt;?php</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$mysqli = new mysqli("localhost", "my_user", "my_password", "world");</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Vérifie la connexion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if (mysqli_connect_errno())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printf("Échec de la connexion : %s\n", mysqli_connect_error());</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exit();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$city = "Amersfoort";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Création d'une requête préparée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$stmt =  $mysqli-&gt;stmt_init();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if ($stmt-&gt;prepare("SELECT District FROM City WHERE Name=?"))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 Association des variables SQL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$stmt-&gt;bind_param("s", $city);</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 Exécution de la requête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$stmt-&gt;execute();</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 Association des variables de résultats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$stmt-&gt;bind_result($district);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 Lecture des valeurs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$stmt-&gt;fetch();</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printf("%s est dans la région de %s\n", $city, $district);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 Fermeture de la commande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$stmt-&gt;close();</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Fermeture de la connexion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$mysqli-&gt;close();</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?&gt;</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141</a:t>
            </a:fld>
            <a:endParaRPr lang="fr-FR" dirty="0"/>
          </a:p>
        </p:txBody>
      </p:sp>
    </p:spTree>
    <p:extLst>
      <p:ext uri="{BB962C8B-B14F-4D97-AF65-F5344CB8AC3E}">
        <p14:creationId xmlns:p14="http://schemas.microsoft.com/office/powerpoint/2010/main" val="146693813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143</a:t>
            </a:fld>
            <a:endParaRPr lang="fr-FR"/>
          </a:p>
        </p:txBody>
      </p:sp>
    </p:spTree>
    <p:extLst>
      <p:ext uri="{BB962C8B-B14F-4D97-AF65-F5344CB8AC3E}">
        <p14:creationId xmlns:p14="http://schemas.microsoft.com/office/powerpoint/2010/main" val="3998710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i="1" u="sng" dirty="0"/>
              <a:t>Un form dans mon fichier menu.php :</a:t>
            </a:r>
          </a:p>
          <a:p>
            <a:r>
              <a:rPr lang="fr-FR" sz="1200" b="0" kern="1200" dirty="0">
                <a:solidFill>
                  <a:schemeClr val="tx1"/>
                </a:solidFill>
                <a:effectLst/>
                <a:latin typeface="+mn-lt"/>
                <a:ea typeface="+mn-ea"/>
                <a:cs typeface="+mn-cs"/>
              </a:rPr>
              <a:t>&lt;form class="navbar-form navbar-left"  action="" method="GET"&gt;</a:t>
            </a:r>
          </a:p>
          <a:p>
            <a:r>
              <a:rPr lang="fr-FR" sz="1200" b="0" kern="1200" dirty="0">
                <a:solidFill>
                  <a:schemeClr val="tx1"/>
                </a:solidFill>
                <a:effectLst/>
                <a:latin typeface="+mn-lt"/>
                <a:ea typeface="+mn-ea"/>
                <a:cs typeface="+mn-cs"/>
              </a:rPr>
              <a:t>            &lt;div class="form-group"&gt;</a:t>
            </a:r>
          </a:p>
          <a:p>
            <a:r>
              <a:rPr lang="fr-FR" sz="1200" b="0" kern="1200" dirty="0">
                <a:solidFill>
                  <a:schemeClr val="tx1"/>
                </a:solidFill>
                <a:effectLst/>
                <a:latin typeface="+mn-lt"/>
                <a:ea typeface="+mn-ea"/>
                <a:cs typeface="+mn-cs"/>
              </a:rPr>
              <a:t>                &lt;input type="text" name="search" placeholder="Search" &lt;?php</a:t>
            </a:r>
          </a:p>
          <a:p>
            <a:r>
              <a:rPr lang="fr-FR" sz="1200" b="0" kern="1200" dirty="0">
                <a:solidFill>
                  <a:schemeClr val="tx1"/>
                </a:solidFill>
                <a:effectLst/>
                <a:latin typeface="+mn-lt"/>
                <a:ea typeface="+mn-ea"/>
                <a:cs typeface="+mn-cs"/>
              </a:rPr>
              <a:t>                   if(isset($_GET['search'])){</a:t>
            </a:r>
          </a:p>
          <a:p>
            <a:r>
              <a:rPr lang="fr-FR" sz="1200" b="0" kern="1200" dirty="0">
                <a:solidFill>
                  <a:schemeClr val="tx1"/>
                </a:solidFill>
                <a:effectLst/>
                <a:latin typeface="+mn-lt"/>
                <a:ea typeface="+mn-ea"/>
                <a:cs typeface="+mn-cs"/>
              </a:rPr>
              <a:t>                        echo 'value="' .$_GET['search']. '" ';                    }</a:t>
            </a:r>
          </a:p>
          <a:p>
            <a:r>
              <a:rPr lang="fr-FR" sz="1200" b="0" kern="1200" dirty="0">
                <a:solidFill>
                  <a:schemeClr val="tx1"/>
                </a:solidFill>
                <a:effectLst/>
                <a:latin typeface="+mn-lt"/>
                <a:ea typeface="+mn-ea"/>
                <a:cs typeface="+mn-cs"/>
              </a:rPr>
              <a:t>                ?&gt; &gt;</a:t>
            </a:r>
          </a:p>
          <a:p>
            <a:r>
              <a:rPr lang="fr-FR" sz="1200" b="0" kern="1200" dirty="0">
                <a:solidFill>
                  <a:schemeClr val="tx1"/>
                </a:solidFill>
                <a:effectLst/>
                <a:latin typeface="+mn-lt"/>
                <a:ea typeface="+mn-ea"/>
                <a:cs typeface="+mn-cs"/>
              </a:rPr>
              <a:t>            &lt;/div&gt;</a:t>
            </a:r>
          </a:p>
          <a:p>
            <a:r>
              <a:rPr lang="fr-FR" sz="1200" b="0" kern="1200" dirty="0">
                <a:solidFill>
                  <a:schemeClr val="tx1"/>
                </a:solidFill>
                <a:effectLst/>
                <a:latin typeface="+mn-lt"/>
                <a:ea typeface="+mn-ea"/>
                <a:cs typeface="+mn-cs"/>
              </a:rPr>
              <a:t>            &lt;button type="submit" class="btn btn-default"&gt;Submit&lt;/button&gt;</a:t>
            </a:r>
          </a:p>
          <a:p>
            <a:r>
              <a:rPr lang="fr-FR" sz="1200" b="0" kern="1200" dirty="0">
                <a:solidFill>
                  <a:schemeClr val="tx1"/>
                </a:solidFill>
                <a:effectLst/>
                <a:latin typeface="+mn-lt"/>
                <a:ea typeface="+mn-ea"/>
                <a:cs typeface="+mn-cs"/>
              </a:rPr>
              <a:t>        &lt;/form&gt;</a:t>
            </a:r>
          </a:p>
          <a:p>
            <a:endParaRPr lang="fr-FR" dirty="0"/>
          </a:p>
          <a:p>
            <a:r>
              <a:rPr lang="fr-FR" b="0" i="1" u="sng" dirty="0"/>
              <a:t>Une page qui prend en charge le résultat search.php:</a:t>
            </a:r>
          </a:p>
          <a:p>
            <a:r>
              <a:rPr lang="en-US" sz="1200" b="0" kern="1200" dirty="0">
                <a:solidFill>
                  <a:schemeClr val="tx1"/>
                </a:solidFill>
                <a:effectLst/>
                <a:latin typeface="+mn-lt"/>
                <a:ea typeface="+mn-ea"/>
                <a:cs typeface="+mn-cs"/>
              </a:rPr>
              <a:t> if(isset($_GET['search'])){                        </a:t>
            </a:r>
          </a:p>
          <a:p>
            <a:r>
              <a:rPr lang="en-US" sz="1200" b="0" kern="1200" dirty="0">
                <a:solidFill>
                  <a:schemeClr val="tx1"/>
                </a:solidFill>
                <a:effectLst/>
                <a:latin typeface="+mn-lt"/>
                <a:ea typeface="+mn-ea"/>
                <a:cs typeface="+mn-cs"/>
              </a:rPr>
              <a:t>     $results = </a:t>
            </a:r>
            <a:r>
              <a:rPr lang="en-US" sz="1200" b="0" i="1" kern="1200" dirty="0">
                <a:solidFill>
                  <a:schemeClr val="tx1"/>
                </a:solidFill>
                <a:effectLst/>
                <a:latin typeface="+mn-lt"/>
                <a:ea typeface="+mn-ea"/>
                <a:cs typeface="+mn-cs"/>
              </a:rPr>
              <a:t>getSearchResultRows</a:t>
            </a:r>
            <a:r>
              <a:rPr lang="en-US" sz="1200" b="0" kern="1200" dirty="0">
                <a:solidFill>
                  <a:schemeClr val="tx1"/>
                </a:solidFill>
                <a:effectLst/>
                <a:latin typeface="+mn-lt"/>
                <a:ea typeface="+mn-ea"/>
                <a:cs typeface="+mn-cs"/>
              </a:rPr>
              <a:t>();?&gt;</a:t>
            </a:r>
          </a:p>
          <a:p>
            <a:r>
              <a:rPr lang="en-US" sz="1200" b="0" kern="1200" dirty="0">
                <a:solidFill>
                  <a:schemeClr val="tx1"/>
                </a:solidFill>
                <a:effectLst/>
                <a:latin typeface="+mn-lt"/>
                <a:ea typeface="+mn-ea"/>
                <a:cs typeface="+mn-cs"/>
              </a:rPr>
              <a:t>	&lt;h4&gt;Search results for  &lt;?= 'value="' .$_GET['search']. ’” ’  ?&gt;&lt;/h4&gt;</a:t>
            </a:r>
          </a:p>
          <a:p>
            <a:r>
              <a:rPr lang="en-US" sz="1200" b="0" kern="1200" dirty="0">
                <a:solidFill>
                  <a:schemeClr val="tx1"/>
                </a:solidFill>
                <a:effectLst/>
                <a:latin typeface="+mn-lt"/>
                <a:ea typeface="+mn-ea"/>
                <a:cs typeface="+mn-cs"/>
              </a:rPr>
              <a:t>     &lt;?php showSearchResultRows($result); ?&gt;</a:t>
            </a:r>
          </a:p>
          <a:p>
            <a:r>
              <a:rPr lang="en-US" sz="1200" b="0" kern="1200" dirty="0">
                <a:solidFill>
                  <a:schemeClr val="tx1"/>
                </a:solidFill>
                <a:effectLst/>
                <a:latin typeface="+mn-lt"/>
                <a:ea typeface="+mn-ea"/>
                <a:cs typeface="+mn-cs"/>
              </a:rPr>
              <a:t>} ?&gt;</a:t>
            </a:r>
          </a:p>
          <a:p>
            <a:endParaRPr lang="fr-FR" b="0" i="1" u="sng"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145</a:t>
            </a:fld>
            <a:endParaRPr lang="fr-FR" dirty="0"/>
          </a:p>
        </p:txBody>
      </p:sp>
    </p:spTree>
    <p:extLst>
      <p:ext uri="{BB962C8B-B14F-4D97-AF65-F5344CB8AC3E}">
        <p14:creationId xmlns:p14="http://schemas.microsoft.com/office/powerpoint/2010/main" val="333334966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146</a:t>
            </a:fld>
            <a:endParaRPr lang="fr-FR"/>
          </a:p>
        </p:txBody>
      </p:sp>
    </p:spTree>
    <p:extLst>
      <p:ext uri="{BB962C8B-B14F-4D97-AF65-F5344CB8AC3E}">
        <p14:creationId xmlns:p14="http://schemas.microsoft.com/office/powerpoint/2010/main" val="888910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Methodes</a:t>
            </a:r>
            <a:r>
              <a:rPr lang="fr-FR" dirty="0"/>
              <a:t> :</a:t>
            </a:r>
          </a:p>
          <a:p>
            <a:r>
              <a:rPr lang="fr-FR" dirty="0"/>
              <a:t>*POST envoie les donnes </a:t>
            </a:r>
          </a:p>
          <a:p>
            <a:r>
              <a:rPr lang="fr-FR" dirty="0"/>
              <a:t>*GET fais un appelle sur une URL</a:t>
            </a:r>
          </a:p>
          <a:p>
            <a:endParaRPr lang="fr-FR" dirty="0"/>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14</a:t>
            </a:fld>
            <a:endParaRPr lang="fr-FR"/>
          </a:p>
        </p:txBody>
      </p:sp>
    </p:spTree>
    <p:extLst>
      <p:ext uri="{BB962C8B-B14F-4D97-AF65-F5344CB8AC3E}">
        <p14:creationId xmlns:p14="http://schemas.microsoft.com/office/powerpoint/2010/main" val="18659208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Uasort() </a:t>
            </a:r>
            <a:r>
              <a:rPr lang="fr-FR" dirty="0"/>
              <a:t>: </a:t>
            </a:r>
            <a:r>
              <a:rPr lang="fr-FR" dirty="0">
                <a:hlinkClick r:id="rId3"/>
              </a:rPr>
              <a:t>https://www.php.net/manual/fr/function.uasort.php</a:t>
            </a:r>
            <a:endParaRPr lang="fr-FR" dirty="0"/>
          </a:p>
          <a:p>
            <a:r>
              <a:rPr lang="fr-FR" sz="1200" b="0" i="0" kern="1200" dirty="0">
                <a:solidFill>
                  <a:schemeClr val="tx1"/>
                </a:solidFill>
                <a:effectLst/>
                <a:latin typeface="+mn-lt"/>
                <a:ea typeface="+mn-ea"/>
                <a:cs typeface="+mn-cs"/>
              </a:rPr>
              <a:t>// Fonction de comparaison</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function cmp($a, $b)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if ($a == $b)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return 0;</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return ($a &lt; $b) ? -1 : 1;</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Tableau à trier</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$array = array('a' =&gt; 4, 'b' =&gt; 8, 'c' =&gt; -1, 'd' =&gt; -9, 'e' =&gt; 2, 'f' =&gt; 5, 'g' =&gt; 3, 'h' =&gt; -4);</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print_r($array);</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Trie et affiche le tableau résultant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uasort($array, 'cmp');</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print_r($array);</a:t>
            </a:r>
            <a:endParaRPr lang="fr-FR" sz="1200" b="1" i="0" kern="1200" dirty="0">
              <a:solidFill>
                <a:schemeClr val="tx1"/>
              </a:solidFill>
              <a:effectLst/>
              <a:latin typeface="+mn-lt"/>
              <a:ea typeface="+mn-ea"/>
              <a:cs typeface="+mn-cs"/>
            </a:endParaRPr>
          </a:p>
          <a:p>
            <a:endParaRPr lang="fr-FR" b="1" dirty="0"/>
          </a:p>
          <a:p>
            <a:endParaRPr lang="fr-FR" b="1" dirty="0"/>
          </a:p>
          <a:p>
            <a:r>
              <a:rPr lang="fr-FR" b="1" dirty="0"/>
              <a:t>Array_filter() </a:t>
            </a:r>
            <a:r>
              <a:rPr lang="fr-FR" dirty="0"/>
              <a:t>: </a:t>
            </a:r>
            <a:r>
              <a:rPr lang="fr-FR" dirty="0">
                <a:hlinkClick r:id="rId4"/>
              </a:rPr>
              <a:t>https://www.php.net/manual/fr/function.array-filter.php</a:t>
            </a:r>
            <a:endParaRPr lang="fr-FR" dirty="0"/>
          </a:p>
          <a:p>
            <a:r>
              <a:rPr lang="fr-FR" sz="1200" b="0" i="0" kern="1200" dirty="0">
                <a:solidFill>
                  <a:schemeClr val="tx1"/>
                </a:solidFill>
                <a:effectLst/>
                <a:latin typeface="+mn-lt"/>
                <a:ea typeface="+mn-ea"/>
                <a:cs typeface="+mn-cs"/>
              </a:rPr>
              <a:t>function odd(){</a:t>
            </a:r>
          </a:p>
          <a:p>
            <a:r>
              <a:rPr lang="fr-FR" sz="1200" b="0" i="0" kern="1200" dirty="0">
                <a:solidFill>
                  <a:schemeClr val="tx1"/>
                </a:solidFill>
                <a:effectLst/>
                <a:latin typeface="+mn-lt"/>
                <a:ea typeface="+mn-ea"/>
                <a:cs typeface="+mn-cs"/>
              </a:rPr>
              <a:t>	 return $var &amp; 1;</a:t>
            </a:r>
          </a:p>
          <a:p>
            <a:r>
              <a:rPr lang="fr-FR" sz="1200" b="0" i="0" kern="1200" dirty="0">
                <a:solidFill>
                  <a:schemeClr val="tx1"/>
                </a:solidFill>
                <a:effectLst/>
                <a:latin typeface="+mn-lt"/>
                <a:ea typeface="+mn-ea"/>
                <a:cs typeface="+mn-cs"/>
              </a:rPr>
              <a:t>}</a:t>
            </a:r>
          </a:p>
          <a:p>
            <a:r>
              <a:rPr lang="fr-FR" sz="1200" b="0" i="0" kern="1200" dirty="0">
                <a:solidFill>
                  <a:schemeClr val="tx1"/>
                </a:solidFill>
                <a:effectLst/>
                <a:latin typeface="+mn-lt"/>
                <a:ea typeface="+mn-ea"/>
                <a:cs typeface="+mn-cs"/>
              </a:rPr>
              <a:t>$array1 = ['a' =&gt; 1, 'b' =&gt; 2, 'c' =&gt; 3, 'd' =&gt; 4, 'e' =&gt; 5];</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echo "Impair :\n";</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print_r(array_filter($array1, "odd"));</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147</a:t>
            </a:fld>
            <a:endParaRPr lang="fr-FR" dirty="0"/>
          </a:p>
        </p:txBody>
      </p:sp>
    </p:spTree>
    <p:extLst>
      <p:ext uri="{BB962C8B-B14F-4D97-AF65-F5344CB8AC3E}">
        <p14:creationId xmlns:p14="http://schemas.microsoft.com/office/powerpoint/2010/main" val="93879938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149</a:t>
            </a:fld>
            <a:endParaRPr lang="fr-FR"/>
          </a:p>
        </p:txBody>
      </p:sp>
    </p:spTree>
    <p:extLst>
      <p:ext uri="{BB962C8B-B14F-4D97-AF65-F5344CB8AC3E}">
        <p14:creationId xmlns:p14="http://schemas.microsoft.com/office/powerpoint/2010/main" val="255802813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151</a:t>
            </a:fld>
            <a:endParaRPr lang="fr-FR"/>
          </a:p>
        </p:txBody>
      </p:sp>
    </p:spTree>
    <p:extLst>
      <p:ext uri="{BB962C8B-B14F-4D97-AF65-F5344CB8AC3E}">
        <p14:creationId xmlns:p14="http://schemas.microsoft.com/office/powerpoint/2010/main" val="324553043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152</a:t>
            </a:fld>
            <a:endParaRPr lang="fr-FR" dirty="0"/>
          </a:p>
        </p:txBody>
      </p:sp>
    </p:spTree>
    <p:extLst>
      <p:ext uri="{BB962C8B-B14F-4D97-AF65-F5344CB8AC3E}">
        <p14:creationId xmlns:p14="http://schemas.microsoft.com/office/powerpoint/2010/main" val="29839267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153</a:t>
            </a:fld>
            <a:endParaRPr lang="fr-FR"/>
          </a:p>
        </p:txBody>
      </p:sp>
    </p:spTree>
    <p:extLst>
      <p:ext uri="{BB962C8B-B14F-4D97-AF65-F5344CB8AC3E}">
        <p14:creationId xmlns:p14="http://schemas.microsoft.com/office/powerpoint/2010/main" val="126010084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err="1"/>
              <a:t>Color</a:t>
            </a:r>
            <a:r>
              <a:rPr lang="fr-FR" dirty="0"/>
              <a:t> exact : </a:t>
            </a:r>
            <a:r>
              <a:rPr lang="fr-FR" dirty="0">
                <a:hlinkClick r:id="rId3"/>
              </a:rPr>
              <a:t>https://www.php.net/manual/fr/function.imagecolorexact.php</a:t>
            </a:r>
            <a:endParaRPr lang="fr-FR" dirty="0"/>
          </a:p>
          <a:p>
            <a:r>
              <a:rPr lang="fr-FR" dirty="0" err="1"/>
              <a:t>Color</a:t>
            </a:r>
            <a:r>
              <a:rPr lang="fr-FR" dirty="0"/>
              <a:t> </a:t>
            </a:r>
            <a:r>
              <a:rPr lang="fr-FR" dirty="0" err="1"/>
              <a:t>Closest</a:t>
            </a:r>
            <a:r>
              <a:rPr lang="fr-FR" dirty="0"/>
              <a:t> : </a:t>
            </a:r>
            <a:r>
              <a:rPr lang="fr-FR" dirty="0">
                <a:hlinkClick r:id="rId4"/>
              </a:rPr>
              <a:t>https://www.php.net/manual/fr/function.imagecolorclosest.php</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154</a:t>
            </a:fld>
            <a:endParaRPr lang="fr-FR"/>
          </a:p>
        </p:txBody>
      </p:sp>
    </p:spTree>
    <p:extLst>
      <p:ext uri="{BB962C8B-B14F-4D97-AF65-F5344CB8AC3E}">
        <p14:creationId xmlns:p14="http://schemas.microsoft.com/office/powerpoint/2010/main" val="331509918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156</a:t>
            </a:fld>
            <a:endParaRPr lang="fr-FR"/>
          </a:p>
        </p:txBody>
      </p:sp>
    </p:spTree>
    <p:extLst>
      <p:ext uri="{BB962C8B-B14F-4D97-AF65-F5344CB8AC3E}">
        <p14:creationId xmlns:p14="http://schemas.microsoft.com/office/powerpoint/2010/main" val="346489270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err="1">
                <a:solidFill>
                  <a:schemeClr val="tx1"/>
                </a:solidFill>
                <a:effectLst/>
                <a:latin typeface="+mn-lt"/>
                <a:ea typeface="+mn-ea"/>
                <a:cs typeface="+mn-cs"/>
              </a:rPr>
              <a:t>imagesy</a:t>
            </a:r>
            <a:r>
              <a:rPr lang="fr-FR" sz="1200" b="0" i="0" kern="1200" dirty="0">
                <a:solidFill>
                  <a:schemeClr val="tx1"/>
                </a:solidFill>
                <a:effectLst/>
                <a:latin typeface="+mn-lt"/>
                <a:ea typeface="+mn-ea"/>
                <a:cs typeface="+mn-cs"/>
              </a:rPr>
              <a:t> ( resource $image ) : int</a:t>
            </a:r>
            <a:endParaRPr lang="fr-FR" altLang="fr-FR" dirty="0">
              <a:solidFill>
                <a:srgbClr val="336699"/>
              </a:solidFill>
              <a:latin typeface="Fira Mono"/>
            </a:endParaRPr>
          </a:p>
          <a:p>
            <a:endParaRPr lang="fr-FR" altLang="fr-FR" dirty="0">
              <a:solidFill>
                <a:srgbClr val="336699"/>
              </a:solidFill>
              <a:latin typeface="Fira Mono"/>
            </a:endParaRPr>
          </a:p>
          <a:p>
            <a:r>
              <a:rPr lang="fr-FR" altLang="fr-FR" dirty="0" err="1">
                <a:solidFill>
                  <a:srgbClr val="336699"/>
                </a:solidFill>
                <a:latin typeface="Fira Mono"/>
              </a:rPr>
              <a:t>getimagesize</a:t>
            </a:r>
            <a:r>
              <a:rPr lang="fr-FR" altLang="fr-FR" dirty="0">
                <a:solidFill>
                  <a:srgbClr val="737373"/>
                </a:solidFill>
                <a:latin typeface="Fira Mono"/>
              </a:rPr>
              <a:t> ( </a:t>
            </a:r>
            <a:r>
              <a:rPr lang="fr-FR" altLang="fr-FR" dirty="0">
                <a:solidFill>
                  <a:srgbClr val="669933"/>
                </a:solidFill>
                <a:latin typeface="Fira Mono"/>
              </a:rPr>
              <a:t>’monImg.png’</a:t>
            </a:r>
            <a:r>
              <a:rPr lang="fr-FR" altLang="fr-FR" dirty="0">
                <a:solidFill>
                  <a:srgbClr val="737373"/>
                </a:solidFill>
                <a:latin typeface="Fira Mono"/>
              </a:rPr>
              <a:t>) </a:t>
            </a:r>
            <a:r>
              <a:rPr lang="fr-FR" altLang="fr-FR" dirty="0">
                <a:solidFill>
                  <a:srgbClr val="737373"/>
                </a:solidFill>
                <a:latin typeface="Fira Mono"/>
                <a:sym typeface="Wingdings" panose="05000000000000000000" pitchFamily="2" charset="2"/>
              </a:rPr>
              <a:t></a:t>
            </a:r>
            <a:r>
              <a:rPr lang="en-US" b="1" dirty="0"/>
              <a:t>array</a:t>
            </a:r>
            <a:r>
              <a:rPr lang="en-US" dirty="0"/>
              <a:t> </a:t>
            </a:r>
            <a:r>
              <a:rPr lang="en-US" i="1" dirty="0"/>
              <a:t>(size=7)</a:t>
            </a:r>
            <a:r>
              <a:rPr lang="en-US" dirty="0"/>
              <a:t> </a:t>
            </a:r>
          </a:p>
          <a:p>
            <a:r>
              <a:rPr lang="en-US" dirty="0"/>
              <a:t>			0 =&gt; int 100 </a:t>
            </a:r>
          </a:p>
          <a:p>
            <a:r>
              <a:rPr lang="en-US" dirty="0"/>
              <a:t>			1 =&gt; int 100 </a:t>
            </a:r>
          </a:p>
          <a:p>
            <a:r>
              <a:rPr lang="en-US" dirty="0"/>
              <a:t>			2 =&gt; int 2 </a:t>
            </a:r>
          </a:p>
          <a:p>
            <a:r>
              <a:rPr lang="en-US" dirty="0"/>
              <a:t>			3 =&gt; string 'width="100" height="100"' </a:t>
            </a:r>
            <a:r>
              <a:rPr lang="en-US" i="1" dirty="0"/>
              <a:t>(length=24)</a:t>
            </a:r>
            <a:r>
              <a:rPr lang="en-US" dirty="0"/>
              <a:t> </a:t>
            </a:r>
          </a:p>
          <a:p>
            <a:r>
              <a:rPr lang="en-US" dirty="0"/>
              <a:t>			'bits' =&gt; int 8 </a:t>
            </a:r>
          </a:p>
          <a:p>
            <a:r>
              <a:rPr lang="en-US" dirty="0"/>
              <a:t>			'channels' =&gt; int 3 </a:t>
            </a:r>
          </a:p>
          <a:p>
            <a:r>
              <a:rPr lang="en-US" dirty="0"/>
              <a:t>			'mime' =&gt; string 'image/jpeg' </a:t>
            </a:r>
            <a:r>
              <a:rPr lang="en-US" i="1" dirty="0"/>
              <a:t>(length=10)</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157</a:t>
            </a:fld>
            <a:endParaRPr lang="fr-FR"/>
          </a:p>
        </p:txBody>
      </p:sp>
    </p:spTree>
    <p:extLst>
      <p:ext uri="{BB962C8B-B14F-4D97-AF65-F5344CB8AC3E}">
        <p14:creationId xmlns:p14="http://schemas.microsoft.com/office/powerpoint/2010/main" val="8418077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a:p>
            <a:r>
              <a:rPr lang="fr-FR" dirty="0"/>
              <a:t>Ne pas oublier </a:t>
            </a:r>
          </a:p>
          <a:p>
            <a:r>
              <a:rPr lang="fr-FR" sz="1200" b="0" i="0" kern="1200" dirty="0">
                <a:solidFill>
                  <a:schemeClr val="tx1"/>
                </a:solidFill>
                <a:effectLst/>
                <a:latin typeface="+mn-lt"/>
                <a:ea typeface="+mn-ea"/>
                <a:cs typeface="+mn-cs"/>
              </a:rPr>
              <a:t>De définir la variable d'environnement pour GD</a:t>
            </a:r>
            <a:br>
              <a:rPr lang="fr-FR" sz="1200" b="0" i="0" kern="1200" dirty="0">
                <a:solidFill>
                  <a:schemeClr val="tx1"/>
                </a:solidFill>
                <a:effectLst/>
                <a:latin typeface="+mn-lt"/>
                <a:ea typeface="+mn-ea"/>
                <a:cs typeface="+mn-cs"/>
              </a:rPr>
            </a:br>
            <a:r>
              <a:rPr lang="fr-FR" sz="1200" b="0" i="0" kern="1200" dirty="0" err="1">
                <a:solidFill>
                  <a:schemeClr val="tx1"/>
                </a:solidFill>
                <a:effectLst/>
                <a:latin typeface="+mn-lt"/>
                <a:ea typeface="+mn-ea"/>
                <a:cs typeface="+mn-cs"/>
              </a:rPr>
              <a:t>putenv</a:t>
            </a:r>
            <a:r>
              <a:rPr lang="fr-FR" sz="1200" b="0" i="0" kern="1200" dirty="0">
                <a:solidFill>
                  <a:schemeClr val="tx1"/>
                </a:solidFill>
                <a:effectLst/>
                <a:latin typeface="+mn-lt"/>
                <a:ea typeface="+mn-ea"/>
                <a:cs typeface="+mn-cs"/>
              </a:rPr>
              <a:t>('GDFONTPATH=' . </a:t>
            </a:r>
            <a:r>
              <a:rPr lang="fr-FR" sz="1200" b="0" i="0" kern="1200" dirty="0" err="1">
                <a:solidFill>
                  <a:schemeClr val="tx1"/>
                </a:solidFill>
                <a:effectLst/>
                <a:latin typeface="+mn-lt"/>
                <a:ea typeface="+mn-ea"/>
                <a:cs typeface="+mn-cs"/>
              </a:rPr>
              <a:t>realpath</a:t>
            </a:r>
            <a:r>
              <a:rPr lang="fr-FR" sz="1200" b="0" i="0" kern="1200" dirty="0">
                <a:solidFill>
                  <a:schemeClr val="tx1"/>
                </a:solidFill>
                <a:effectLst/>
                <a:latin typeface="+mn-lt"/>
                <a:ea typeface="+mn-ea"/>
                <a:cs typeface="+mn-cs"/>
              </a:rPr>
              <a:t>('.’));</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Très bon exemple sur la doc officiel : </a:t>
            </a:r>
            <a:r>
              <a:rPr lang="fr-FR" dirty="0">
                <a:hlinkClick r:id="rId3"/>
              </a:rPr>
              <a:t>https://www.php.net/manual/fr/function.imagettftext.php</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158</a:t>
            </a:fld>
            <a:endParaRPr lang="fr-FR"/>
          </a:p>
        </p:txBody>
      </p:sp>
    </p:spTree>
    <p:extLst>
      <p:ext uri="{BB962C8B-B14F-4D97-AF65-F5344CB8AC3E}">
        <p14:creationId xmlns:p14="http://schemas.microsoft.com/office/powerpoint/2010/main" val="2429377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a:noFill/>
        </p:spPr>
        <p:txBody>
          <a:bodyPr/>
          <a:lstStyle/>
          <a:p>
            <a:pPr eaLnBrk="1" hangingPunct="1"/>
            <a:r>
              <a:rPr lang="fr-FR" sz="1000" b="1" dirty="0">
                <a:ea typeface="MS Mincho" pitchFamily="49" charset="-128"/>
              </a:rPr>
              <a:t>Accessibilité et handicap : </a:t>
            </a:r>
            <a:r>
              <a:rPr lang="fr-FR" sz="1000" dirty="0">
                <a:ea typeface="MS Mincho" pitchFamily="49" charset="-128"/>
              </a:rPr>
              <a:t>l’accessibilité est un terme général utilisé pour décrire le degré de facilité d’accès d’un produit (matériel, service, environnemental…) au plus grand nombre. Elle peut aussi être vue comme la facilité d’accès d’une entité à une fonctionnalité ou un bénéfice. Cette dernière approche de la définition ouvre le débat du droit individuel à accéder et tourne l’accessibilité vers les handicapés</a:t>
            </a:r>
            <a:r>
              <a:rPr lang="fr-FR" dirty="0">
                <a:ea typeface="MS Mincho" pitchFamily="49" charset="-128"/>
              </a:rPr>
              <a:t>.</a:t>
            </a:r>
            <a:endParaRPr lang="fr-FR" dirty="0"/>
          </a:p>
        </p:txBody>
      </p:sp>
    </p:spTree>
    <p:extLst>
      <p:ext uri="{BB962C8B-B14F-4D97-AF65-F5344CB8AC3E}">
        <p14:creationId xmlns:p14="http://schemas.microsoft.com/office/powerpoint/2010/main" val="343887039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159</a:t>
            </a:fld>
            <a:endParaRPr lang="fr-FR"/>
          </a:p>
        </p:txBody>
      </p:sp>
    </p:spTree>
    <p:extLst>
      <p:ext uri="{BB962C8B-B14F-4D97-AF65-F5344CB8AC3E}">
        <p14:creationId xmlns:p14="http://schemas.microsoft.com/office/powerpoint/2010/main" val="215913453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160</a:t>
            </a:fld>
            <a:endParaRPr lang="fr-FR"/>
          </a:p>
        </p:txBody>
      </p:sp>
    </p:spTree>
    <p:extLst>
      <p:ext uri="{BB962C8B-B14F-4D97-AF65-F5344CB8AC3E}">
        <p14:creationId xmlns:p14="http://schemas.microsoft.com/office/powerpoint/2010/main" val="359487397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Adapter vos dimensionnement de graphique pour les rendre plus parlant ou fixer des dimensions pour les rendre plus cibler </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161</a:t>
            </a:fld>
            <a:endParaRPr lang="fr-FR"/>
          </a:p>
        </p:txBody>
      </p:sp>
    </p:spTree>
    <p:extLst>
      <p:ext uri="{BB962C8B-B14F-4D97-AF65-F5344CB8AC3E}">
        <p14:creationId xmlns:p14="http://schemas.microsoft.com/office/powerpoint/2010/main" val="283860717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162</a:t>
            </a:fld>
            <a:endParaRPr lang="fr-FR"/>
          </a:p>
        </p:txBody>
      </p:sp>
    </p:spTree>
    <p:extLst>
      <p:ext uri="{BB962C8B-B14F-4D97-AF65-F5344CB8AC3E}">
        <p14:creationId xmlns:p14="http://schemas.microsoft.com/office/powerpoint/2010/main" val="71848631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165</a:t>
            </a:fld>
            <a:endParaRPr lang="fr-FR"/>
          </a:p>
        </p:txBody>
      </p:sp>
    </p:spTree>
    <p:extLst>
      <p:ext uri="{BB962C8B-B14F-4D97-AF65-F5344CB8AC3E}">
        <p14:creationId xmlns:p14="http://schemas.microsoft.com/office/powerpoint/2010/main" val="74046542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166</a:t>
            </a:fld>
            <a:endParaRPr lang="fr-FR"/>
          </a:p>
        </p:txBody>
      </p:sp>
    </p:spTree>
    <p:extLst>
      <p:ext uri="{BB962C8B-B14F-4D97-AF65-F5344CB8AC3E}">
        <p14:creationId xmlns:p14="http://schemas.microsoft.com/office/powerpoint/2010/main" val="375365102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167</a:t>
            </a:fld>
            <a:endParaRPr lang="fr-FR"/>
          </a:p>
        </p:txBody>
      </p:sp>
    </p:spTree>
    <p:extLst>
      <p:ext uri="{BB962C8B-B14F-4D97-AF65-F5344CB8AC3E}">
        <p14:creationId xmlns:p14="http://schemas.microsoft.com/office/powerpoint/2010/main" val="360243745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168</a:t>
            </a:fld>
            <a:endParaRPr lang="fr-FR"/>
          </a:p>
        </p:txBody>
      </p:sp>
    </p:spTree>
    <p:extLst>
      <p:ext uri="{BB962C8B-B14F-4D97-AF65-F5344CB8AC3E}">
        <p14:creationId xmlns:p14="http://schemas.microsoft.com/office/powerpoint/2010/main" val="72651305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169</a:t>
            </a:fld>
            <a:endParaRPr lang="fr-FR"/>
          </a:p>
        </p:txBody>
      </p:sp>
    </p:spTree>
    <p:extLst>
      <p:ext uri="{BB962C8B-B14F-4D97-AF65-F5344CB8AC3E}">
        <p14:creationId xmlns:p14="http://schemas.microsoft.com/office/powerpoint/2010/main" val="102008425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170</a:t>
            </a:fld>
            <a:endParaRPr lang="fr-FR"/>
          </a:p>
        </p:txBody>
      </p:sp>
    </p:spTree>
    <p:extLst>
      <p:ext uri="{BB962C8B-B14F-4D97-AF65-F5344CB8AC3E}">
        <p14:creationId xmlns:p14="http://schemas.microsoft.com/office/powerpoint/2010/main" val="1650187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p:spPr>
        <p:txBody>
          <a:bodyPr/>
          <a:lstStyle/>
          <a:p>
            <a:pPr marL="180159" indent="-180159"/>
            <a:r>
              <a:rPr lang="fr-FR" sz="1000" b="1" dirty="0">
                <a:ea typeface="MS Mincho" pitchFamily="49" charset="-128"/>
              </a:rPr>
              <a:t>Précisions :</a:t>
            </a:r>
          </a:p>
          <a:p>
            <a:pPr marL="180159" indent="-180159"/>
            <a:endParaRPr lang="fr-FR" sz="1000" b="1" dirty="0">
              <a:ea typeface="MS Mincho" pitchFamily="49" charset="-128"/>
            </a:endParaRPr>
          </a:p>
          <a:p>
            <a:pPr marL="180159" indent="-180159"/>
            <a:r>
              <a:rPr lang="fr-FR" sz="1000" dirty="0">
                <a:ea typeface="MS Mincho" pitchFamily="49" charset="-128"/>
              </a:rPr>
              <a:t>A l’instar des notations boursières, le WCAG fournit 3 niveaux de l’accessibilité d’un site appelé niveaux de priorité et identifie :</a:t>
            </a:r>
          </a:p>
          <a:p>
            <a:pPr marL="180159" indent="-180159">
              <a:buFontTx/>
              <a:buAutoNum type="arabicPeriod"/>
            </a:pPr>
            <a:r>
              <a:rPr lang="fr-FR" sz="1000" dirty="0">
                <a:ea typeface="MS Mincho" pitchFamily="49" charset="-128"/>
              </a:rPr>
              <a:t> l’indispensable (must) [A] : les concepteurs/réalisateurs de sites doivent s’y conformer sous peine d’interdire l’accès à certains groupes.</a:t>
            </a:r>
          </a:p>
          <a:p>
            <a:pPr marL="180159" indent="-180159">
              <a:buFontTx/>
              <a:buAutoNum type="arabicPeriod"/>
            </a:pPr>
            <a:r>
              <a:rPr lang="fr-FR" sz="1000" dirty="0">
                <a:ea typeface="MS Mincho" pitchFamily="49" charset="-128"/>
              </a:rPr>
              <a:t> le souhaitable (</a:t>
            </a:r>
            <a:r>
              <a:rPr lang="fr-FR" sz="1000" dirty="0" err="1">
                <a:ea typeface="MS Mincho" pitchFamily="49" charset="-128"/>
              </a:rPr>
              <a:t>should</a:t>
            </a:r>
            <a:r>
              <a:rPr lang="fr-FR" sz="1000" dirty="0">
                <a:ea typeface="MS Mincho" pitchFamily="49" charset="-128"/>
              </a:rPr>
              <a:t>) [AA] : les développeurs devraient s’y conformer sous peine de rendre l’accès difficile à certains groupes (</a:t>
            </a:r>
            <a:r>
              <a:rPr lang="fr-FR" sz="1000" dirty="0" err="1">
                <a:ea typeface="MS Mincho" pitchFamily="49" charset="-128"/>
              </a:rPr>
              <a:t>niv</a:t>
            </a:r>
            <a:r>
              <a:rPr lang="fr-FR" sz="1000" dirty="0">
                <a:ea typeface="MS Mincho" pitchFamily="49" charset="-128"/>
              </a:rPr>
              <a:t>. mini USA). </a:t>
            </a:r>
          </a:p>
          <a:p>
            <a:pPr marL="180159" indent="-180159">
              <a:buFontTx/>
              <a:buAutoNum type="arabicPeriod"/>
            </a:pPr>
            <a:r>
              <a:rPr lang="fr-FR" sz="1000" dirty="0">
                <a:ea typeface="MS Mincho" pitchFamily="49" charset="-128"/>
              </a:rPr>
              <a:t> l’utile (</a:t>
            </a:r>
            <a:r>
              <a:rPr lang="fr-FR" sz="1000" dirty="0" err="1">
                <a:ea typeface="MS Mincho" pitchFamily="49" charset="-128"/>
              </a:rPr>
              <a:t>may</a:t>
            </a:r>
            <a:r>
              <a:rPr lang="fr-FR" sz="1000" dirty="0">
                <a:ea typeface="MS Mincho" pitchFamily="49" charset="-128"/>
              </a:rPr>
              <a:t>) [AAA] : les développeurs peuvent s’y conformer pour faciliter l’accès de leur site à certains groupes de personnes</a:t>
            </a:r>
          </a:p>
          <a:p>
            <a:pPr marL="180159" indent="-180159"/>
            <a:endParaRPr lang="fr-FR" sz="1000" dirty="0">
              <a:ea typeface="MS Mincho" pitchFamily="49" charset="-128"/>
            </a:endParaRPr>
          </a:p>
          <a:p>
            <a:pPr marL="180159" indent="-180159"/>
            <a:r>
              <a:rPr lang="fr-FR" sz="1000" dirty="0">
                <a:ea typeface="MS Mincho" pitchFamily="49" charset="-128"/>
              </a:rPr>
              <a:t>Un des critères de niveau A, par exemple, est le respect de HTML4.01 strict</a:t>
            </a:r>
          </a:p>
          <a:p>
            <a:pPr marL="180159" indent="-180159"/>
            <a:endParaRPr lang="fr-FR" sz="1000" dirty="0">
              <a:ea typeface="MS Mincho" pitchFamily="49" charset="-128"/>
            </a:endParaRPr>
          </a:p>
          <a:p>
            <a:pPr marL="180159" indent="-180159"/>
            <a:r>
              <a:rPr lang="fr-FR" sz="1000" dirty="0">
                <a:ea typeface="MS Mincho" pitchFamily="49" charset="-128"/>
              </a:rPr>
              <a:t>Des outils tels que </a:t>
            </a:r>
            <a:r>
              <a:rPr lang="fr-FR" sz="1000" dirty="0" err="1">
                <a:ea typeface="MS Mincho" pitchFamily="49" charset="-128"/>
              </a:rPr>
              <a:t>Watchfire</a:t>
            </a:r>
            <a:r>
              <a:rPr lang="fr-FR" sz="1000" dirty="0">
                <a:ea typeface="MS Mincho" pitchFamily="49" charset="-128"/>
              </a:rPr>
              <a:t> </a:t>
            </a:r>
            <a:r>
              <a:rPr lang="fr-FR" sz="1000" dirty="0" err="1">
                <a:ea typeface="MS Mincho" pitchFamily="49" charset="-128"/>
              </a:rPr>
              <a:t>WebXACT</a:t>
            </a:r>
            <a:r>
              <a:rPr lang="fr-FR" sz="1000" dirty="0">
                <a:ea typeface="MS Mincho" pitchFamily="49" charset="-128"/>
              </a:rPr>
              <a:t> permettent de passer gratuitement un site au crible selon les normes WCAG et d’éditer un rapport. IBM a décidé d’en retirer l’accès public depuis le 1er février 2008 et l’a intégré à son logiciel « IBM Rational Policy Tester </a:t>
            </a:r>
            <a:r>
              <a:rPr lang="fr-FR" sz="1000" dirty="0" err="1">
                <a:ea typeface="MS Mincho" pitchFamily="49" charset="-128"/>
              </a:rPr>
              <a:t>Accessibility</a:t>
            </a:r>
            <a:r>
              <a:rPr lang="fr-FR" sz="1000" dirty="0">
                <a:ea typeface="MS Mincho" pitchFamily="49" charset="-128"/>
              </a:rPr>
              <a:t> Edition » (anciennement « </a:t>
            </a:r>
            <a:r>
              <a:rPr lang="fr-FR" sz="1000" dirty="0" err="1">
                <a:ea typeface="MS Mincho" pitchFamily="49" charset="-128"/>
              </a:rPr>
              <a:t>WebXM</a:t>
            </a:r>
            <a:r>
              <a:rPr lang="fr-FR" sz="1000" dirty="0">
                <a:ea typeface="MS Mincho" pitchFamily="49" charset="-128"/>
              </a:rPr>
              <a:t> </a:t>
            </a:r>
            <a:r>
              <a:rPr lang="fr-FR" sz="1000" dirty="0" err="1">
                <a:ea typeface="MS Mincho" pitchFamily="49" charset="-128"/>
              </a:rPr>
              <a:t>Accessibility</a:t>
            </a:r>
            <a:r>
              <a:rPr lang="fr-FR" sz="1000" dirty="0">
                <a:ea typeface="MS Mincho" pitchFamily="49" charset="-128"/>
              </a:rPr>
              <a:t> Module »).</a:t>
            </a:r>
            <a:endParaRPr lang="fr-FR" sz="1000" dirty="0"/>
          </a:p>
        </p:txBody>
      </p:sp>
    </p:spTree>
    <p:extLst>
      <p:ext uri="{BB962C8B-B14F-4D97-AF65-F5344CB8AC3E}">
        <p14:creationId xmlns:p14="http://schemas.microsoft.com/office/powerpoint/2010/main" val="52818144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171</a:t>
            </a:fld>
            <a:endParaRPr lang="fr-FR"/>
          </a:p>
        </p:txBody>
      </p:sp>
    </p:spTree>
    <p:extLst>
      <p:ext uri="{BB962C8B-B14F-4D97-AF65-F5344CB8AC3E}">
        <p14:creationId xmlns:p14="http://schemas.microsoft.com/office/powerpoint/2010/main" val="401179011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Si mal pensé indice pour modifier le model complet </a:t>
            </a:r>
            <a:r>
              <a:rPr lang="fr-FR" dirty="0">
                <a:sym typeface="Wingdings" panose="05000000000000000000" pitchFamily="2" charset="2"/>
              </a:rPr>
              <a:t> </a:t>
            </a:r>
            <a:r>
              <a:rPr lang="fr-FR" dirty="0"/>
              <a:t>Create table, alter table, ADD, CONSTRAINT</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172</a:t>
            </a:fld>
            <a:endParaRPr lang="fr-FR"/>
          </a:p>
        </p:txBody>
      </p:sp>
    </p:spTree>
    <p:extLst>
      <p:ext uri="{BB962C8B-B14F-4D97-AF65-F5344CB8AC3E}">
        <p14:creationId xmlns:p14="http://schemas.microsoft.com/office/powerpoint/2010/main" val="72815006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173</a:t>
            </a:fld>
            <a:endParaRPr lang="fr-FR"/>
          </a:p>
        </p:txBody>
      </p:sp>
    </p:spTree>
    <p:extLst>
      <p:ext uri="{BB962C8B-B14F-4D97-AF65-F5344CB8AC3E}">
        <p14:creationId xmlns:p14="http://schemas.microsoft.com/office/powerpoint/2010/main" val="27351242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174</a:t>
            </a:fld>
            <a:endParaRPr lang="fr-FR"/>
          </a:p>
        </p:txBody>
      </p:sp>
    </p:spTree>
    <p:extLst>
      <p:ext uri="{BB962C8B-B14F-4D97-AF65-F5344CB8AC3E}">
        <p14:creationId xmlns:p14="http://schemas.microsoft.com/office/powerpoint/2010/main" val="124409612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175</a:t>
            </a:fld>
            <a:endParaRPr lang="fr-FR"/>
          </a:p>
        </p:txBody>
      </p:sp>
    </p:spTree>
    <p:extLst>
      <p:ext uri="{BB962C8B-B14F-4D97-AF65-F5344CB8AC3E}">
        <p14:creationId xmlns:p14="http://schemas.microsoft.com/office/powerpoint/2010/main" val="320751669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176</a:t>
            </a:fld>
            <a:endParaRPr lang="fr-FR"/>
          </a:p>
        </p:txBody>
      </p:sp>
    </p:spTree>
    <p:extLst>
      <p:ext uri="{BB962C8B-B14F-4D97-AF65-F5344CB8AC3E}">
        <p14:creationId xmlns:p14="http://schemas.microsoft.com/office/powerpoint/2010/main" val="102830711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177</a:t>
            </a:fld>
            <a:endParaRPr lang="fr-FR"/>
          </a:p>
        </p:txBody>
      </p:sp>
    </p:spTree>
    <p:extLst>
      <p:ext uri="{BB962C8B-B14F-4D97-AF65-F5344CB8AC3E}">
        <p14:creationId xmlns:p14="http://schemas.microsoft.com/office/powerpoint/2010/main" val="385209937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**avancer </a:t>
            </a:r>
            <a:r>
              <a:rPr lang="fr-FR" dirty="0" err="1"/>
              <a:t>urlRewrite</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178</a:t>
            </a:fld>
            <a:endParaRPr lang="fr-FR"/>
          </a:p>
        </p:txBody>
      </p:sp>
    </p:spTree>
    <p:extLst>
      <p:ext uri="{BB962C8B-B14F-4D97-AF65-F5344CB8AC3E}">
        <p14:creationId xmlns:p14="http://schemas.microsoft.com/office/powerpoint/2010/main" val="328369197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pensez a </a:t>
            </a:r>
            <a:r>
              <a:rPr lang="fr-FR" dirty="0" err="1"/>
              <a:t>developper</a:t>
            </a:r>
            <a:r>
              <a:rPr lang="fr-FR" dirty="0"/>
              <a:t> les présentations des liste par les produit lister eux </a:t>
            </a:r>
            <a:r>
              <a:rPr lang="fr-FR" dirty="0" err="1"/>
              <a:t>meme</a:t>
            </a:r>
            <a:r>
              <a:rPr lang="fr-FR" dirty="0"/>
              <a:t> !!!</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179</a:t>
            </a:fld>
            <a:endParaRPr lang="fr-FR"/>
          </a:p>
        </p:txBody>
      </p:sp>
    </p:spTree>
    <p:extLst>
      <p:ext uri="{BB962C8B-B14F-4D97-AF65-F5344CB8AC3E}">
        <p14:creationId xmlns:p14="http://schemas.microsoft.com/office/powerpoint/2010/main" val="38741667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180</a:t>
            </a:fld>
            <a:endParaRPr lang="fr-FR"/>
          </a:p>
        </p:txBody>
      </p:sp>
    </p:spTree>
    <p:extLst>
      <p:ext uri="{BB962C8B-B14F-4D97-AF65-F5344CB8AC3E}">
        <p14:creationId xmlns:p14="http://schemas.microsoft.com/office/powerpoint/2010/main" val="4157324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p:spPr>
        <p:txBody>
          <a:bodyPr/>
          <a:lstStyle/>
          <a:p>
            <a:pPr marL="180159" indent="-180159"/>
            <a:endParaRPr lang="fr-FR" dirty="0"/>
          </a:p>
        </p:txBody>
      </p:sp>
    </p:spTree>
    <p:extLst>
      <p:ext uri="{BB962C8B-B14F-4D97-AF65-F5344CB8AC3E}">
        <p14:creationId xmlns:p14="http://schemas.microsoft.com/office/powerpoint/2010/main" val="79602968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181</a:t>
            </a:fld>
            <a:endParaRPr lang="fr-FR"/>
          </a:p>
        </p:txBody>
      </p:sp>
    </p:spTree>
    <p:extLst>
      <p:ext uri="{BB962C8B-B14F-4D97-AF65-F5344CB8AC3E}">
        <p14:creationId xmlns:p14="http://schemas.microsoft.com/office/powerpoint/2010/main" val="7768704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182</a:t>
            </a:fld>
            <a:endParaRPr lang="fr-FR"/>
          </a:p>
        </p:txBody>
      </p:sp>
    </p:spTree>
    <p:extLst>
      <p:ext uri="{BB962C8B-B14F-4D97-AF65-F5344CB8AC3E}">
        <p14:creationId xmlns:p14="http://schemas.microsoft.com/office/powerpoint/2010/main" val="1568584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180227" name="Rectangle 1027"/>
          <p:cNvSpPr>
            <a:spLocks noGrp="1" noChangeArrowheads="1"/>
          </p:cNvSpPr>
          <p:nvPr>
            <p:ph type="body" idx="1"/>
          </p:nvPr>
        </p:nvSpPr>
        <p:spPr bwMode="auto">
          <a:noFill/>
        </p:spPr>
        <p:txBody>
          <a:bodyPr wrap="square" numCol="1" anchor="t" anchorCtr="0" compatLnSpc="1">
            <a:prstTxWarp prst="textNoShape">
              <a:avLst/>
            </a:prstTxWarp>
          </a:bodyPr>
          <a:lstStyle/>
          <a:p>
            <a:endParaRPr lang="fr-FR"/>
          </a:p>
        </p:txBody>
      </p:sp>
    </p:spTree>
    <p:extLst>
      <p:ext uri="{BB962C8B-B14F-4D97-AF65-F5344CB8AC3E}">
        <p14:creationId xmlns:p14="http://schemas.microsoft.com/office/powerpoint/2010/main" val="2940639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181251" name="Rectangle 1027"/>
          <p:cNvSpPr>
            <a:spLocks noGrp="1" noChangeArrowheads="1"/>
          </p:cNvSpPr>
          <p:nvPr>
            <p:ph type="body" idx="1"/>
          </p:nvPr>
        </p:nvSpPr>
        <p:spPr bwMode="auto">
          <a:noFill/>
        </p:spPr>
        <p:txBody>
          <a:bodyPr wrap="square" numCol="1" anchor="t" anchorCtr="0" compatLnSpc="1">
            <a:prstTxWarp prst="textNoShape">
              <a:avLst/>
            </a:prstTxWarp>
          </a:bodyPr>
          <a:lstStyle/>
          <a:p>
            <a:endParaRPr lang="fr-FR"/>
          </a:p>
        </p:txBody>
      </p:sp>
    </p:spTree>
    <p:extLst>
      <p:ext uri="{BB962C8B-B14F-4D97-AF65-F5344CB8AC3E}">
        <p14:creationId xmlns:p14="http://schemas.microsoft.com/office/powerpoint/2010/main" val="1582112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5122"/>
          <p:cNvSpPr>
            <a:spLocks noGrp="1" noRot="1" noChangeAspect="1" noChangeArrowheads="1" noTextEdit="1"/>
          </p:cNvSpPr>
          <p:nvPr>
            <p:ph type="sldImg"/>
          </p:nvPr>
        </p:nvSpPr>
        <p:spPr bwMode="auto">
          <a:noFill/>
          <a:ln>
            <a:solidFill>
              <a:srgbClr val="000000"/>
            </a:solidFill>
            <a:miter lim="800000"/>
            <a:headEnd/>
            <a:tailEnd/>
          </a:ln>
        </p:spPr>
      </p:sp>
      <p:sp>
        <p:nvSpPr>
          <p:cNvPr id="182275" name="Rectangle 5123"/>
          <p:cNvSpPr>
            <a:spLocks noGrp="1" noChangeArrowheads="1"/>
          </p:cNvSpPr>
          <p:nvPr>
            <p:ph type="body" idx="1"/>
          </p:nvPr>
        </p:nvSpPr>
        <p:spPr bwMode="auto">
          <a:noFill/>
        </p:spPr>
        <p:txBody>
          <a:bodyPr wrap="square" numCol="1" anchor="t" anchorCtr="0" compatLnSpc="1">
            <a:prstTxWarp prst="textNoShape">
              <a:avLst/>
            </a:prstTxWarp>
          </a:bodyPr>
          <a:lstStyle/>
          <a:p>
            <a:endParaRPr lang="fr-FR"/>
          </a:p>
        </p:txBody>
      </p:sp>
    </p:spTree>
    <p:extLst>
      <p:ext uri="{BB962C8B-B14F-4D97-AF65-F5344CB8AC3E}">
        <p14:creationId xmlns:p14="http://schemas.microsoft.com/office/powerpoint/2010/main" val="3502292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a:t>
            </a:fld>
            <a:endParaRPr lang="fr-FR"/>
          </a:p>
        </p:txBody>
      </p:sp>
    </p:spTree>
    <p:extLst>
      <p:ext uri="{BB962C8B-B14F-4D97-AF65-F5344CB8AC3E}">
        <p14:creationId xmlns:p14="http://schemas.microsoft.com/office/powerpoint/2010/main" val="2576111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22</a:t>
            </a:fld>
            <a:endParaRPr lang="fr-FR"/>
          </a:p>
        </p:txBody>
      </p:sp>
    </p:spTree>
    <p:extLst>
      <p:ext uri="{BB962C8B-B14F-4D97-AF65-F5344CB8AC3E}">
        <p14:creationId xmlns:p14="http://schemas.microsoft.com/office/powerpoint/2010/main" val="3047865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24</a:t>
            </a:fld>
            <a:endParaRPr lang="fr-FR"/>
          </a:p>
        </p:txBody>
      </p:sp>
    </p:spTree>
    <p:extLst>
      <p:ext uri="{BB962C8B-B14F-4D97-AF65-F5344CB8AC3E}">
        <p14:creationId xmlns:p14="http://schemas.microsoft.com/office/powerpoint/2010/main" val="1969238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25</a:t>
            </a:fld>
            <a:endParaRPr lang="fr-FR"/>
          </a:p>
        </p:txBody>
      </p:sp>
    </p:spTree>
    <p:extLst>
      <p:ext uri="{BB962C8B-B14F-4D97-AF65-F5344CB8AC3E}">
        <p14:creationId xmlns:p14="http://schemas.microsoft.com/office/powerpoint/2010/main" val="1992188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26</a:t>
            </a:fld>
            <a:endParaRPr lang="fr-FR"/>
          </a:p>
        </p:txBody>
      </p:sp>
    </p:spTree>
    <p:extLst>
      <p:ext uri="{BB962C8B-B14F-4D97-AF65-F5344CB8AC3E}">
        <p14:creationId xmlns:p14="http://schemas.microsoft.com/office/powerpoint/2010/main" val="1745283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27</a:t>
            </a:fld>
            <a:endParaRPr lang="fr-FR"/>
          </a:p>
        </p:txBody>
      </p:sp>
    </p:spTree>
    <p:extLst>
      <p:ext uri="{BB962C8B-B14F-4D97-AF65-F5344CB8AC3E}">
        <p14:creationId xmlns:p14="http://schemas.microsoft.com/office/powerpoint/2010/main" val="4007878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28</a:t>
            </a:fld>
            <a:endParaRPr lang="fr-FR"/>
          </a:p>
        </p:txBody>
      </p:sp>
    </p:spTree>
    <p:extLst>
      <p:ext uri="{BB962C8B-B14F-4D97-AF65-F5344CB8AC3E}">
        <p14:creationId xmlns:p14="http://schemas.microsoft.com/office/powerpoint/2010/main" val="3696159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30</a:t>
            </a:fld>
            <a:endParaRPr lang="fr-FR"/>
          </a:p>
        </p:txBody>
      </p:sp>
    </p:spTree>
    <p:extLst>
      <p:ext uri="{BB962C8B-B14F-4D97-AF65-F5344CB8AC3E}">
        <p14:creationId xmlns:p14="http://schemas.microsoft.com/office/powerpoint/2010/main" val="3124507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32</a:t>
            </a:fld>
            <a:endParaRPr lang="fr-FR"/>
          </a:p>
        </p:txBody>
      </p:sp>
    </p:spTree>
    <p:extLst>
      <p:ext uri="{BB962C8B-B14F-4D97-AF65-F5344CB8AC3E}">
        <p14:creationId xmlns:p14="http://schemas.microsoft.com/office/powerpoint/2010/main" val="3714159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33</a:t>
            </a:fld>
            <a:endParaRPr lang="fr-FR"/>
          </a:p>
        </p:txBody>
      </p:sp>
    </p:spTree>
    <p:extLst>
      <p:ext uri="{BB962C8B-B14F-4D97-AF65-F5344CB8AC3E}">
        <p14:creationId xmlns:p14="http://schemas.microsoft.com/office/powerpoint/2010/main" val="1358090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34</a:t>
            </a:fld>
            <a:endParaRPr lang="fr-FR"/>
          </a:p>
        </p:txBody>
      </p:sp>
    </p:spTree>
    <p:extLst>
      <p:ext uri="{BB962C8B-B14F-4D97-AF65-F5344CB8AC3E}">
        <p14:creationId xmlns:p14="http://schemas.microsoft.com/office/powerpoint/2010/main" val="1623625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a:t>
            </a:fld>
            <a:endParaRPr lang="fr-FR"/>
          </a:p>
        </p:txBody>
      </p:sp>
    </p:spTree>
    <p:extLst>
      <p:ext uri="{BB962C8B-B14F-4D97-AF65-F5344CB8AC3E}">
        <p14:creationId xmlns:p14="http://schemas.microsoft.com/office/powerpoint/2010/main" val="403724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35</a:t>
            </a:fld>
            <a:endParaRPr lang="fr-FR"/>
          </a:p>
        </p:txBody>
      </p:sp>
    </p:spTree>
    <p:extLst>
      <p:ext uri="{BB962C8B-B14F-4D97-AF65-F5344CB8AC3E}">
        <p14:creationId xmlns:p14="http://schemas.microsoft.com/office/powerpoint/2010/main" val="15479402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36</a:t>
            </a:fld>
            <a:endParaRPr lang="fr-FR"/>
          </a:p>
        </p:txBody>
      </p:sp>
    </p:spTree>
    <p:extLst>
      <p:ext uri="{BB962C8B-B14F-4D97-AF65-F5344CB8AC3E}">
        <p14:creationId xmlns:p14="http://schemas.microsoft.com/office/powerpoint/2010/main" val="36205825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37</a:t>
            </a:fld>
            <a:endParaRPr lang="fr-FR"/>
          </a:p>
        </p:txBody>
      </p:sp>
    </p:spTree>
    <p:extLst>
      <p:ext uri="{BB962C8B-B14F-4D97-AF65-F5344CB8AC3E}">
        <p14:creationId xmlns:p14="http://schemas.microsoft.com/office/powerpoint/2010/main" val="391873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html:</a:t>
            </a:r>
          </a:p>
          <a:p>
            <a:r>
              <a:rPr lang="fr-FR" sz="1050" dirty="0"/>
              <a:t>&lt;table&gt;</a:t>
            </a:r>
          </a:p>
          <a:p>
            <a:r>
              <a:rPr lang="fr-FR" sz="1050" baseline="0" dirty="0"/>
              <a:t>   &lt;</a:t>
            </a:r>
            <a:r>
              <a:rPr lang="fr-FR" sz="1050" baseline="0" dirty="0" err="1"/>
              <a:t>thead</a:t>
            </a:r>
            <a:r>
              <a:rPr lang="fr-FR" sz="1050" baseline="0" dirty="0"/>
              <a:t>&gt;</a:t>
            </a:r>
          </a:p>
          <a:p>
            <a:r>
              <a:rPr lang="fr-FR" sz="1050" baseline="0" dirty="0"/>
              <a:t>        &lt;tr&gt;</a:t>
            </a:r>
          </a:p>
          <a:p>
            <a:r>
              <a:rPr lang="fr-FR" sz="1050" baseline="0" dirty="0"/>
              <a:t>            &lt;/th&gt;header1&lt;/th&gt;</a:t>
            </a:r>
          </a:p>
          <a:p>
            <a:r>
              <a:rPr lang="fr-FR" sz="1050" baseline="0" dirty="0"/>
              <a:t>            &lt;/th&gt;header2&lt;/th&gt;</a:t>
            </a:r>
          </a:p>
          <a:p>
            <a:r>
              <a:rPr lang="fr-FR" sz="1050" baseline="0" dirty="0"/>
              <a:t>        &lt;/tr&gt;</a:t>
            </a:r>
          </a:p>
          <a:p>
            <a:r>
              <a:rPr lang="fr-FR" sz="1050" baseline="0" dirty="0"/>
              <a:t>   &lt;</a:t>
            </a:r>
            <a:r>
              <a:rPr lang="fr-FR" sz="1050" baseline="0" dirty="0" err="1"/>
              <a:t>thead</a:t>
            </a:r>
            <a:r>
              <a:rPr lang="fr-FR" sz="1050" baseline="0" dirty="0"/>
              <a:t>&gt;</a:t>
            </a:r>
          </a:p>
          <a:p>
            <a:r>
              <a:rPr lang="fr-FR" sz="1050" baseline="0" dirty="0"/>
              <a:t>   &lt;</a:t>
            </a:r>
            <a:r>
              <a:rPr lang="fr-FR" sz="1050" baseline="0" dirty="0" err="1"/>
              <a:t>tbody</a:t>
            </a:r>
            <a:r>
              <a:rPr lang="fr-FR" sz="1050" baseline="0" dirty="0"/>
              <a:t>&gt;</a:t>
            </a:r>
          </a:p>
          <a:p>
            <a:r>
              <a:rPr lang="fr-FR" sz="1050" baseline="0" dirty="0"/>
              <a:t>        &lt;tr&gt;</a:t>
            </a:r>
          </a:p>
          <a:p>
            <a:r>
              <a:rPr lang="fr-FR" sz="1050" baseline="0" dirty="0"/>
              <a:t>            &lt;/td&gt;cell1&lt;/t2&gt;</a:t>
            </a:r>
          </a:p>
          <a:p>
            <a:r>
              <a:rPr lang="fr-FR" sz="1050" baseline="0" dirty="0"/>
              <a:t>            &lt;/th&gt;cell2&lt;/th&gt;</a:t>
            </a:r>
          </a:p>
          <a:p>
            <a:r>
              <a:rPr lang="fr-FR" sz="1050" baseline="0" dirty="0"/>
              <a:t>        &lt;/tr&gt;</a:t>
            </a:r>
          </a:p>
          <a:p>
            <a:r>
              <a:rPr lang="fr-FR" sz="1050" baseline="0" dirty="0"/>
              <a:t>   &lt;</a:t>
            </a:r>
            <a:r>
              <a:rPr lang="fr-FR" sz="1050" baseline="0" dirty="0" err="1"/>
              <a:t>tbody</a:t>
            </a:r>
            <a:r>
              <a:rPr lang="fr-FR" sz="1050" baseline="0" dirty="0"/>
              <a:t>&gt;</a:t>
            </a:r>
          </a:p>
          <a:p>
            <a:r>
              <a:rPr lang="fr-FR" sz="1050" baseline="0" dirty="0"/>
              <a:t>   &lt;</a:t>
            </a:r>
            <a:r>
              <a:rPr lang="fr-FR" sz="1050" baseline="0" dirty="0" err="1"/>
              <a:t>tfooter</a:t>
            </a:r>
            <a:r>
              <a:rPr lang="fr-FR" sz="1050" baseline="0" dirty="0"/>
              <a:t>&gt;</a:t>
            </a:r>
          </a:p>
          <a:p>
            <a:r>
              <a:rPr lang="fr-FR" sz="1050" baseline="0" dirty="0"/>
              <a:t>        &lt;tr&gt;</a:t>
            </a:r>
          </a:p>
          <a:p>
            <a:r>
              <a:rPr lang="fr-FR" sz="1050" baseline="0" dirty="0"/>
              <a:t>            &lt;/th&gt;footer1&lt;/th&gt;</a:t>
            </a:r>
          </a:p>
          <a:p>
            <a:r>
              <a:rPr lang="fr-FR" sz="1050" baseline="0" dirty="0"/>
              <a:t>            &lt;/td&gt;footer2&lt;/td&gt;</a:t>
            </a:r>
          </a:p>
          <a:p>
            <a:r>
              <a:rPr lang="fr-FR" sz="1050" baseline="0" dirty="0"/>
              <a:t>        &lt;/tr&gt;</a:t>
            </a:r>
          </a:p>
          <a:p>
            <a:r>
              <a:rPr lang="fr-FR" sz="1050" baseline="0" dirty="0"/>
              <a:t>   &lt;</a:t>
            </a:r>
            <a:r>
              <a:rPr lang="fr-FR" sz="1050" baseline="0" dirty="0" err="1"/>
              <a:t>tfooter</a:t>
            </a:r>
            <a:r>
              <a:rPr lang="fr-FR" sz="1050" baseline="0" dirty="0"/>
              <a:t>&gt;</a:t>
            </a:r>
          </a:p>
          <a:p>
            <a:r>
              <a:rPr lang="fr-FR" sz="1050" baseline="0" dirty="0"/>
              <a:t>&lt;/table&gt;</a:t>
            </a:r>
          </a:p>
          <a:p>
            <a:endParaRPr lang="fr-FR" sz="1050" baseline="0" dirty="0"/>
          </a:p>
          <a:p>
            <a:r>
              <a:rPr lang="fr-FR" sz="1050" baseline="0" dirty="0"/>
              <a:t>ou</a:t>
            </a:r>
          </a:p>
          <a:p>
            <a:endParaRPr lang="fr-FR" sz="1050" baseline="0" dirty="0"/>
          </a:p>
          <a:p>
            <a:r>
              <a:rPr lang="fr-FR" sz="1050" dirty="0"/>
              <a:t>&lt;table&gt;</a:t>
            </a:r>
          </a:p>
          <a:p>
            <a:r>
              <a:rPr lang="fr-FR" sz="1050" baseline="0" dirty="0"/>
              <a:t>     &lt;tr&gt;</a:t>
            </a:r>
          </a:p>
          <a:p>
            <a:r>
              <a:rPr lang="fr-FR" sz="1050" baseline="0" dirty="0"/>
              <a:t>            &lt;/td&gt;cell1&lt;/t2&gt;</a:t>
            </a:r>
          </a:p>
          <a:p>
            <a:r>
              <a:rPr lang="fr-FR" sz="1050" baseline="0" dirty="0"/>
              <a:t>            &lt;/th&gt;cell2&lt;/th&gt;</a:t>
            </a:r>
          </a:p>
          <a:p>
            <a:r>
              <a:rPr lang="fr-FR" sz="1050" baseline="0" dirty="0"/>
              <a:t>     &lt;/tr&gt;</a:t>
            </a:r>
          </a:p>
          <a:p>
            <a:r>
              <a:rPr lang="fr-FR" sz="1050" baseline="0" dirty="0"/>
              <a:t>&lt;/table&gt;</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38</a:t>
            </a:fld>
            <a:endParaRPr lang="fr-FR"/>
          </a:p>
        </p:txBody>
      </p:sp>
    </p:spTree>
    <p:extLst>
      <p:ext uri="{BB962C8B-B14F-4D97-AF65-F5344CB8AC3E}">
        <p14:creationId xmlns:p14="http://schemas.microsoft.com/office/powerpoint/2010/main" val="3890320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70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r>
              <a:rPr lang="fr-FR" sz="1050" dirty="0"/>
              <a:t/>
            </a: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r>
              <a:rPr lang="fr-FR" sz="1050" dirty="0"/>
              <a:t/>
            </a: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39</a:t>
            </a:fld>
            <a:endParaRPr lang="fr-FR"/>
          </a:p>
        </p:txBody>
      </p:sp>
    </p:spTree>
    <p:extLst>
      <p:ext uri="{BB962C8B-B14F-4D97-AF65-F5344CB8AC3E}">
        <p14:creationId xmlns:p14="http://schemas.microsoft.com/office/powerpoint/2010/main" val="38719653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détail :  https://www.w3schools.com/tags/tag_form.asp</a:t>
            </a:r>
          </a:p>
          <a:p>
            <a:r>
              <a:rPr lang="fr-FR" dirty="0"/>
              <a:t>attributs </a:t>
            </a:r>
          </a:p>
          <a:p>
            <a:r>
              <a:rPr lang="fr-FR" dirty="0"/>
              <a:t>+</a:t>
            </a:r>
            <a:r>
              <a:rPr lang="fr-FR" dirty="0" err="1"/>
              <a:t>target</a:t>
            </a:r>
            <a:r>
              <a:rPr lang="fr-FR" dirty="0"/>
              <a:t>="</a:t>
            </a:r>
            <a:r>
              <a:rPr lang="fr-FR" b="1" dirty="0"/>
              <a:t>_self </a:t>
            </a:r>
            <a:r>
              <a:rPr lang="fr-FR" dirty="0"/>
              <a:t>| _</a:t>
            </a:r>
            <a:r>
              <a:rPr lang="fr-FR" dirty="0" err="1"/>
              <a:t>blank</a:t>
            </a:r>
            <a:r>
              <a:rPr lang="fr-FR" dirty="0"/>
              <a:t> | _top | _parent | </a:t>
            </a:r>
            <a:r>
              <a:rPr lang="fr-FR" dirty="0" err="1"/>
              <a:t>iframeName</a:t>
            </a:r>
            <a:r>
              <a:rPr lang="fr-FR" dirty="0"/>
              <a:t> "</a:t>
            </a:r>
          </a:p>
          <a:p>
            <a:r>
              <a:rPr lang="fr-FR" dirty="0"/>
              <a:t>	_self : dans la même page </a:t>
            </a:r>
          </a:p>
          <a:p>
            <a:r>
              <a:rPr lang="fr-FR" dirty="0"/>
              <a:t>	_</a:t>
            </a:r>
            <a:r>
              <a:rPr lang="fr-FR" dirty="0" err="1"/>
              <a:t>blank</a:t>
            </a:r>
            <a:r>
              <a:rPr lang="fr-FR" dirty="0"/>
              <a:t> : nouvel onglet</a:t>
            </a:r>
          </a:p>
          <a:p>
            <a:r>
              <a:rPr lang="fr-FR" dirty="0"/>
              <a:t>+</a:t>
            </a:r>
            <a:r>
              <a:rPr lang="en-US" dirty="0">
                <a:effectLst/>
              </a:rPr>
              <a:t>accept-charset=""</a:t>
            </a:r>
          </a:p>
          <a:p>
            <a:r>
              <a:rPr lang="fr-FR" dirty="0"/>
              <a:t>+</a:t>
            </a:r>
            <a:r>
              <a:rPr lang="fr-FR" dirty="0" err="1"/>
              <a:t>autocomplete</a:t>
            </a:r>
            <a:r>
              <a:rPr lang="fr-FR" dirty="0"/>
              <a:t>=" </a:t>
            </a:r>
            <a:r>
              <a:rPr lang="fr-FR" b="1" dirty="0"/>
              <a:t>on </a:t>
            </a:r>
            <a:r>
              <a:rPr lang="fr-FR" dirty="0"/>
              <a:t>| off "</a:t>
            </a:r>
          </a:p>
          <a:p>
            <a:r>
              <a:rPr lang="fr-FR" dirty="0"/>
              <a:t>+</a:t>
            </a:r>
            <a:r>
              <a:rPr lang="fr-FR" dirty="0" err="1"/>
              <a:t>enctype</a:t>
            </a:r>
            <a:r>
              <a:rPr lang="fr-FR" dirty="0"/>
              <a:t>=""</a:t>
            </a:r>
          </a:p>
          <a:p>
            <a:r>
              <a:rPr lang="fr-FR" dirty="0"/>
              <a:t>	</a:t>
            </a:r>
            <a:r>
              <a:rPr lang="fr-FR" sz="1200" b="0" i="0" kern="1200" dirty="0">
                <a:solidFill>
                  <a:schemeClr val="tx1"/>
                </a:solidFill>
                <a:effectLst/>
                <a:latin typeface="+mn-lt"/>
                <a:ea typeface="+mn-ea"/>
                <a:cs typeface="+mn-cs"/>
              </a:rPr>
              <a:t>application/x-www-</a:t>
            </a:r>
            <a:r>
              <a:rPr lang="fr-FR" sz="1200" b="0" i="0" kern="1200" dirty="0" err="1">
                <a:solidFill>
                  <a:schemeClr val="tx1"/>
                </a:solidFill>
                <a:effectLst/>
                <a:latin typeface="+mn-lt"/>
                <a:ea typeface="+mn-ea"/>
                <a:cs typeface="+mn-cs"/>
              </a:rPr>
              <a:t>form</a:t>
            </a:r>
            <a:r>
              <a:rPr lang="fr-FR" sz="1200" b="0" i="0" kern="1200" dirty="0">
                <a:solidFill>
                  <a:schemeClr val="tx1"/>
                </a:solidFill>
                <a:effectLst/>
                <a:latin typeface="+mn-lt"/>
                <a:ea typeface="+mn-ea"/>
                <a:cs typeface="+mn-cs"/>
              </a:rPr>
              <a:t>-</a:t>
            </a:r>
            <a:r>
              <a:rPr lang="fr-FR" sz="1200" b="0" i="0" kern="1200" dirty="0" err="1">
                <a:solidFill>
                  <a:schemeClr val="tx1"/>
                </a:solidFill>
                <a:effectLst/>
                <a:latin typeface="+mn-lt"/>
                <a:ea typeface="+mn-ea"/>
                <a:cs typeface="+mn-cs"/>
              </a:rPr>
              <a:t>urlencoded</a:t>
            </a: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multipart</a:t>
            </a:r>
            <a:r>
              <a:rPr lang="fr-FR" sz="1200" b="0" i="0" kern="1200" dirty="0">
                <a:solidFill>
                  <a:schemeClr val="tx1"/>
                </a:solidFill>
                <a:effectLst/>
                <a:latin typeface="+mn-lt"/>
                <a:ea typeface="+mn-ea"/>
                <a:cs typeface="+mn-cs"/>
              </a:rPr>
              <a:t>/</a:t>
            </a:r>
            <a:r>
              <a:rPr lang="fr-FR" sz="1200" b="0" i="0" kern="1200" dirty="0" err="1">
                <a:solidFill>
                  <a:schemeClr val="tx1"/>
                </a:solidFill>
                <a:effectLst/>
                <a:latin typeface="+mn-lt"/>
                <a:ea typeface="+mn-ea"/>
                <a:cs typeface="+mn-cs"/>
              </a:rPr>
              <a:t>form</a:t>
            </a:r>
            <a:r>
              <a:rPr lang="fr-FR" sz="1200" b="0" i="0" kern="1200" dirty="0">
                <a:solidFill>
                  <a:schemeClr val="tx1"/>
                </a:solidFill>
                <a:effectLst/>
                <a:latin typeface="+mn-lt"/>
                <a:ea typeface="+mn-ea"/>
                <a:cs typeface="+mn-cs"/>
              </a:rPr>
              <a:t>-data</a:t>
            </a:r>
          </a:p>
          <a:p>
            <a:r>
              <a:rPr lang="fr-FR" sz="1200" b="0" i="0" kern="1200" dirty="0">
                <a:solidFill>
                  <a:schemeClr val="tx1"/>
                </a:solidFill>
                <a:effectLst/>
                <a:latin typeface="+mn-lt"/>
                <a:ea typeface="+mn-ea"/>
                <a:cs typeface="+mn-cs"/>
              </a:rPr>
              <a:t>	text/plain</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40</a:t>
            </a:fld>
            <a:endParaRPr lang="fr-FR"/>
          </a:p>
        </p:txBody>
      </p:sp>
    </p:spTree>
    <p:extLst>
      <p:ext uri="{BB962C8B-B14F-4D97-AF65-F5344CB8AC3E}">
        <p14:creationId xmlns:p14="http://schemas.microsoft.com/office/powerpoint/2010/main" val="2104037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détail : https://www.w3schools.com/tags/tag_input.asp</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41</a:t>
            </a:fld>
            <a:endParaRPr lang="fr-FR"/>
          </a:p>
        </p:txBody>
      </p:sp>
    </p:spTree>
    <p:extLst>
      <p:ext uri="{BB962C8B-B14F-4D97-AF65-F5344CB8AC3E}">
        <p14:creationId xmlns:p14="http://schemas.microsoft.com/office/powerpoint/2010/main" val="1516740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42</a:t>
            </a:fld>
            <a:endParaRPr lang="fr-FR"/>
          </a:p>
        </p:txBody>
      </p:sp>
    </p:spTree>
    <p:extLst>
      <p:ext uri="{BB962C8B-B14F-4D97-AF65-F5344CB8AC3E}">
        <p14:creationId xmlns:p14="http://schemas.microsoft.com/office/powerpoint/2010/main" val="39160156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43</a:t>
            </a:fld>
            <a:endParaRPr lang="fr-FR"/>
          </a:p>
        </p:txBody>
      </p:sp>
    </p:spTree>
    <p:extLst>
      <p:ext uri="{BB962C8B-B14F-4D97-AF65-F5344CB8AC3E}">
        <p14:creationId xmlns:p14="http://schemas.microsoft.com/office/powerpoint/2010/main" val="42624498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44</a:t>
            </a:fld>
            <a:endParaRPr lang="fr-FR"/>
          </a:p>
        </p:txBody>
      </p:sp>
    </p:spTree>
    <p:extLst>
      <p:ext uri="{BB962C8B-B14F-4D97-AF65-F5344CB8AC3E}">
        <p14:creationId xmlns:p14="http://schemas.microsoft.com/office/powerpoint/2010/main" val="2197346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a:p>
        </p:txBody>
      </p:sp>
    </p:spTree>
    <p:extLst>
      <p:ext uri="{BB962C8B-B14F-4D97-AF65-F5344CB8AC3E}">
        <p14:creationId xmlns:p14="http://schemas.microsoft.com/office/powerpoint/2010/main" val="79554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45</a:t>
            </a:fld>
            <a:endParaRPr lang="fr-FR"/>
          </a:p>
        </p:txBody>
      </p:sp>
    </p:spTree>
    <p:extLst>
      <p:ext uri="{BB962C8B-B14F-4D97-AF65-F5344CB8AC3E}">
        <p14:creationId xmlns:p14="http://schemas.microsoft.com/office/powerpoint/2010/main" val="13372844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a:noFill/>
        </p:spPr>
        <p:txBody>
          <a:bodyPr>
            <a:normAutofit fontScale="92500" lnSpcReduction="10000"/>
          </a:bodyPr>
          <a:lstStyle/>
          <a:p>
            <a:pPr eaLnBrk="1" hangingPunct="1"/>
            <a:r>
              <a:rPr lang="fr-FR" sz="1050" b="1" dirty="0">
                <a:ea typeface="MS Mincho" pitchFamily="49" charset="-128"/>
              </a:rPr>
              <a:t>Précisions : </a:t>
            </a:r>
            <a:r>
              <a:rPr lang="fr-FR" sz="1050" dirty="0">
                <a:ea typeface="MS Mincho" pitchFamily="49" charset="-128"/>
              </a:rPr>
              <a:t>CSS (feuilles de style en cascade) est un langage servant à décrire la présentation de langages à balises (HTML, XML…). On peut appliquer plusieurs feuilles de style en cascade sur un élément et leurs effets se combinent (Arial+gras+12px &amp; italique+souligné -&gt; Arial 12 GIS) d’où l’utilisation du terme en cascade.</a:t>
            </a:r>
          </a:p>
          <a:p>
            <a:pPr eaLnBrk="1" hangingPunct="1"/>
            <a:r>
              <a:rPr lang="fr-FR" sz="1050" dirty="0">
                <a:ea typeface="MS Mincho" pitchFamily="49" charset="-128"/>
              </a:rPr>
              <a:t>- Il a été créé sur le principe de séparation du contenu d’un document et de sa mise en forme. Ce qui rend le contenu plus accessible et la mise en forme plus facile à concevoir, modifier et réutiliser.</a:t>
            </a:r>
          </a:p>
          <a:p>
            <a:pPr eaLnBrk="1" hangingPunct="1"/>
            <a:r>
              <a:rPr lang="fr-FR" sz="1050" dirty="0">
                <a:ea typeface="MS Mincho" pitchFamily="49" charset="-128"/>
              </a:rPr>
              <a:t>- Les CSS peuvent être mises dans un fichier et liées à la page ou intégrées au document (</a:t>
            </a:r>
            <a:r>
              <a:rPr lang="fr-FR" sz="1050" dirty="0" err="1">
                <a:ea typeface="MS Mincho" pitchFamily="49" charset="-128"/>
              </a:rPr>
              <a:t>head</a:t>
            </a:r>
            <a:r>
              <a:rPr lang="fr-FR" sz="1050" dirty="0">
                <a:ea typeface="MS Mincho" pitchFamily="49" charset="-128"/>
              </a:rPr>
              <a:t>) ou encore utilisées en ligne (inline : à éviter pour l’accessibilité) dans un élément ou enfin spécifiées par l’utilisateur dans son navigateur (ex: liens soulignés). Mais c</a:t>
            </a:r>
            <a:r>
              <a:rPr lang="fr-FR" sz="1050" dirty="0"/>
              <a:t>es procédés sont à éviter car ils cassent l'intérêt de la séparation (structure, mise en forme, dynamique) et sont néfastes à l'accessibilité.</a:t>
            </a:r>
            <a:endParaRPr lang="fr-FR" sz="1050" dirty="0">
              <a:ea typeface="MS Mincho" pitchFamily="49" charset="-128"/>
            </a:endParaRPr>
          </a:p>
          <a:p>
            <a:pPr eaLnBrk="1" hangingPunct="1"/>
            <a:r>
              <a:rPr lang="fr-FR" sz="1050" dirty="0">
                <a:ea typeface="MS Mincho" pitchFamily="49" charset="-128"/>
              </a:rPr>
              <a:t>- La syntaxe de CSS (issue de </a:t>
            </a:r>
            <a:r>
              <a:rPr lang="fr-FR" sz="1050" dirty="0" err="1">
                <a:ea typeface="MS Mincho" pitchFamily="49" charset="-128"/>
              </a:rPr>
              <a:t>javascript</a:t>
            </a:r>
            <a:r>
              <a:rPr lang="fr-FR" sz="1050" dirty="0">
                <a:ea typeface="MS Mincho" pitchFamily="49" charset="-128"/>
              </a:rPr>
              <a:t>) est très simple. Un CSS contient un ensemble de règles constituées d’un sélecteur (nom de la "classe") ou d’une balise [a] et d’un block de déclarations du type "</a:t>
            </a:r>
            <a:r>
              <a:rPr lang="fr-FR" sz="1050" dirty="0" err="1">
                <a:ea typeface="MS Mincho" pitchFamily="49" charset="-128"/>
              </a:rPr>
              <a:t>propriété:valeur</a:t>
            </a:r>
            <a:r>
              <a:rPr lang="fr-FR" sz="1050" dirty="0">
                <a:ea typeface="MS Mincho" pitchFamily="49" charset="-128"/>
              </a:rPr>
              <a:t>;".</a:t>
            </a:r>
          </a:p>
          <a:p>
            <a:pPr eaLnBrk="1" hangingPunct="1"/>
            <a:r>
              <a:rPr lang="fr-FR" sz="1050" u="sng" dirty="0"/>
              <a:t>Externes :</a:t>
            </a:r>
            <a:r>
              <a:rPr lang="fr-FR" sz="1050" dirty="0"/>
              <a:t> les CSS peuvent également être contenus dans un fichier externe (mon_style.css) lié au document (X)HTML par la balise &lt;</a:t>
            </a:r>
            <a:r>
              <a:rPr lang="fr-FR" sz="1050" dirty="0" err="1"/>
              <a:t>link</a:t>
            </a:r>
            <a:r>
              <a:rPr lang="fr-FR" sz="1050" dirty="0"/>
              <a:t>&gt; (&lt;</a:t>
            </a:r>
            <a:r>
              <a:rPr lang="fr-FR" sz="1050" dirty="0" err="1"/>
              <a:t>link</a:t>
            </a:r>
            <a:r>
              <a:rPr lang="fr-FR" sz="1050" dirty="0"/>
              <a:t> rel="</a:t>
            </a:r>
            <a:r>
              <a:rPr lang="fr-FR" sz="1050" dirty="0" err="1"/>
              <a:t>stylesheet</a:t>
            </a:r>
            <a:r>
              <a:rPr lang="fr-FR" sz="1050" dirty="0"/>
              <a:t>" type="text/</a:t>
            </a:r>
            <a:r>
              <a:rPr lang="fr-FR" sz="1050" dirty="0" err="1"/>
              <a:t>css</a:t>
            </a:r>
            <a:r>
              <a:rPr lang="fr-FR" sz="1050" dirty="0"/>
              <a:t>" href= "mon_style.css"&gt;) . On peut avoir plusieurs CSS. Cette méthode est recommandée pour plusieurs raisons évidentes:</a:t>
            </a:r>
          </a:p>
          <a:p>
            <a:pPr eaLnBrk="1" hangingPunct="1">
              <a:buFontTx/>
              <a:buChar char="•"/>
            </a:pPr>
            <a:r>
              <a:rPr lang="fr-FR" sz="1050" dirty="0"/>
              <a:t>économie de temps de développement (réutilisabilité / entretien site)</a:t>
            </a:r>
          </a:p>
          <a:p>
            <a:pPr eaLnBrk="1" hangingPunct="1">
              <a:buFontTx/>
              <a:buChar char="•"/>
            </a:pPr>
            <a:r>
              <a:rPr lang="fr-FR" sz="1050" dirty="0"/>
              <a:t>économie de temps de chargement (CSS chargé une fois)</a:t>
            </a:r>
          </a:p>
          <a:p>
            <a:pPr eaLnBrk="1" hangingPunct="1">
              <a:buFontTx/>
              <a:buChar char="•"/>
            </a:pPr>
            <a:r>
              <a:rPr lang="fr-FR" sz="1050" dirty="0"/>
              <a:t>indispensable pour une vraie séparation contenu / mise en forme</a:t>
            </a:r>
          </a:p>
          <a:p>
            <a:pPr eaLnBrk="1" hangingPunct="1">
              <a:buFontTx/>
              <a:buChar char="•"/>
            </a:pPr>
            <a:r>
              <a:rPr lang="fr-FR" sz="1050" dirty="0"/>
              <a:t>utile pour le travail collaboratif et le respect des chartes graphiques</a:t>
            </a:r>
          </a:p>
          <a:p>
            <a:pPr eaLnBrk="1" hangingPunct="1"/>
            <a:r>
              <a:rPr lang="fr-FR" sz="1050" dirty="0"/>
              <a:t>Il est possible de combiner les différentes manières de faire, pour des questions de priorité notamment.</a:t>
            </a:r>
          </a:p>
          <a:p>
            <a:pPr eaLnBrk="1" hangingPunct="1"/>
            <a:r>
              <a:rPr lang="fr-FR" sz="1050" u="sng" dirty="0"/>
              <a:t>Priorités :</a:t>
            </a:r>
            <a:r>
              <a:rPr lang="fr-FR" sz="1050" dirty="0"/>
              <a:t> les moteurs de rendu CSS peuvent évaluer les priorités des styles. Un élément a une priorité de 1 , une classe de 10, un identifiant unique de 100. Une mention spéciale (!important) augmente la priorité de 1000.</a:t>
            </a:r>
          </a:p>
        </p:txBody>
      </p:sp>
    </p:spTree>
    <p:extLst>
      <p:ext uri="{BB962C8B-B14F-4D97-AF65-F5344CB8AC3E}">
        <p14:creationId xmlns:p14="http://schemas.microsoft.com/office/powerpoint/2010/main" val="9748631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Rot="1" noChangeAspect="1" noChangeArrowheads="1" noTextEdit="1"/>
          </p:cNvSpPr>
          <p:nvPr>
            <p:ph type="sldImg"/>
          </p:nvPr>
        </p:nvSpPr>
        <p:spPr>
          <a:ln/>
        </p:spPr>
      </p:sp>
      <p:sp>
        <p:nvSpPr>
          <p:cNvPr id="392195" name="Rectangle 3"/>
          <p:cNvSpPr>
            <a:spLocks noGrp="1" noChangeArrowheads="1"/>
          </p:cNvSpPr>
          <p:nvPr>
            <p:ph type="body" idx="1"/>
          </p:nvPr>
        </p:nvSpPr>
        <p:spPr>
          <a:noFill/>
        </p:spPr>
        <p:txBody>
          <a:bodyPr/>
          <a:lstStyle/>
          <a:p>
            <a:pPr eaLnBrk="1" hangingPunct="1"/>
            <a:r>
              <a:rPr lang="fr-FR" sz="1050" b="1" dirty="0">
                <a:ea typeface="MS Mincho" pitchFamily="49" charset="-128"/>
              </a:rPr>
              <a:t>CSS Histoire et normes</a:t>
            </a:r>
          </a:p>
          <a:p>
            <a:pPr eaLnBrk="1" hangingPunct="1"/>
            <a:r>
              <a:rPr lang="fr-FR" sz="1050" dirty="0">
                <a:ea typeface="MS Mincho" pitchFamily="49" charset="-128"/>
              </a:rPr>
              <a:t>- Les feuilles de styles (cf. éditeurs de textes évolués) ont été inventées dans les années 70 au début de la mise en place du SGML, mais ce n’est qu’en 1994 que la norme CSS1 telle qu’on la connaît est apparue.</a:t>
            </a:r>
          </a:p>
          <a:p>
            <a:pPr eaLnBrk="1" hangingPunct="1"/>
            <a:r>
              <a:rPr lang="fr-FR" sz="1050" dirty="0">
                <a:ea typeface="MS Mincho" pitchFamily="49" charset="-128"/>
              </a:rPr>
              <a:t>- La norme CSS2 est apparue en 97 afin d’intégrer de nouvelles fonctionnalités (ombres, direction, positionnement) mais suite à des problèmes d’intégration sur les navigateurs, elle a été transformée (plus stricte) en CSS2.1 en 2005. Aujourd’hui aucun navigateur n’est encore totalement compatible avec la norme CSS2 (même pas </a:t>
            </a:r>
            <a:r>
              <a:rPr lang="fr-FR" sz="1050" dirty="0" err="1">
                <a:ea typeface="MS Mincho" pitchFamily="49" charset="-128"/>
              </a:rPr>
              <a:t>Firefox</a:t>
            </a:r>
            <a:r>
              <a:rPr lang="fr-FR" sz="1050" dirty="0">
                <a:ea typeface="MS Mincho" pitchFamily="49" charset="-128"/>
              </a:rPr>
              <a:t>).</a:t>
            </a:r>
          </a:p>
          <a:p>
            <a:pPr eaLnBrk="1" hangingPunct="1"/>
            <a:r>
              <a:rPr lang="fr-FR" sz="1050" dirty="0">
                <a:ea typeface="MS Mincho" pitchFamily="49" charset="-128"/>
              </a:rPr>
              <a:t>- La norme CSS3 débutée en 98 est toujours en cours de développement, elle prévoit la modularisation (cf. XHTML1.1)</a:t>
            </a:r>
            <a:endParaRPr lang="fr-FR" sz="1050" dirty="0"/>
          </a:p>
          <a:p>
            <a:pPr eaLnBrk="1" hangingPunct="1"/>
            <a:endParaRPr lang="fr-FR" sz="1050" b="1" dirty="0"/>
          </a:p>
          <a:p>
            <a:pPr eaLnBrk="1" hangingPunct="1"/>
            <a:r>
              <a:rPr lang="fr-FR" sz="1050" b="1" dirty="0"/>
              <a:t>Précisions : </a:t>
            </a:r>
            <a:r>
              <a:rPr lang="fr-FR" sz="1050" dirty="0"/>
              <a:t>Il est possible et même recommandé d'aérer le</a:t>
            </a:r>
            <a:r>
              <a:rPr lang="fr-FR" sz="1050" baseline="0" dirty="0"/>
              <a:t> code </a:t>
            </a:r>
            <a:r>
              <a:rPr lang="fr-FR" sz="1050" baseline="0" dirty="0" err="1"/>
              <a:t>css</a:t>
            </a:r>
            <a:r>
              <a:rPr lang="fr-FR" sz="1050" dirty="0"/>
              <a:t>. CSS permet une forme de type bloc utilisé dans beaucoup de langages de programmation. En effet des délimiteurs de bloc ({}) autorisent la formulation d'une instruction par ligne.</a:t>
            </a:r>
          </a:p>
          <a:p>
            <a:pPr eaLnBrk="1" hangingPunct="1"/>
            <a:endParaRPr lang="fr-FR" sz="1050" dirty="0"/>
          </a:p>
          <a:p>
            <a:pPr eaLnBrk="1" hangingPunct="1"/>
            <a:r>
              <a:rPr lang="fr-FR" sz="1050" b="1" dirty="0"/>
              <a:t>Sélecteurs multiples : </a:t>
            </a:r>
            <a:r>
              <a:rPr lang="fr-FR" sz="1050" dirty="0"/>
              <a:t>On peut déclarer des instructions CSS pour des sélecteurs multiples. Il suffit de séparer ses sélecteurs par des virgules.</a:t>
            </a:r>
          </a:p>
          <a:p>
            <a:pPr eaLnBrk="1" hangingPunct="1"/>
            <a:endParaRPr lang="fr-FR" sz="1050" dirty="0"/>
          </a:p>
          <a:p>
            <a:pPr eaLnBrk="1" hangingPunct="1"/>
            <a:r>
              <a:rPr lang="fr-FR" sz="1050" b="1" dirty="0"/>
              <a:t>Encapsulation des éléments : </a:t>
            </a:r>
            <a:r>
              <a:rPr lang="fr-FR" sz="1050" dirty="0"/>
              <a:t>On note l'encapsulation des éléments, on les classe en les séparant par un espace. Par exemple: a img signifie que le bloc de propriétés s'appliquera aux images contenues dans un lien.</a:t>
            </a:r>
          </a:p>
        </p:txBody>
      </p:sp>
    </p:spTree>
    <p:extLst>
      <p:ext uri="{BB962C8B-B14F-4D97-AF65-F5344CB8AC3E}">
        <p14:creationId xmlns:p14="http://schemas.microsoft.com/office/powerpoint/2010/main" val="42723896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a:noFill/>
        </p:spPr>
        <p:txBody>
          <a:bodyPr/>
          <a:lstStyle/>
          <a:p>
            <a:pPr eaLnBrk="1" hangingPunct="1"/>
            <a:r>
              <a:rPr lang="fr-FR" sz="1050" b="1" dirty="0"/>
              <a:t>Types d'éléments : </a:t>
            </a:r>
            <a:r>
              <a:rPr lang="fr-FR" sz="1050" dirty="0"/>
              <a:t>En CSS les éléments de base sont soit des blocs, c'est-à-dire qu'il provoque un retour à la ligne (pour donner une idée), soit des éléments </a:t>
            </a:r>
            <a:r>
              <a:rPr lang="fr-FR" sz="1050" dirty="0" err="1"/>
              <a:t>en-ligne</a:t>
            </a:r>
            <a:r>
              <a:rPr lang="fr-FR" sz="1050" dirty="0"/>
              <a:t> (inline), c'est-à-dire qu'ils s'inscrivent dans la continuité.</a:t>
            </a:r>
          </a:p>
          <a:p>
            <a:pPr eaLnBrk="1" hangingPunct="1"/>
            <a:endParaRPr lang="fr-FR" sz="1050" dirty="0"/>
          </a:p>
          <a:p>
            <a:pPr eaLnBrk="1" hangingPunct="1"/>
            <a:r>
              <a:rPr lang="fr-FR" sz="1050" b="1" dirty="0"/>
              <a:t>Bloc : </a:t>
            </a:r>
            <a:r>
              <a:rPr lang="fr-FR" sz="1050" dirty="0"/>
              <a:t>Les éléments blocs sont des conteneurs. Il s'agit d'éléments qui forment le squelette du document. Les titres (h1, h2… h6), les paragraphes (p), les listes (</a:t>
            </a:r>
            <a:r>
              <a:rPr lang="fr-FR" sz="1050" dirty="0" err="1"/>
              <a:t>ul</a:t>
            </a:r>
            <a:r>
              <a:rPr lang="fr-FR" sz="1050" dirty="0"/>
              <a:t> - non ordonnée, </a:t>
            </a:r>
            <a:r>
              <a:rPr lang="fr-FR" sz="1050" dirty="0" err="1"/>
              <a:t>ol</a:t>
            </a:r>
            <a:r>
              <a:rPr lang="fr-FR" sz="1050" dirty="0"/>
              <a:t> - ordonnée, dl - définition), les blocs (div), </a:t>
            </a:r>
            <a:r>
              <a:rPr lang="fr-FR" sz="1050" dirty="0" err="1"/>
              <a:t>etc</a:t>
            </a:r>
            <a:r>
              <a:rPr lang="fr-FR" sz="1050" dirty="0"/>
              <a:t>…</a:t>
            </a:r>
          </a:p>
          <a:p>
            <a:pPr eaLnBrk="1" hangingPunct="1"/>
            <a:endParaRPr lang="fr-FR" sz="1050" dirty="0"/>
          </a:p>
          <a:p>
            <a:pPr eaLnBrk="1" hangingPunct="1"/>
            <a:r>
              <a:rPr lang="fr-FR" sz="1050" b="1" dirty="0" err="1"/>
              <a:t>En-ligne</a:t>
            </a:r>
            <a:r>
              <a:rPr lang="fr-FR" sz="1050" b="1" dirty="0"/>
              <a:t> : </a:t>
            </a:r>
            <a:r>
              <a:rPr lang="fr-FR" sz="1050" dirty="0"/>
              <a:t>Les éléments inline sont des éléments liés au contenu. Ils permettent en général de l'enrichir : mise en emphase (</a:t>
            </a:r>
            <a:r>
              <a:rPr lang="fr-FR" sz="1050" dirty="0" err="1"/>
              <a:t>em</a:t>
            </a:r>
            <a:r>
              <a:rPr lang="fr-FR" sz="1050" dirty="0"/>
              <a:t>), renforcer du texte (</a:t>
            </a:r>
            <a:r>
              <a:rPr lang="fr-FR" sz="1050" dirty="0" err="1"/>
              <a:t>strong</a:t>
            </a:r>
            <a:r>
              <a:rPr lang="fr-FR" sz="1050" dirty="0"/>
              <a:t>), ajouter un lien (a). CSS permet de donner des instructions pour ces éléments</a:t>
            </a:r>
          </a:p>
          <a:p>
            <a:pPr eaLnBrk="1" hangingPunct="1"/>
            <a:endParaRPr lang="fr-FR" sz="1050" dirty="0"/>
          </a:p>
          <a:p>
            <a:pPr eaLnBrk="1" hangingPunct="1"/>
            <a:r>
              <a:rPr lang="fr-FR" sz="1050" b="1" dirty="0"/>
              <a:t>Display : </a:t>
            </a:r>
            <a:r>
              <a:rPr lang="fr-FR" sz="1050" dirty="0"/>
              <a:t>Il est possible de changer le comportement CSS de base des éléments grâce à la propriété display !</a:t>
            </a:r>
          </a:p>
          <a:p>
            <a:pPr eaLnBrk="1" hangingPunct="1"/>
            <a:endParaRPr lang="fr-FR" sz="1050" dirty="0"/>
          </a:p>
          <a:p>
            <a:pPr eaLnBrk="1" hangingPunct="1"/>
            <a:r>
              <a:rPr lang="fr-FR" sz="1050" b="1" dirty="0"/>
              <a:t>Imbrication des éléments selon leur type : </a:t>
            </a:r>
            <a:r>
              <a:rPr lang="fr-FR" sz="1050" dirty="0"/>
              <a:t>Il existe des exceptions pour les règles d'imbrication des divers éléments. Elles sont relativement peu nombreuses : un élément a, ne peut pas contenir d'autre élément a, body doit forcément comporter un élément bloc, </a:t>
            </a:r>
            <a:r>
              <a:rPr lang="fr-FR" sz="1050" dirty="0" err="1"/>
              <a:t>etc</a:t>
            </a:r>
            <a:r>
              <a:rPr lang="fr-FR" sz="1050" dirty="0"/>
              <a:t>…</a:t>
            </a:r>
          </a:p>
        </p:txBody>
      </p:sp>
    </p:spTree>
    <p:extLst>
      <p:ext uri="{BB962C8B-B14F-4D97-AF65-F5344CB8AC3E}">
        <p14:creationId xmlns:p14="http://schemas.microsoft.com/office/powerpoint/2010/main" val="14073865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a:noFill/>
        </p:spPr>
        <p:txBody>
          <a:bodyPr>
            <a:normAutofit fontScale="77500" lnSpcReduction="20000"/>
          </a:bodyPr>
          <a:lstStyle/>
          <a:p>
            <a:pPr eaLnBrk="1" hangingPunct="1"/>
            <a:r>
              <a:rPr lang="fr-FR" sz="1050" b="1" dirty="0"/>
              <a:t>Positionnement :</a:t>
            </a:r>
            <a:r>
              <a:rPr lang="fr-FR" sz="1050" dirty="0"/>
              <a:t> c'est l'art de positionner les éléments. C'est une des tâches les plus difficiles en CSS du fait de l’incompatibilité des navigateurs (en particulier le mauvais usage des « </a:t>
            </a:r>
            <a:r>
              <a:rPr lang="fr-FR" sz="1050" dirty="0" err="1"/>
              <a:t>margins</a:t>
            </a:r>
            <a:r>
              <a:rPr lang="fr-FR" sz="1050" dirty="0"/>
              <a:t> » par MSIE). Le positionnement se fait selon le flux, c’est-à-dire l’ordre d’apparition des éléments dans le code source de la page. La structure du document (X)HTML détermine l'ordre d'affichage des éléments : c'est le </a:t>
            </a:r>
            <a:r>
              <a:rPr lang="fr-FR" sz="1050" b="1" dirty="0"/>
              <a:t>flux </a:t>
            </a:r>
            <a:r>
              <a:rPr lang="fr-FR" sz="1050" dirty="0"/>
              <a:t>(notion de frère importante pour le positionnement).</a:t>
            </a:r>
          </a:p>
          <a:p>
            <a:pPr eaLnBrk="1" hangingPunct="1"/>
            <a:r>
              <a:rPr lang="fr-FR" sz="1050" b="1" dirty="0"/>
              <a:t>Flux naturel :</a:t>
            </a:r>
            <a:r>
              <a:rPr lang="fr-FR" sz="1050" dirty="0"/>
              <a:t> agencement normal, utilisant </a:t>
            </a:r>
            <a:r>
              <a:rPr lang="fr-FR" sz="1050" dirty="0" err="1"/>
              <a:t>margin</a:t>
            </a:r>
            <a:r>
              <a:rPr lang="fr-FR" sz="1050" dirty="0"/>
              <a:t> (marges externes) et </a:t>
            </a:r>
            <a:r>
              <a:rPr lang="fr-FR" sz="1050" dirty="0" err="1"/>
              <a:t>padding</a:t>
            </a:r>
            <a:r>
              <a:rPr lang="fr-FR" sz="1050" dirty="0"/>
              <a:t> (marges internes). Départ en haut à gauche du conteneur parent dans toute la largeur. Les conteneurs frères se positionnent en rapport (par défaut en dessous).</a:t>
            </a:r>
          </a:p>
          <a:p>
            <a:pPr eaLnBrk="1" hangingPunct="1"/>
            <a:r>
              <a:rPr lang="fr-FR" sz="1050" b="1" dirty="0"/>
              <a:t>Flottant : </a:t>
            </a:r>
            <a:r>
              <a:rPr lang="fr-FR" sz="1050" dirty="0"/>
              <a:t>c'est la propriété </a:t>
            </a:r>
            <a:r>
              <a:rPr lang="fr-FR" sz="1050" dirty="0" err="1"/>
              <a:t>float</a:t>
            </a:r>
            <a:r>
              <a:rPr lang="fr-FR" sz="1050" dirty="0"/>
              <a:t>. Elle permet de positionner un élément (bloc ou inline) à gauche ou à droite d'un parent. Attention à la gestion de la hauteur (</a:t>
            </a:r>
            <a:r>
              <a:rPr lang="fr-FR" sz="1050" dirty="0" err="1"/>
              <a:t>height</a:t>
            </a:r>
            <a:r>
              <a:rPr lang="fr-FR" sz="1050" dirty="0"/>
              <a:t>) ! On peut ainsi positionner des blocs côte à côte.</a:t>
            </a:r>
          </a:p>
          <a:p>
            <a:pPr eaLnBrk="1" hangingPunct="1"/>
            <a:r>
              <a:rPr lang="fr-FR" sz="1050" b="1" dirty="0"/>
              <a:t>Position :</a:t>
            </a:r>
            <a:r>
              <a:rPr lang="fr-FR" sz="1050" dirty="0"/>
              <a:t> les éléments avec une propriété position, sont assez difficiles à positionner. Leur rendu est délicat et ne permet pas une restitution multi-résolution s’ils sont utilisés avec des valeurs statiques (px). Il faut leur préférer des valeurs proportionnelles (</a:t>
            </a:r>
            <a:r>
              <a:rPr lang="fr-FR" sz="1050" dirty="0" err="1"/>
              <a:t>em</a:t>
            </a:r>
            <a:r>
              <a:rPr lang="fr-FR" sz="1050" dirty="0"/>
              <a:t>, %). Cette technique permet de gérer la superposition des éléments (z-index).</a:t>
            </a:r>
          </a:p>
          <a:p>
            <a:pPr eaLnBrk="1" hangingPunct="1">
              <a:buFontTx/>
              <a:buChar char="•"/>
            </a:pPr>
            <a:r>
              <a:rPr lang="fr-FR" sz="1050" b="1" dirty="0"/>
              <a:t>Relatif : </a:t>
            </a:r>
            <a:r>
              <a:rPr lang="fr-FR" sz="1050" dirty="0"/>
              <a:t>permet de décaler un élément dans le flux. Les valeurs affectées aux propriétés top et left règlent le décalage.</a:t>
            </a:r>
            <a:endParaRPr lang="fr-FR" sz="1050" b="1" dirty="0"/>
          </a:p>
          <a:p>
            <a:pPr eaLnBrk="1" hangingPunct="1">
              <a:buFontTx/>
              <a:buChar char="•"/>
            </a:pPr>
            <a:r>
              <a:rPr lang="fr-FR" sz="1050" b="1" dirty="0"/>
              <a:t>Fixe :</a:t>
            </a:r>
            <a:r>
              <a:rPr lang="fr-FR" sz="1050" dirty="0"/>
              <a:t> sort l'élément du flux naturel et le positionne selon les indications données (top, left) par rapport à son parent ou dernier ancêtre positionné.</a:t>
            </a:r>
            <a:endParaRPr lang="fr-FR" sz="1050" b="1" dirty="0"/>
          </a:p>
          <a:p>
            <a:pPr eaLnBrk="1" hangingPunct="1">
              <a:buFontTx/>
              <a:buChar char="•"/>
            </a:pPr>
            <a:r>
              <a:rPr lang="fr-FR" sz="1050" b="1" dirty="0"/>
              <a:t>Absolu :</a:t>
            </a:r>
            <a:r>
              <a:rPr lang="fr-FR" sz="1050" dirty="0"/>
              <a:t> mis hors flux, l'élément est positionné par rapport au coin supérieur gauche de son parent selon les valeurs (top, left). Sans ces dernières, il se place dans le flux.</a:t>
            </a:r>
          </a:p>
          <a:p>
            <a:pPr eaLnBrk="1" hangingPunct="1">
              <a:buFontTx/>
              <a:buChar char="•"/>
            </a:pPr>
            <a:endParaRPr lang="fr-FR" sz="1050" dirty="0"/>
          </a:p>
          <a:p>
            <a:pPr eaLnBrk="1" hangingPunct="1"/>
            <a:r>
              <a:rPr lang="fr-FR" sz="1050" b="1" dirty="0"/>
              <a:t>Remarque :</a:t>
            </a:r>
            <a:r>
              <a:rPr lang="fr-FR" sz="1050" dirty="0"/>
              <a:t> le positionnement hors flux est très difficile à gérer. Il faut l'éviter au maximum, surtout pour du contenu afin de limiter les dégâts en cas d'</a:t>
            </a:r>
            <a:r>
              <a:rPr lang="fr-FR" sz="1050" dirty="0" err="1"/>
              <a:t>intéraction</a:t>
            </a:r>
            <a:r>
              <a:rPr lang="fr-FR" sz="1050" dirty="0"/>
              <a:t> utilisateur (agrandissement de la police).</a:t>
            </a:r>
          </a:p>
          <a:p>
            <a:pPr eaLnBrk="1" hangingPunct="1"/>
            <a:endParaRPr lang="fr-FR" sz="1050" dirty="0"/>
          </a:p>
          <a:p>
            <a:pPr eaLnBrk="1" hangingPunct="1"/>
            <a:r>
              <a:rPr lang="fr-FR" sz="1050" b="1" dirty="0">
                <a:ea typeface="MS Mincho" pitchFamily="49" charset="-128"/>
              </a:rPr>
              <a:t>Rôle de la balise &lt;div&gt; :</a:t>
            </a:r>
            <a:r>
              <a:rPr lang="fr-FR" sz="1050" dirty="0">
                <a:ea typeface="MS Mincho" pitchFamily="49" charset="-128"/>
              </a:rPr>
              <a:t> Une mise en page CSS utilise le format de feuilles de style CSS, au lieu de tables ou de cadres HTML traditionnels, pour organiser le contenu d'une page Web. Les éléments de base de la mise en forme CSS est la balise div (conteneur de texte, images et autres éléments).</a:t>
            </a:r>
          </a:p>
          <a:p>
            <a:pPr eaLnBrk="1" hangingPunct="1"/>
            <a:r>
              <a:rPr lang="fr-FR" sz="1050" dirty="0">
                <a:ea typeface="MS Mincho" pitchFamily="49" charset="-128"/>
              </a:rPr>
              <a:t>A la différence des cellules de tableau, qui ne peuvent exister qu'à l'intérieur de lignes d'un tableau, les balises </a:t>
            </a:r>
            <a:r>
              <a:rPr lang="fr-FR" sz="1050" dirty="0" err="1">
                <a:ea typeface="MS Mincho" pitchFamily="49" charset="-128"/>
              </a:rPr>
              <a:t>div</a:t>
            </a:r>
            <a:r>
              <a:rPr lang="fr-FR" sz="1050" dirty="0">
                <a:ea typeface="MS Mincho" pitchFamily="49" charset="-128"/>
              </a:rPr>
              <a:t> peuvent figurer n'importe où.</a:t>
            </a:r>
          </a:p>
          <a:p>
            <a:pPr eaLnBrk="1" hangingPunct="1"/>
            <a:r>
              <a:rPr lang="fr-FR" sz="1050" dirty="0">
                <a:ea typeface="MS Mincho" pitchFamily="49" charset="-128"/>
              </a:rPr>
              <a:t>Vous pouvez positionner des balises div de façon absolue (x et y) ou de façon relative (distance par rapport à d'autres éléments).</a:t>
            </a:r>
          </a:p>
          <a:p>
            <a:pPr eaLnBrk="1" hangingPunct="1"/>
            <a:r>
              <a:rPr lang="fr-FR" sz="1050" dirty="0">
                <a:ea typeface="MS Mincho" pitchFamily="49" charset="-128"/>
              </a:rPr>
              <a:t>Du fait de l’intégration imparfaite de CSS1&amp;2 dans les navigateurs, il existe des problèmes de restitution sur différents navigateurs. L’affichage est parfois aléatoire avec les CSS. Voir </a:t>
            </a:r>
            <a:r>
              <a:rPr lang="fr-FR" sz="1050" u="sng" dirty="0" err="1">
                <a:ea typeface="MS Mincho" pitchFamily="49" charset="-128"/>
              </a:rPr>
              <a:t>z.index</a:t>
            </a:r>
            <a:r>
              <a:rPr lang="fr-FR" sz="1050" dirty="0">
                <a:ea typeface="MS Mincho" pitchFamily="49" charset="-128"/>
              </a:rPr>
              <a:t> &amp; </a:t>
            </a:r>
            <a:r>
              <a:rPr lang="fr-FR" sz="1050" u="sng" dirty="0">
                <a:ea typeface="MS Mincho" pitchFamily="49" charset="-128"/>
              </a:rPr>
              <a:t>Débord</a:t>
            </a:r>
            <a:r>
              <a:rPr lang="fr-FR" sz="1050" dirty="0">
                <a:ea typeface="MS Mincho" pitchFamily="49" charset="-128"/>
              </a:rPr>
              <a:t> !</a:t>
            </a:r>
            <a:endParaRPr lang="fr-FR" sz="1050" dirty="0"/>
          </a:p>
        </p:txBody>
      </p:sp>
    </p:spTree>
    <p:extLst>
      <p:ext uri="{BB962C8B-B14F-4D97-AF65-F5344CB8AC3E}">
        <p14:creationId xmlns:p14="http://schemas.microsoft.com/office/powerpoint/2010/main" val="35082095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a:noFill/>
        </p:spPr>
        <p:txBody>
          <a:bodyPr/>
          <a:lstStyle/>
          <a:p>
            <a:pPr eaLnBrk="1" hangingPunct="1"/>
            <a:r>
              <a:rPr lang="fr-FR" sz="1050" b="1" dirty="0"/>
              <a:t>Élément :</a:t>
            </a:r>
            <a:r>
              <a:rPr lang="fr-FR" sz="1050" dirty="0"/>
              <a:t> un élément correspond à une balise (X)HTML telle qu'on la trouvera dans la structure du document, notée sans &lt;&gt; (h1, p, a). On peut ainsi définir des instructions CSS pour des éléments et façonner un document de base. </a:t>
            </a:r>
          </a:p>
          <a:p>
            <a:pPr eaLnBrk="1" hangingPunct="1"/>
            <a:endParaRPr lang="fr-FR" sz="1050" dirty="0"/>
          </a:p>
          <a:p>
            <a:pPr eaLnBrk="1" hangingPunct="1"/>
            <a:r>
              <a:rPr lang="fr-FR" sz="1050" b="1" dirty="0"/>
              <a:t>Classe :</a:t>
            </a:r>
            <a:r>
              <a:rPr lang="fr-FR" sz="1050" dirty="0"/>
              <a:t> lors de sa définition, une classe est identifiée par un point (.) précédent son nom (.</a:t>
            </a:r>
            <a:r>
              <a:rPr lang="fr-FR" sz="1050" dirty="0" err="1"/>
              <a:t>maClasse</a:t>
            </a:r>
            <a:r>
              <a:rPr lang="fr-FR" sz="1050" dirty="0"/>
              <a:t>). Vous pouvez choisir le nom que vous voulez, sans espaces. Elle pourra être utilisée sur différents éléments (X)HTML en leur ajoutant l'attribut class et la valeur de la classe entre guillemets sans le point (class="</a:t>
            </a:r>
            <a:r>
              <a:rPr lang="fr-FR" sz="1050" dirty="0" err="1"/>
              <a:t>maClasse</a:t>
            </a:r>
            <a:r>
              <a:rPr lang="fr-FR" sz="1050" dirty="0"/>
              <a:t>").</a:t>
            </a:r>
          </a:p>
          <a:p>
            <a:pPr eaLnBrk="1" hangingPunct="1"/>
            <a:endParaRPr lang="fr-FR" sz="1050" dirty="0"/>
          </a:p>
          <a:p>
            <a:pPr eaLnBrk="1" hangingPunct="1"/>
            <a:r>
              <a:rPr lang="fr-FR" sz="1050" b="1" dirty="0"/>
              <a:t>Identifiant :</a:t>
            </a:r>
            <a:r>
              <a:rPr lang="fr-FR" sz="1050" dirty="0"/>
              <a:t> un identifiant fonctionne comme une classe. Il est référencé par un dièse (#) avant le nom. Un identifiant sert pour un élément (X)HTML unique en se basant sur l'attribut id des balises.</a:t>
            </a:r>
          </a:p>
          <a:p>
            <a:pPr eaLnBrk="1" hangingPunct="1"/>
            <a:endParaRPr lang="fr-FR" sz="1050" dirty="0"/>
          </a:p>
          <a:p>
            <a:pPr eaLnBrk="1" hangingPunct="1"/>
            <a:r>
              <a:rPr lang="fr-FR" sz="1050" b="1" dirty="0"/>
              <a:t>Pseudo-classe :</a:t>
            </a:r>
            <a:r>
              <a:rPr lang="fr-FR" sz="1050" dirty="0"/>
              <a:t> les pseudo-classes permettent de mettre en forme des parties intégrantes du DOM. Il en existe peu : </a:t>
            </a:r>
          </a:p>
          <a:p>
            <a:pPr eaLnBrk="1" hangingPunct="1"/>
            <a:r>
              <a:rPr lang="fr-FR" sz="1050" dirty="0"/>
              <a:t>	-:active (élément actif), </a:t>
            </a:r>
          </a:p>
          <a:p>
            <a:pPr eaLnBrk="1" hangingPunct="1"/>
            <a:r>
              <a:rPr lang="fr-FR" sz="1050" dirty="0"/>
              <a:t>	-:focus (élément en focus), </a:t>
            </a:r>
          </a:p>
          <a:p>
            <a:pPr eaLnBrk="1" hangingPunct="1"/>
            <a:r>
              <a:rPr lang="fr-FR" sz="1050" dirty="0"/>
              <a:t>	-:</a:t>
            </a:r>
            <a:r>
              <a:rPr lang="fr-FR" sz="1050" dirty="0" err="1"/>
              <a:t>hover</a:t>
            </a:r>
            <a:r>
              <a:rPr lang="fr-FR" sz="1050" dirty="0"/>
              <a:t> (élément survolé), </a:t>
            </a:r>
          </a:p>
          <a:p>
            <a:pPr eaLnBrk="1" hangingPunct="1"/>
            <a:r>
              <a:rPr lang="fr-FR" sz="1050" dirty="0"/>
              <a:t>	-:</a:t>
            </a:r>
            <a:r>
              <a:rPr lang="fr-FR" sz="1050" dirty="0" err="1"/>
              <a:t>link</a:t>
            </a:r>
            <a:r>
              <a:rPr lang="fr-FR" sz="1050" dirty="0"/>
              <a:t> (non visité), </a:t>
            </a:r>
          </a:p>
          <a:p>
            <a:pPr eaLnBrk="1" hangingPunct="1"/>
            <a:r>
              <a:rPr lang="fr-FR" sz="1050" dirty="0"/>
              <a:t>	-:</a:t>
            </a:r>
            <a:r>
              <a:rPr lang="fr-FR" sz="1050" dirty="0" err="1"/>
              <a:t>visited</a:t>
            </a:r>
            <a:r>
              <a:rPr lang="fr-FR" sz="1050" dirty="0"/>
              <a:t> (élément visité) , </a:t>
            </a:r>
          </a:p>
          <a:p>
            <a:pPr eaLnBrk="1" hangingPunct="1"/>
            <a:r>
              <a:rPr lang="fr-FR" sz="1050" dirty="0"/>
              <a:t>	-:first-</a:t>
            </a:r>
            <a:r>
              <a:rPr lang="fr-FR" sz="1050" dirty="0" err="1"/>
              <a:t>child</a:t>
            </a:r>
            <a:r>
              <a:rPr lang="fr-FR" sz="1050" dirty="0"/>
              <a:t> (premier élément fils), </a:t>
            </a:r>
          </a:p>
          <a:p>
            <a:pPr eaLnBrk="1" hangingPunct="1"/>
            <a:r>
              <a:rPr lang="fr-FR" sz="1050" dirty="0"/>
              <a:t>	-:</a:t>
            </a:r>
            <a:r>
              <a:rPr lang="fr-FR" sz="1050" dirty="0" err="1"/>
              <a:t>lang</a:t>
            </a:r>
            <a:r>
              <a:rPr lang="fr-FR" sz="1050" dirty="0"/>
              <a:t> (permet de spécifier une langue</a:t>
            </a:r>
          </a:p>
        </p:txBody>
      </p:sp>
    </p:spTree>
    <p:extLst>
      <p:ext uri="{BB962C8B-B14F-4D97-AF65-F5344CB8AC3E}">
        <p14:creationId xmlns:p14="http://schemas.microsoft.com/office/powerpoint/2010/main" val="12051144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a:noFill/>
        </p:spPr>
        <p:txBody>
          <a:bodyPr/>
          <a:lstStyle/>
          <a:p>
            <a:pPr eaLnBrk="1" hangingPunct="1"/>
            <a:r>
              <a:rPr lang="fr-FR" sz="1050" b="1" dirty="0"/>
              <a:t>Parent-Enfant : </a:t>
            </a:r>
            <a:r>
              <a:rPr lang="fr-FR" sz="1050" dirty="0"/>
              <a:t>c'est un concept fréquent grâce auquel on lie des éléments ou des objets en programmation, par un lien de "parenté". Dans le cas qui nous intéresse cela se traduit ainsi: table </a:t>
            </a:r>
            <a:r>
              <a:rPr lang="fr-FR" sz="1050" dirty="0">
                <a:sym typeface="Wingdings" pitchFamily="2" charset="2"/>
              </a:rPr>
              <a:t> tr  td, http://giminik.developpez.com/xhtml/. On peut pousser ce raisonnement en ajoutant les notions ancêtre et frère : ancêtreparentenfant--frère</a:t>
            </a:r>
            <a:endParaRPr lang="fr-FR" sz="1050" b="1" dirty="0"/>
          </a:p>
          <a:p>
            <a:pPr eaLnBrk="1" hangingPunct="1"/>
            <a:endParaRPr lang="fr-FR" sz="1050" b="1" dirty="0"/>
          </a:p>
          <a:p>
            <a:pPr eaLnBrk="1" hangingPunct="1"/>
            <a:r>
              <a:rPr lang="fr-FR" sz="1050" b="1" dirty="0"/>
              <a:t>Héritage :</a:t>
            </a:r>
            <a:r>
              <a:rPr lang="fr-FR" sz="1050" dirty="0"/>
              <a:t> CSS utilise le système parent-enfant et donc permet l'héritage de propriétés. Une propriété héritable d'un parent (font-size par exemple) est transmise aux enfants qui n’ont pas définit la propriété ou si elle est fixée à « </a:t>
            </a:r>
            <a:r>
              <a:rPr lang="fr-FR" sz="1050" dirty="0" err="1"/>
              <a:t>inherit</a:t>
            </a:r>
            <a:r>
              <a:rPr lang="fr-FR" sz="1050" dirty="0"/>
              <a:t> ». Cela permet d'éviter de nombreuses répétitions. On peut annuler cet effet en redéfinissant une propriété dans sélecteur enfant. Les pseudo-classes sont des enfants : a:hover hérite les propriétés de a.</a:t>
            </a:r>
          </a:p>
          <a:p>
            <a:pPr eaLnBrk="1" hangingPunct="1"/>
            <a:endParaRPr lang="fr-FR" sz="1050" b="1" dirty="0"/>
          </a:p>
          <a:p>
            <a:pPr eaLnBrk="1" hangingPunct="1"/>
            <a:r>
              <a:rPr lang="fr-FR" sz="1050" b="1" dirty="0"/>
              <a:t>Imbrication des éléments :</a:t>
            </a:r>
            <a:r>
              <a:rPr lang="fr-FR" sz="1050" dirty="0"/>
              <a:t> il est possible de spécifier des instructions pour des éléments en fonction de leur hiérarchie dans la structure du document. Ainsi il n'est pas obligatoire de créer systématiquement des classes. On pourra mettre en forme un lien (a) contenu dans un paragraphe (p) de classe (.</a:t>
            </a:r>
            <a:r>
              <a:rPr lang="fr-FR" sz="1050" dirty="0" err="1"/>
              <a:t>maClasse</a:t>
            </a:r>
            <a:r>
              <a:rPr lang="fr-FR" sz="1050" dirty="0"/>
              <a:t>) de façon spécifique et différente d'un lien courant. Encore un argument pour bien structurer vos documents, avec le (X)HTML bien sûr !</a:t>
            </a:r>
          </a:p>
          <a:p>
            <a:pPr eaLnBrk="1" hangingPunct="1"/>
            <a:endParaRPr lang="fr-FR" sz="1050" dirty="0"/>
          </a:p>
          <a:p>
            <a:pPr eaLnBrk="1" hangingPunct="1"/>
            <a:r>
              <a:rPr lang="fr-FR" sz="1050" b="1" dirty="0"/>
              <a:t>Classes multiples :</a:t>
            </a:r>
            <a:r>
              <a:rPr lang="fr-FR" sz="1050" dirty="0"/>
              <a:t> il est possible de jongler avec les différents sélecteurs. On peut ainsi faire bénéficier un élément de classes différentes et lui appliquer les instructions de chacune de ces classes.</a:t>
            </a:r>
          </a:p>
        </p:txBody>
      </p:sp>
    </p:spTree>
    <p:extLst>
      <p:ext uri="{BB962C8B-B14F-4D97-AF65-F5344CB8AC3E}">
        <p14:creationId xmlns:p14="http://schemas.microsoft.com/office/powerpoint/2010/main" val="19982932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Rot="1" noChangeAspect="1" noChangeArrowheads="1" noTextEdit="1"/>
          </p:cNvSpPr>
          <p:nvPr>
            <p:ph type="sldImg"/>
          </p:nvPr>
        </p:nvSpPr>
        <p:spPr>
          <a:ln/>
        </p:spPr>
      </p:sp>
      <p:sp>
        <p:nvSpPr>
          <p:cNvPr id="396291" name="Rectangle 3"/>
          <p:cNvSpPr>
            <a:spLocks noGrp="1" noChangeArrowheads="1"/>
          </p:cNvSpPr>
          <p:nvPr>
            <p:ph type="body" idx="1"/>
          </p:nvPr>
        </p:nvSpPr>
        <p:spPr>
          <a:noFill/>
        </p:spPr>
        <p:txBody>
          <a:bodyPr/>
          <a:lstStyle/>
          <a:p>
            <a:pPr eaLnBrk="1" hangingPunct="1"/>
            <a:r>
              <a:rPr lang="fr-FR" sz="1050" b="1" dirty="0"/>
              <a:t>Propriété spécifique :</a:t>
            </a:r>
            <a:r>
              <a:rPr lang="fr-FR" sz="1050" dirty="0"/>
              <a:t> une propriété spécifique permet d'affecter de façon précise un élément. Par exemple une bordure à gauche. Ce procédé est utile lorsque l'on souhaite affiner un rendu. On peut ainsi affecter une couleur différente à une bordure gauche (border-</a:t>
            </a:r>
            <a:r>
              <a:rPr lang="fr-FR" sz="1050" dirty="0" err="1"/>
              <a:t>left</a:t>
            </a:r>
            <a:r>
              <a:rPr lang="fr-FR" sz="1050" dirty="0"/>
              <a:t>-</a:t>
            </a:r>
            <a:r>
              <a:rPr lang="fr-FR" sz="1050" dirty="0" err="1"/>
              <a:t>color</a:t>
            </a:r>
            <a:r>
              <a:rPr lang="fr-FR" sz="1050" dirty="0"/>
              <a:t>: </a:t>
            </a:r>
            <a:r>
              <a:rPr lang="fr-FR" sz="1050" dirty="0" err="1"/>
              <a:t>silver</a:t>
            </a:r>
            <a:r>
              <a:rPr lang="fr-FR" sz="1050" dirty="0"/>
              <a:t>;) et une bordure droite (border-right-</a:t>
            </a:r>
            <a:r>
              <a:rPr lang="fr-FR" sz="1050" dirty="0" err="1"/>
              <a:t>color</a:t>
            </a:r>
            <a:r>
              <a:rPr lang="fr-FR" sz="1050" dirty="0"/>
              <a:t>: black;).</a:t>
            </a:r>
          </a:p>
          <a:p>
            <a:pPr eaLnBrk="1" hangingPunct="1"/>
            <a:endParaRPr lang="fr-FR" sz="1050" dirty="0"/>
          </a:p>
          <a:p>
            <a:pPr eaLnBrk="1" hangingPunct="1"/>
            <a:r>
              <a:rPr lang="fr-FR" sz="1050" b="1" dirty="0"/>
              <a:t>Propriété globale :</a:t>
            </a:r>
            <a:r>
              <a:rPr lang="fr-FR" sz="1050" dirty="0"/>
              <a:t> Comme pour les éléments, CSS est capable de gérer le rapport parent-enfant pour les propriétés. Ainsi une valeur affectant une propriété parente sera héritée par les enfants. border</a:t>
            </a:r>
            <a:r>
              <a:rPr lang="fr-FR" sz="1050" dirty="0">
                <a:sym typeface="Wingdings" pitchFamily="2" charset="2"/>
              </a:rPr>
              <a:t>border-top, border-</a:t>
            </a:r>
            <a:r>
              <a:rPr lang="fr-FR" sz="1050" dirty="0" err="1">
                <a:sym typeface="Wingdings" pitchFamily="2" charset="2"/>
              </a:rPr>
              <a:t>bottom</a:t>
            </a:r>
            <a:r>
              <a:rPr lang="fr-FR" sz="1050" dirty="0">
                <a:sym typeface="Wingdings" pitchFamily="2" charset="2"/>
              </a:rPr>
              <a:t>, border-</a:t>
            </a:r>
            <a:r>
              <a:rPr lang="fr-FR" sz="1050" dirty="0" err="1">
                <a:sym typeface="Wingdings" pitchFamily="2" charset="2"/>
              </a:rPr>
              <a:t>left</a:t>
            </a:r>
            <a:r>
              <a:rPr lang="fr-FR" sz="1050" dirty="0">
                <a:sym typeface="Wingdings" pitchFamily="2" charset="2"/>
              </a:rPr>
              <a:t>, border-rightborder-top-</a:t>
            </a:r>
            <a:r>
              <a:rPr lang="fr-FR" sz="1050" dirty="0" err="1">
                <a:sym typeface="Wingdings" pitchFamily="2" charset="2"/>
              </a:rPr>
              <a:t>color</a:t>
            </a:r>
            <a:r>
              <a:rPr lang="fr-FR" sz="1050" dirty="0">
                <a:sym typeface="Wingdings" pitchFamily="2" charset="2"/>
              </a:rPr>
              <a:t>, border-top-style…</a:t>
            </a:r>
          </a:p>
          <a:p>
            <a:pPr eaLnBrk="1" hangingPunct="1"/>
            <a:r>
              <a:rPr lang="fr-FR" sz="1050" dirty="0">
                <a:sym typeface="Wingdings" pitchFamily="2" charset="2"/>
              </a:rPr>
              <a:t>Pour une propriété globale l'ordre a peu d'importance :</a:t>
            </a:r>
          </a:p>
          <a:p>
            <a:pPr eaLnBrk="1" hangingPunct="1"/>
            <a:r>
              <a:rPr lang="fr-FR" sz="1050" dirty="0">
                <a:sym typeface="Wingdings" pitchFamily="2" charset="2"/>
              </a:rPr>
              <a:t>border : 1px </a:t>
            </a:r>
            <a:r>
              <a:rPr lang="fr-FR" sz="1050" dirty="0" err="1">
                <a:sym typeface="Wingdings" pitchFamily="2" charset="2"/>
              </a:rPr>
              <a:t>dotted</a:t>
            </a:r>
            <a:r>
              <a:rPr lang="fr-FR" sz="1050" dirty="0">
                <a:sym typeface="Wingdings" pitchFamily="2" charset="2"/>
              </a:rPr>
              <a:t> #e3e3e3; = border: </a:t>
            </a:r>
            <a:r>
              <a:rPr lang="fr-FR" sz="1050" dirty="0" err="1">
                <a:sym typeface="Wingdings" pitchFamily="2" charset="2"/>
              </a:rPr>
              <a:t>dotted</a:t>
            </a:r>
            <a:r>
              <a:rPr lang="fr-FR" sz="1050" dirty="0">
                <a:sym typeface="Wingdings" pitchFamily="2" charset="2"/>
              </a:rPr>
              <a:t> #e3e3e3 1px;</a:t>
            </a:r>
          </a:p>
          <a:p>
            <a:pPr eaLnBrk="1" hangingPunct="1"/>
            <a:endParaRPr lang="fr-FR" sz="1050" b="1" dirty="0">
              <a:sym typeface="Wingdings" pitchFamily="2" charset="2"/>
            </a:endParaRPr>
          </a:p>
          <a:p>
            <a:pPr eaLnBrk="1" hangingPunct="1"/>
            <a:r>
              <a:rPr lang="fr-FR" sz="1050" b="1" dirty="0">
                <a:sym typeface="Wingdings" pitchFamily="2" charset="2"/>
              </a:rPr>
              <a:t>Sauf</a:t>
            </a:r>
            <a:r>
              <a:rPr lang="fr-FR" sz="1050" dirty="0">
                <a:sym typeface="Wingdings" pitchFamily="2" charset="2"/>
              </a:rPr>
              <a:t> pour les positionnement : ils peuvent être déclarés de plusieurs façons :</a:t>
            </a:r>
          </a:p>
          <a:p>
            <a:pPr eaLnBrk="1" hangingPunct="1">
              <a:buFontTx/>
              <a:buChar char="•"/>
            </a:pPr>
            <a:r>
              <a:rPr lang="fr-FR" sz="1050" dirty="0">
                <a:sym typeface="Wingdings" pitchFamily="2" charset="2"/>
              </a:rPr>
              <a:t>1 valeur: affectée partout (top, </a:t>
            </a:r>
            <a:r>
              <a:rPr lang="fr-FR" sz="1050" dirty="0" err="1">
                <a:sym typeface="Wingdings" pitchFamily="2" charset="2"/>
              </a:rPr>
              <a:t>bottom</a:t>
            </a:r>
            <a:r>
              <a:rPr lang="fr-FR" sz="1050" dirty="0">
                <a:sym typeface="Wingdings" pitchFamily="2" charset="2"/>
              </a:rPr>
              <a:t>, left, right).</a:t>
            </a:r>
          </a:p>
          <a:p>
            <a:pPr eaLnBrk="1" hangingPunct="1">
              <a:buFontTx/>
              <a:buChar char="•"/>
            </a:pPr>
            <a:r>
              <a:rPr lang="fr-FR" sz="1050" dirty="0">
                <a:sym typeface="Wingdings" pitchFamily="2" charset="2"/>
              </a:rPr>
              <a:t>2 valeurs : Valeur1  top/</a:t>
            </a:r>
            <a:r>
              <a:rPr lang="fr-FR" sz="1050" dirty="0" err="1">
                <a:sym typeface="Wingdings" pitchFamily="2" charset="2"/>
              </a:rPr>
              <a:t>bottom</a:t>
            </a:r>
            <a:r>
              <a:rPr lang="fr-FR" sz="1050" dirty="0">
                <a:sym typeface="Wingdings" pitchFamily="2" charset="2"/>
              </a:rPr>
              <a:t> - Valeur2  left/right</a:t>
            </a:r>
          </a:p>
          <a:p>
            <a:pPr eaLnBrk="1" hangingPunct="1">
              <a:buFontTx/>
              <a:buChar char="•"/>
            </a:pPr>
            <a:r>
              <a:rPr lang="fr-FR" sz="1050" dirty="0">
                <a:sym typeface="Wingdings" pitchFamily="2" charset="2"/>
              </a:rPr>
              <a:t>3 valeurs : Valeur1  top - Valeur2  left/right - Valeur3  </a:t>
            </a:r>
            <a:r>
              <a:rPr lang="fr-FR" sz="1050" dirty="0" err="1">
                <a:sym typeface="Wingdings" pitchFamily="2" charset="2"/>
              </a:rPr>
              <a:t>bottom</a:t>
            </a:r>
            <a:endParaRPr lang="fr-FR" sz="1050" dirty="0">
              <a:sym typeface="Wingdings" pitchFamily="2" charset="2"/>
            </a:endParaRPr>
          </a:p>
          <a:p>
            <a:pPr eaLnBrk="1" hangingPunct="1">
              <a:buFontTx/>
              <a:buChar char="•"/>
            </a:pPr>
            <a:r>
              <a:rPr lang="fr-FR" sz="1050" dirty="0">
                <a:sym typeface="Wingdings" pitchFamily="2" charset="2"/>
              </a:rPr>
              <a:t>4 valeurs : Valeur1  top - Valeur2  right - Valeur3  </a:t>
            </a:r>
            <a:r>
              <a:rPr lang="fr-FR" sz="1050" dirty="0" err="1">
                <a:sym typeface="Wingdings" pitchFamily="2" charset="2"/>
              </a:rPr>
              <a:t>bottom</a:t>
            </a:r>
            <a:r>
              <a:rPr lang="fr-FR" sz="1050" dirty="0">
                <a:sym typeface="Wingdings" pitchFamily="2" charset="2"/>
              </a:rPr>
              <a:t> - Valeur4  left</a:t>
            </a:r>
          </a:p>
          <a:p>
            <a:pPr eaLnBrk="1" hangingPunct="1"/>
            <a:r>
              <a:rPr lang="fr-FR" sz="1050" dirty="0">
                <a:sym typeface="Wingdings" pitchFamily="2" charset="2"/>
              </a:rPr>
              <a:t>Les schémas sont assez logiques et simples à retenir. Les valeurs multiples sont séparées par des espaces et ne sont pas forcément du même type (statique et proportionnelle </a:t>
            </a:r>
            <a:r>
              <a:rPr lang="fr-FR" sz="1050" dirty="0" err="1">
                <a:sym typeface="Wingdings" pitchFamily="2" charset="2"/>
              </a:rPr>
              <a:t>mixables</a:t>
            </a:r>
            <a:r>
              <a:rPr lang="fr-FR" sz="1050" dirty="0">
                <a:sym typeface="Wingdings" pitchFamily="2" charset="2"/>
              </a:rPr>
              <a:t>)</a:t>
            </a:r>
          </a:p>
          <a:p>
            <a:pPr eaLnBrk="1" hangingPunct="1"/>
            <a:r>
              <a:rPr lang="fr-FR" sz="1050" b="1" dirty="0">
                <a:sym typeface="Wingdings" pitchFamily="2" charset="2"/>
              </a:rPr>
              <a:t>Ex :</a:t>
            </a:r>
            <a:r>
              <a:rPr lang="fr-FR" sz="1050" dirty="0">
                <a:sym typeface="Wingdings" pitchFamily="2" charset="2"/>
              </a:rPr>
              <a:t> </a:t>
            </a:r>
            <a:r>
              <a:rPr lang="fr-FR" sz="1050" dirty="0" err="1">
                <a:sym typeface="Wingdings" pitchFamily="2" charset="2"/>
              </a:rPr>
              <a:t>margin</a:t>
            </a:r>
            <a:r>
              <a:rPr lang="fr-FR" sz="1050" dirty="0">
                <a:sym typeface="Wingdings" pitchFamily="2" charset="2"/>
              </a:rPr>
              <a:t> : 5px 2% 2em auto;</a:t>
            </a:r>
          </a:p>
        </p:txBody>
      </p:sp>
    </p:spTree>
    <p:extLst>
      <p:ext uri="{BB962C8B-B14F-4D97-AF65-F5344CB8AC3E}">
        <p14:creationId xmlns:p14="http://schemas.microsoft.com/office/powerpoint/2010/main" val="3595752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Les différentes propriétés-disposition</a:t>
            </a:r>
          </a:p>
          <a:p>
            <a:r>
              <a:rPr lang="fr-FR" sz="1050" b="1" dirty="0"/>
              <a:t>Positionnement absolue :</a:t>
            </a:r>
          </a:p>
          <a:p>
            <a:r>
              <a:rPr lang="fr-FR" sz="1050" dirty="0"/>
              <a:t>Il permet de se positionner par</a:t>
            </a:r>
            <a:r>
              <a:rPr lang="fr-FR" sz="1050" baseline="0" dirty="0"/>
              <a:t> rapport au premier conteneur, quel que soit le niveau généalogique où il est déclaré ex de parent de référence :body dans html</a:t>
            </a:r>
            <a:endParaRPr lang="fr-FR" sz="1050" dirty="0"/>
          </a:p>
          <a:p>
            <a:pPr defTabSz="990478">
              <a:defRPr/>
            </a:pPr>
            <a:r>
              <a:rPr lang="fr-FR" sz="1050" b="1" dirty="0"/>
              <a:t>Marges</a:t>
            </a:r>
            <a:r>
              <a:rPr lang="fr-FR" sz="1050" dirty="0"/>
              <a:t>:</a:t>
            </a:r>
          </a:p>
          <a:p>
            <a:pPr defTabSz="990478">
              <a:defRPr/>
            </a:pPr>
            <a:r>
              <a:rPr lang="fr-FR" sz="1050" baseline="0" dirty="0"/>
              <a:t>-Le </a:t>
            </a:r>
            <a:r>
              <a:rPr lang="fr-FR" sz="1050" baseline="0" dirty="0" err="1"/>
              <a:t>margin</a:t>
            </a:r>
            <a:r>
              <a:rPr lang="fr-FR" sz="1050" baseline="0" dirty="0"/>
              <a:t> : Il sert à espacer les blocs les uns par rapport aux autres, il se décompose en une super propriété et plusieurs déclinaisons telles que </a:t>
            </a:r>
            <a:r>
              <a:rPr lang="fr-FR" sz="1050" baseline="0" dirty="0" err="1"/>
              <a:t>margin</a:t>
            </a:r>
            <a:r>
              <a:rPr lang="fr-FR" sz="1050" baseline="0" dirty="0"/>
              <a:t>-</a:t>
            </a:r>
            <a:r>
              <a:rPr lang="fr-FR" sz="1050" baseline="0" dirty="0" err="1"/>
              <a:t>left</a:t>
            </a:r>
            <a:r>
              <a:rPr lang="fr-FR" sz="1050" baseline="0" dirty="0"/>
              <a:t>, -right, -top, -</a:t>
            </a:r>
            <a:r>
              <a:rPr lang="fr-FR" sz="1050" baseline="0" dirty="0" err="1"/>
              <a:t>bottom</a:t>
            </a:r>
            <a:r>
              <a:rPr lang="fr-FR" sz="1050" baseline="0" dirty="0"/>
              <a:t> </a:t>
            </a:r>
          </a:p>
          <a:p>
            <a:pPr defTabSz="990478">
              <a:defRPr/>
            </a:pPr>
            <a:r>
              <a:rPr lang="fr-FR" sz="1050" baseline="0" dirty="0"/>
              <a:t>     -Le </a:t>
            </a:r>
            <a:r>
              <a:rPr lang="fr-FR" sz="1050" baseline="0" dirty="0" err="1"/>
              <a:t>padding</a:t>
            </a:r>
            <a:r>
              <a:rPr lang="fr-FR" sz="1050" baseline="0" dirty="0"/>
              <a:t>, sert quant à lui a créer une marge à l’</a:t>
            </a:r>
            <a:r>
              <a:rPr lang="fr-FR" sz="1050" baseline="0" dirty="0" err="1"/>
              <a:t>interieur</a:t>
            </a:r>
            <a:r>
              <a:rPr lang="fr-FR" sz="1050" baseline="0" dirty="0"/>
              <a:t> du bloc sans décaler le début du bloc; cette propriété se décline comme </a:t>
            </a:r>
            <a:r>
              <a:rPr lang="fr-FR" sz="1050" baseline="0" dirty="0" err="1"/>
              <a:t>margin</a:t>
            </a:r>
            <a:r>
              <a:rPr lang="fr-FR" sz="1050" baseline="0" dirty="0"/>
              <a:t>, une super </a:t>
            </a:r>
            <a:r>
              <a:rPr lang="fr-FR" sz="1050" baseline="0" dirty="0" err="1"/>
              <a:t>proprieté</a:t>
            </a:r>
            <a:r>
              <a:rPr lang="fr-FR" sz="1050" baseline="0" dirty="0"/>
              <a:t> et d’autres propriétés spécifiques. Les cotés seront nommés aussi comme </a:t>
            </a:r>
            <a:r>
              <a:rPr lang="fr-FR" sz="1050" baseline="0" dirty="0" err="1"/>
              <a:t>margin</a:t>
            </a:r>
            <a:r>
              <a:rPr lang="fr-FR" sz="1050" baseline="0" dirty="0"/>
              <a:t> ex </a:t>
            </a:r>
            <a:r>
              <a:rPr lang="fr-FR" sz="1050" baseline="0" dirty="0" err="1"/>
              <a:t>padding</a:t>
            </a:r>
            <a:r>
              <a:rPr lang="fr-FR" sz="1050" baseline="0" dirty="0"/>
              <a:t>-</a:t>
            </a:r>
            <a:r>
              <a:rPr lang="fr-FR" sz="1050" baseline="0" dirty="0" err="1"/>
              <a:t>left</a:t>
            </a:r>
            <a:r>
              <a:rPr lang="fr-FR" sz="1050" baseline="0" dirty="0"/>
              <a:t>.</a:t>
            </a:r>
          </a:p>
          <a:p>
            <a:pPr defTabSz="990478">
              <a:defRPr/>
            </a:pPr>
            <a:endParaRPr lang="fr-FR" sz="1050" baseline="0" dirty="0"/>
          </a:p>
          <a:p>
            <a:pPr defTabSz="990478">
              <a:defRPr/>
            </a:pP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53</a:t>
            </a:fld>
            <a:endParaRPr lang="fr-FR"/>
          </a:p>
        </p:txBody>
      </p:sp>
    </p:spTree>
    <p:extLst>
      <p:ext uri="{BB962C8B-B14F-4D97-AF65-F5344CB8AC3E}">
        <p14:creationId xmlns:p14="http://schemas.microsoft.com/office/powerpoint/2010/main" val="29826211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Pour permettre l’utilisation d’unités dans différents contextes,</a:t>
            </a:r>
            <a:r>
              <a:rPr lang="fr-FR" sz="1050" baseline="0" dirty="0"/>
              <a:t> le </a:t>
            </a:r>
            <a:r>
              <a:rPr lang="fr-FR" sz="1050" baseline="0" dirty="0" err="1"/>
              <a:t>css</a:t>
            </a:r>
            <a:r>
              <a:rPr lang="fr-FR" sz="1050" baseline="0" dirty="0"/>
              <a:t> connait et admet différentes unités.</a:t>
            </a:r>
          </a:p>
          <a:p>
            <a:endParaRPr lang="fr-FR" sz="1050" baseline="0" dirty="0"/>
          </a:p>
          <a:p>
            <a:r>
              <a:rPr lang="fr-FR" sz="1050" b="1" baseline="0" dirty="0"/>
              <a:t>-%</a:t>
            </a:r>
            <a:r>
              <a:rPr lang="fr-FR" sz="1050" baseline="0" dirty="0"/>
              <a:t> le pourcentage est pratique pour que les pages soient toujours adaptées au mieux quel que soit la taille d’affichage (il est important avec % de prévoir que de petits écrans pourraient avoir accès aux pages donc essayer de faire en sorte que les données contenues aient suffisamment d’espace pour être lisible, les propriétés min-</a:t>
            </a:r>
            <a:r>
              <a:rPr lang="fr-FR" sz="1050" baseline="0" dirty="0" err="1"/>
              <a:t>width</a:t>
            </a:r>
            <a:r>
              <a:rPr lang="fr-FR" sz="1050" baseline="0" dirty="0"/>
              <a:t>, min-</a:t>
            </a:r>
            <a:r>
              <a:rPr lang="fr-FR" sz="1050" baseline="0" dirty="0" err="1"/>
              <a:t>height</a:t>
            </a:r>
            <a:r>
              <a:rPr lang="fr-FR" sz="1050" baseline="0" dirty="0"/>
              <a:t>, max-</a:t>
            </a:r>
            <a:r>
              <a:rPr lang="fr-FR" sz="1050" baseline="0" dirty="0" err="1"/>
              <a:t>width</a:t>
            </a:r>
            <a:r>
              <a:rPr lang="fr-FR" sz="1050" baseline="0" dirty="0"/>
              <a:t> et max-</a:t>
            </a:r>
            <a:r>
              <a:rPr lang="fr-FR" sz="1050" baseline="0" dirty="0" err="1"/>
              <a:t>heigth</a:t>
            </a:r>
            <a:r>
              <a:rPr lang="fr-FR" sz="1050" baseline="0" dirty="0"/>
              <a:t>, permettent de faire cela)</a:t>
            </a:r>
          </a:p>
          <a:p>
            <a:endParaRPr lang="fr-FR" sz="1050" b="1" baseline="0" dirty="0"/>
          </a:p>
          <a:p>
            <a:r>
              <a:rPr lang="fr-FR" sz="1050" b="1" baseline="0" dirty="0"/>
              <a:t>-cm, mm, in, pt, pc :</a:t>
            </a:r>
            <a:r>
              <a:rPr lang="fr-FR" sz="1050" baseline="0" dirty="0"/>
              <a:t> ils sont souvent présents dans les fichiers </a:t>
            </a:r>
            <a:r>
              <a:rPr lang="fr-FR" sz="1050" baseline="0" dirty="0" err="1"/>
              <a:t>css</a:t>
            </a:r>
            <a:r>
              <a:rPr lang="fr-FR" sz="1050" baseline="0" dirty="0"/>
              <a:t> étant lié a des fichiers qui seront voués à l’impression </a:t>
            </a:r>
          </a:p>
          <a:p>
            <a:endParaRPr lang="fr-FR" sz="1050" baseline="0" dirty="0"/>
          </a:p>
          <a:p>
            <a:r>
              <a:rPr lang="fr-FR" sz="1050" baseline="0" dirty="0"/>
              <a:t> </a:t>
            </a:r>
            <a:r>
              <a:rPr lang="fr-FR" sz="1050" b="1" baseline="0" dirty="0"/>
              <a:t>-px</a:t>
            </a:r>
            <a:r>
              <a:rPr lang="fr-FR" sz="1050" b="0" baseline="0" dirty="0"/>
              <a:t>: Très souvent utilisé dans le cas de fichiers liés pour un affichage à l’écran</a:t>
            </a:r>
          </a:p>
          <a:p>
            <a:endParaRPr lang="fr-FR" sz="1050" b="1" baseline="0" dirty="0"/>
          </a:p>
          <a:p>
            <a:r>
              <a:rPr lang="fr-FR" sz="1050" b="1" baseline="0" dirty="0"/>
              <a:t>-</a:t>
            </a:r>
            <a:r>
              <a:rPr lang="fr-FR" sz="1050" b="1" baseline="0" dirty="0" err="1"/>
              <a:t>em</a:t>
            </a:r>
            <a:r>
              <a:rPr lang="fr-FR" sz="1050" b="1" baseline="0" dirty="0"/>
              <a:t> :</a:t>
            </a:r>
            <a:r>
              <a:rPr lang="fr-FR" sz="1050" b="0" baseline="0" dirty="0"/>
              <a:t> Très utilisé par les web designer pour définir des blocs avec les hauteurs nécessaires pour écrire</a:t>
            </a:r>
            <a:endParaRPr lang="fr-FR" sz="1050" b="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54</a:t>
            </a:fld>
            <a:endParaRPr lang="fr-FR"/>
          </a:p>
        </p:txBody>
      </p:sp>
    </p:spTree>
    <p:extLst>
      <p:ext uri="{BB962C8B-B14F-4D97-AF65-F5344CB8AC3E}">
        <p14:creationId xmlns:p14="http://schemas.microsoft.com/office/powerpoint/2010/main" val="2508887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a:t>
            </a:fld>
            <a:endParaRPr lang="fr-FR"/>
          </a:p>
        </p:txBody>
      </p:sp>
    </p:spTree>
    <p:extLst>
      <p:ext uri="{BB962C8B-B14F-4D97-AF65-F5344CB8AC3E}">
        <p14:creationId xmlns:p14="http://schemas.microsoft.com/office/powerpoint/2010/main" val="4139678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55</a:t>
            </a:fld>
            <a:endParaRPr lang="fr-FR"/>
          </a:p>
        </p:txBody>
      </p:sp>
    </p:spTree>
    <p:extLst>
      <p:ext uri="{BB962C8B-B14F-4D97-AF65-F5344CB8AC3E}">
        <p14:creationId xmlns:p14="http://schemas.microsoft.com/office/powerpoint/2010/main" val="25584684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56</a:t>
            </a:fld>
            <a:endParaRPr lang="fr-FR"/>
          </a:p>
        </p:txBody>
      </p:sp>
    </p:spTree>
    <p:extLst>
      <p:ext uri="{BB962C8B-B14F-4D97-AF65-F5344CB8AC3E}">
        <p14:creationId xmlns:p14="http://schemas.microsoft.com/office/powerpoint/2010/main" val="42873716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77500" lnSpcReduction="2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a:t>
            </a:r>
            <a:r>
              <a:rPr lang="fr-FR" dirty="0" err="1"/>
              <a:t>color:black</a:t>
            </a:r>
            <a:r>
              <a:rPr lang="fr-FR" dirty="0"/>
              <a:t>;</a:t>
            </a:r>
          </a:p>
          <a:p>
            <a:r>
              <a:rPr lang="fr-FR" dirty="0"/>
              <a:t>    background-</a:t>
            </a:r>
            <a:r>
              <a:rPr lang="fr-FR" dirty="0" err="1"/>
              <a:t>color</a:t>
            </a:r>
            <a:r>
              <a:rPr lang="fr-FR" dirty="0"/>
              <a:t>: </a:t>
            </a:r>
            <a:r>
              <a:rPr lang="fr-FR" dirty="0" err="1"/>
              <a:t>rgba</a:t>
            </a:r>
            <a:r>
              <a:rPr lang="fr-FR" dirty="0"/>
              <a:t>(123,123,123,0.2);</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a:t>
            </a:r>
            <a:r>
              <a:rPr lang="fr-FR" dirty="0" err="1"/>
              <a:t>rgba</a:t>
            </a:r>
            <a:r>
              <a:rPr lang="fr-FR" dirty="0"/>
              <a:t>(0,0,0,0.2);;</a:t>
            </a:r>
          </a:p>
          <a:p>
            <a:r>
              <a:rPr lang="fr-FR" dirty="0"/>
              <a:t>    </a:t>
            </a:r>
            <a:r>
              <a:rPr lang="fr-FR" dirty="0" err="1"/>
              <a:t>margin</a:t>
            </a:r>
            <a:r>
              <a:rPr lang="fr-FR" dirty="0"/>
              <a:t>-</a:t>
            </a:r>
            <a:r>
              <a:rPr lang="fr-FR" dirty="0" err="1"/>
              <a:t>bottom</a:t>
            </a:r>
            <a:r>
              <a:rPr lang="fr-FR" dirty="0"/>
              <a:t>:15px;</a:t>
            </a:r>
          </a:p>
          <a:p>
            <a:r>
              <a:rPr lang="fr-FR" dirty="0"/>
              <a:t> }</a:t>
            </a:r>
          </a:p>
          <a:p>
            <a:r>
              <a:rPr lang="fr-FR" dirty="0"/>
              <a:t>    </a:t>
            </a:r>
          </a:p>
          <a:p>
            <a:r>
              <a:rPr lang="fr-FR" dirty="0"/>
              <a:t>&lt;/style&gt;</a:t>
            </a:r>
          </a:p>
          <a:p>
            <a:r>
              <a:rPr lang="fr-FR" dirty="0"/>
              <a:t>&lt;/</a:t>
            </a:r>
            <a:r>
              <a:rPr lang="fr-FR" dirty="0" err="1"/>
              <a:t>head</a:t>
            </a:r>
            <a:r>
              <a:rPr lang="fr-FR" dirty="0"/>
              <a:t>&gt;</a:t>
            </a:r>
          </a:p>
          <a:p>
            <a:r>
              <a:rPr lang="fr-FR" dirty="0"/>
              <a:t>&lt;body&gt;</a:t>
            </a:r>
          </a:p>
          <a:p>
            <a:r>
              <a:rPr lang="fr-FR" dirty="0"/>
              <a:t>&lt;h1&gt;The </a:t>
            </a:r>
            <a:r>
              <a:rPr lang="fr-FR" dirty="0" err="1"/>
              <a:t>opacity</a:t>
            </a:r>
            <a:r>
              <a:rPr lang="fr-FR" dirty="0"/>
              <a:t> </a:t>
            </a:r>
            <a:r>
              <a:rPr lang="fr-FR" dirty="0" err="1"/>
              <a:t>Property</a:t>
            </a:r>
            <a:r>
              <a:rPr lang="fr-FR" dirty="0"/>
              <a:t>&lt;/h1&gt;</a:t>
            </a:r>
          </a:p>
          <a:p>
            <a:endParaRPr lang="fr-FR" dirty="0"/>
          </a:p>
          <a:p>
            <a:r>
              <a:rPr lang="fr-FR" dirty="0"/>
              <a:t>&lt;</a:t>
            </a:r>
            <a:r>
              <a:rPr lang="fr-FR" dirty="0" err="1"/>
              <a:t>div</a:t>
            </a:r>
            <a:r>
              <a:rPr lang="fr-FR" dirty="0"/>
              <a:t> id="a"&gt;The </a:t>
            </a:r>
            <a:r>
              <a:rPr lang="fr-FR" dirty="0" err="1"/>
              <a:t>following</a:t>
            </a:r>
            <a:r>
              <a:rPr lang="fr-FR" dirty="0"/>
              <a:t> </a:t>
            </a:r>
            <a:r>
              <a:rPr lang="fr-FR" dirty="0" err="1"/>
              <a:t>div</a:t>
            </a:r>
            <a:r>
              <a:rPr lang="fr-FR" dirty="0"/>
              <a:t> </a:t>
            </a:r>
            <a:r>
              <a:rPr lang="fr-FR" dirty="0" err="1"/>
              <a:t>element's</a:t>
            </a:r>
            <a:r>
              <a:rPr lang="fr-FR" dirty="0"/>
              <a:t> </a:t>
            </a:r>
            <a:r>
              <a:rPr lang="fr-FR" dirty="0" err="1"/>
              <a:t>opacity</a:t>
            </a:r>
            <a:r>
              <a:rPr lang="fr-FR" dirty="0"/>
              <a:t> </a:t>
            </a:r>
            <a:r>
              <a:rPr lang="fr-FR" dirty="0" err="1"/>
              <a:t>is</a:t>
            </a:r>
            <a:r>
              <a:rPr lang="fr-FR" dirty="0"/>
              <a:t> 0.5. Note </a:t>
            </a:r>
            <a:r>
              <a:rPr lang="fr-FR" dirty="0" err="1"/>
              <a:t>that</a:t>
            </a:r>
            <a:r>
              <a:rPr lang="fr-FR" dirty="0"/>
              <a:t> </a:t>
            </a:r>
            <a:r>
              <a:rPr lang="fr-FR" dirty="0" err="1"/>
              <a:t>both</a:t>
            </a:r>
            <a:r>
              <a:rPr lang="fr-FR" dirty="0"/>
              <a:t> the text and the background-</a:t>
            </a:r>
            <a:r>
              <a:rPr lang="fr-FR" dirty="0" err="1"/>
              <a:t>color</a:t>
            </a:r>
            <a:r>
              <a:rPr lang="fr-FR" dirty="0"/>
              <a:t> are </a:t>
            </a:r>
            <a:r>
              <a:rPr lang="fr-FR" dirty="0" err="1"/>
              <a:t>affected</a:t>
            </a:r>
            <a:r>
              <a:rPr lang="fr-FR" dirty="0"/>
              <a:t> by the </a:t>
            </a:r>
            <a:r>
              <a:rPr lang="fr-FR" dirty="0" err="1"/>
              <a:t>opacity</a:t>
            </a:r>
            <a:r>
              <a:rPr lang="fr-FR" dirty="0"/>
              <a:t> </a:t>
            </a:r>
            <a:r>
              <a:rPr lang="fr-FR" dirty="0" err="1"/>
              <a:t>level</a:t>
            </a:r>
            <a:r>
              <a:rPr lang="fr-FR" dirty="0"/>
              <a:t>:</a:t>
            </a:r>
          </a:p>
          <a:p>
            <a:endParaRPr lang="fr-FR" dirty="0"/>
          </a:p>
          <a:p>
            <a:r>
              <a:rPr lang="fr-FR" dirty="0"/>
              <a:t>&lt;</a:t>
            </a:r>
            <a:r>
              <a:rPr lang="fr-FR" dirty="0" err="1"/>
              <a:t>div</a:t>
            </a:r>
            <a:r>
              <a:rPr lang="fr-FR" dirty="0"/>
              <a:t>&gt;</a:t>
            </a:r>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&lt;/</a:t>
            </a:r>
            <a:r>
              <a:rPr lang="fr-FR" dirty="0" err="1"/>
              <a:t>div</a:t>
            </a:r>
            <a:r>
              <a:rPr lang="fr-FR" dirty="0"/>
              <a:t>&gt;&lt;</a:t>
            </a:r>
            <a:r>
              <a:rPr lang="fr-FR" dirty="0" err="1"/>
              <a:t>div</a:t>
            </a:r>
            <a:r>
              <a:rPr lang="fr-FR" dirty="0"/>
              <a:t> id="b"&gt;</a:t>
            </a:r>
            <a:r>
              <a:rPr lang="fr-FR" dirty="0" err="1"/>
              <a:t>amet</a:t>
            </a:r>
            <a:r>
              <a:rPr lang="fr-FR" dirty="0"/>
              <a:t>, &lt;</a:t>
            </a:r>
            <a:r>
              <a:rPr lang="fr-FR" dirty="0" err="1"/>
              <a:t>div</a:t>
            </a:r>
            <a:r>
              <a:rPr lang="fr-FR" dirty="0"/>
              <a:t>&gt;</a:t>
            </a:r>
            <a:r>
              <a:rPr lang="fr-FR" dirty="0" err="1"/>
              <a:t>consectetur</a:t>
            </a:r>
            <a:r>
              <a:rPr lang="fr-FR" dirty="0"/>
              <a:t> </a:t>
            </a:r>
            <a:r>
              <a:rPr lang="fr-FR" dirty="0" err="1"/>
              <a:t>adipiscing</a:t>
            </a:r>
            <a:r>
              <a:rPr lang="fr-FR" dirty="0"/>
              <a:t>&lt;/</a:t>
            </a:r>
            <a:r>
              <a:rPr lang="fr-FR" dirty="0" err="1"/>
              <a:t>div</a:t>
            </a:r>
            <a:r>
              <a:rPr lang="fr-FR" dirty="0"/>
              <a:t>&gt; </a:t>
            </a:r>
            <a:r>
              <a:rPr lang="fr-FR" dirty="0" err="1"/>
              <a:t>elit</a:t>
            </a:r>
            <a:r>
              <a:rPr lang="fr-FR" dirty="0"/>
              <a:t>. </a:t>
            </a:r>
            <a:r>
              <a:rPr lang="fr-FR" dirty="0" err="1"/>
              <a:t>Etiam</a:t>
            </a:r>
            <a:r>
              <a:rPr lang="fr-FR" dirty="0"/>
              <a:t> semper diam </a:t>
            </a:r>
            <a:r>
              <a:rPr lang="fr-FR" dirty="0" err="1"/>
              <a:t>at</a:t>
            </a:r>
            <a:r>
              <a:rPr lang="fr-FR" dirty="0"/>
              <a:t> erat </a:t>
            </a:r>
            <a:r>
              <a:rPr lang="fr-FR" dirty="0" err="1"/>
              <a:t>pulvinar</a:t>
            </a:r>
            <a:r>
              <a:rPr lang="fr-FR" dirty="0"/>
              <a:t>, </a:t>
            </a:r>
            <a:r>
              <a:rPr lang="fr-FR" dirty="0" err="1"/>
              <a:t>at</a:t>
            </a:r>
            <a:r>
              <a:rPr lang="fr-FR" dirty="0"/>
              <a:t> </a:t>
            </a:r>
            <a:r>
              <a:rPr lang="fr-FR" dirty="0" err="1"/>
              <a:t>pulvinar</a:t>
            </a:r>
            <a:r>
              <a:rPr lang="fr-FR" dirty="0"/>
              <a:t> </a:t>
            </a:r>
            <a:r>
              <a:rPr lang="fr-FR" dirty="0" err="1"/>
              <a:t>felis</a:t>
            </a:r>
            <a:r>
              <a:rPr lang="fr-FR" dirty="0"/>
              <a:t> </a:t>
            </a:r>
            <a:r>
              <a:rPr lang="fr-FR" dirty="0" err="1"/>
              <a:t>blandit</a:t>
            </a:r>
            <a:r>
              <a:rPr lang="fr-FR" dirty="0"/>
              <a:t>...&lt;/</a:t>
            </a:r>
            <a:r>
              <a:rPr lang="fr-FR" dirty="0" err="1"/>
              <a:t>div</a:t>
            </a:r>
            <a:r>
              <a:rPr lang="fr-FR" dirty="0"/>
              <a:t>&gt;&lt;/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57</a:t>
            </a:fld>
            <a:endParaRPr lang="fr-FR"/>
          </a:p>
        </p:txBody>
      </p:sp>
    </p:spTree>
    <p:extLst>
      <p:ext uri="{BB962C8B-B14F-4D97-AF65-F5344CB8AC3E}">
        <p14:creationId xmlns:p14="http://schemas.microsoft.com/office/powerpoint/2010/main" val="40459867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propriétés de texte:</a:t>
            </a:r>
          </a:p>
          <a:p>
            <a:r>
              <a:rPr lang="fr-FR" sz="1050" b="1" dirty="0" err="1"/>
              <a:t>text</a:t>
            </a:r>
            <a:r>
              <a:rPr lang="fr-FR" sz="1050" b="1" dirty="0"/>
              <a:t>-</a:t>
            </a:r>
            <a:r>
              <a:rPr lang="fr-FR" sz="1050" b="1" dirty="0" err="1"/>
              <a:t>align</a:t>
            </a:r>
            <a:r>
              <a:rPr lang="fr-FR" sz="1050" b="1" dirty="0"/>
              <a:t> </a:t>
            </a:r>
            <a:r>
              <a:rPr lang="fr-FR" sz="1050" dirty="0"/>
              <a:t>: </a:t>
            </a:r>
            <a:r>
              <a:rPr lang="fr-FR" sz="1050" i="1" dirty="0"/>
              <a:t>value</a:t>
            </a:r>
            <a:r>
              <a:rPr lang="fr-FR" sz="1050" dirty="0"/>
              <a:t> ;</a:t>
            </a:r>
          </a:p>
          <a:p>
            <a:r>
              <a:rPr lang="fr-FR" sz="1050" dirty="0"/>
              <a:t>	</a:t>
            </a:r>
            <a:r>
              <a:rPr lang="fr-FR" sz="1050" dirty="0" err="1"/>
              <a:t>rignt</a:t>
            </a:r>
            <a:r>
              <a:rPr lang="fr-FR" sz="1050" baseline="0" dirty="0"/>
              <a:t> 	</a:t>
            </a:r>
            <a:r>
              <a:rPr lang="fr-FR" sz="1050" baseline="0" dirty="0">
                <a:sym typeface="Wingdings" pitchFamily="2" charset="2"/>
              </a:rPr>
              <a:t>alignement à droite</a:t>
            </a:r>
          </a:p>
          <a:p>
            <a:r>
              <a:rPr lang="fr-FR" sz="1050" baseline="0" dirty="0">
                <a:sym typeface="Wingdings" pitchFamily="2" charset="2"/>
              </a:rPr>
              <a:t>	left	alignement à gauche (valeur initiale)</a:t>
            </a:r>
          </a:p>
          <a:p>
            <a:r>
              <a:rPr lang="fr-FR" sz="1050" dirty="0"/>
              <a:t>	center	</a:t>
            </a:r>
            <a:r>
              <a:rPr lang="fr-FR" sz="1050" dirty="0">
                <a:sym typeface="Wingdings" pitchFamily="2" charset="2"/>
              </a:rPr>
              <a:t>centrer</a:t>
            </a:r>
          </a:p>
          <a:p>
            <a:r>
              <a:rPr lang="fr-FR" sz="1050" dirty="0">
                <a:sym typeface="Wingdings" pitchFamily="2" charset="2"/>
              </a:rPr>
              <a:t>	</a:t>
            </a:r>
            <a:r>
              <a:rPr lang="fr-FR" sz="1050" dirty="0" err="1">
                <a:sym typeface="Wingdings" pitchFamily="2" charset="2"/>
              </a:rPr>
              <a:t>justify</a:t>
            </a:r>
            <a:r>
              <a:rPr lang="fr-FR" sz="1050" dirty="0">
                <a:sym typeface="Wingdings" pitchFamily="2" charset="2"/>
              </a:rPr>
              <a:t>	le</a:t>
            </a:r>
            <a:r>
              <a:rPr lang="fr-FR" sz="1050" baseline="0" dirty="0">
                <a:sym typeface="Wingdings" pitchFamily="2" charset="2"/>
              </a:rPr>
              <a:t> texte est étendu à l’espace qui lui est attribué</a:t>
            </a:r>
          </a:p>
          <a:p>
            <a:r>
              <a:rPr lang="fr-FR" sz="1050" baseline="0" dirty="0">
                <a:sym typeface="Wingdings" pitchFamily="2" charset="2"/>
              </a:rPr>
              <a:t>	</a:t>
            </a:r>
            <a:r>
              <a:rPr lang="fr-FR" sz="1050" baseline="0" dirty="0" err="1">
                <a:sym typeface="Wingdings" pitchFamily="2" charset="2"/>
              </a:rPr>
              <a:t>inherit</a:t>
            </a:r>
            <a:r>
              <a:rPr lang="fr-FR" sz="1050" baseline="0" dirty="0">
                <a:sym typeface="Wingdings" pitchFamily="2" charset="2"/>
              </a:rPr>
              <a:t>	héritage de la valeur de propriété du parent</a:t>
            </a:r>
            <a:endParaRPr lang="fr-FR" sz="1050" dirty="0"/>
          </a:p>
          <a:p>
            <a:r>
              <a:rPr lang="fr-FR" sz="1050" b="1" dirty="0" err="1"/>
              <a:t>text</a:t>
            </a:r>
            <a:r>
              <a:rPr lang="fr-FR" sz="1050" b="1" dirty="0"/>
              <a:t>-</a:t>
            </a:r>
            <a:r>
              <a:rPr lang="fr-FR" sz="1050" b="1" dirty="0" err="1"/>
              <a:t>shadow</a:t>
            </a:r>
            <a:r>
              <a:rPr lang="fr-FR" sz="1050" dirty="0"/>
              <a:t>: </a:t>
            </a:r>
            <a:r>
              <a:rPr lang="fr-FR" sz="1050" i="1" dirty="0"/>
              <a:t>h-</a:t>
            </a:r>
            <a:r>
              <a:rPr lang="fr-FR" sz="1050" i="1" dirty="0" err="1"/>
              <a:t>shadow</a:t>
            </a:r>
            <a:r>
              <a:rPr lang="fr-FR" sz="1050" i="1" dirty="0"/>
              <a:t> v-</a:t>
            </a:r>
            <a:r>
              <a:rPr lang="fr-FR" sz="1050" i="1" dirty="0" err="1"/>
              <a:t>shadow</a:t>
            </a:r>
            <a:r>
              <a:rPr lang="fr-FR" sz="1050" i="1" dirty="0"/>
              <a:t> </a:t>
            </a:r>
            <a:r>
              <a:rPr lang="fr-FR" sz="1050" i="1" dirty="0" err="1"/>
              <a:t>blur</a:t>
            </a:r>
            <a:r>
              <a:rPr lang="fr-FR" sz="1050" i="1" dirty="0"/>
              <a:t> </a:t>
            </a:r>
            <a:r>
              <a:rPr lang="fr-FR" sz="1050" i="1" dirty="0" err="1"/>
              <a:t>color</a:t>
            </a:r>
            <a:endParaRPr lang="fr-FR" sz="1050" dirty="0"/>
          </a:p>
          <a:p>
            <a:r>
              <a:rPr lang="fr-FR" sz="1050" dirty="0"/>
              <a:t>	h-</a:t>
            </a:r>
            <a:r>
              <a:rPr lang="fr-FR" sz="1050" dirty="0" err="1"/>
              <a:t>shadow</a:t>
            </a:r>
            <a:r>
              <a:rPr lang="fr-FR" sz="1050" dirty="0"/>
              <a:t>	</a:t>
            </a:r>
            <a:r>
              <a:rPr lang="fr-FR" sz="1050" dirty="0">
                <a:sym typeface="Wingdings" pitchFamily="2" charset="2"/>
              </a:rPr>
              <a:t>position horizontale de l’ombre (obligatoire)</a:t>
            </a:r>
          </a:p>
          <a:p>
            <a:r>
              <a:rPr lang="fr-FR" sz="1050" dirty="0">
                <a:sym typeface="Wingdings" pitchFamily="2" charset="2"/>
              </a:rPr>
              <a:t>	v-</a:t>
            </a:r>
            <a:r>
              <a:rPr lang="fr-FR" sz="1050" dirty="0" err="1">
                <a:sym typeface="Wingdings" pitchFamily="2" charset="2"/>
              </a:rPr>
              <a:t>shadow</a:t>
            </a:r>
            <a:r>
              <a:rPr lang="fr-FR" sz="1050" dirty="0">
                <a:sym typeface="Wingdings" pitchFamily="2" charset="2"/>
              </a:rPr>
              <a:t>	position verticale de l’ombre (obligatoire)</a:t>
            </a:r>
          </a:p>
          <a:p>
            <a:r>
              <a:rPr lang="fr-FR" sz="1050" dirty="0">
                <a:sym typeface="Wingdings" pitchFamily="2" charset="2"/>
              </a:rPr>
              <a:t>	</a:t>
            </a:r>
            <a:r>
              <a:rPr lang="fr-FR" sz="1050" dirty="0" err="1">
                <a:sym typeface="Wingdings" pitchFamily="2" charset="2"/>
              </a:rPr>
              <a:t>blur</a:t>
            </a:r>
            <a:r>
              <a:rPr lang="fr-FR" sz="1050" dirty="0">
                <a:sym typeface="Wingdings" pitchFamily="2" charset="2"/>
              </a:rPr>
              <a:t>	distance de flou</a:t>
            </a:r>
            <a:r>
              <a:rPr lang="fr-FR" sz="1050" baseline="0" dirty="0">
                <a:sym typeface="Wingdings" pitchFamily="2" charset="2"/>
              </a:rPr>
              <a:t> (optionnel)</a:t>
            </a:r>
          </a:p>
          <a:p>
            <a:r>
              <a:rPr lang="fr-FR" sz="1050" baseline="0" dirty="0">
                <a:sym typeface="Wingdings" pitchFamily="2" charset="2"/>
              </a:rPr>
              <a:t>	couleur	</a:t>
            </a:r>
            <a:r>
              <a:rPr lang="fr-FR" sz="1050" baseline="0" dirty="0" err="1">
                <a:sym typeface="Wingdings" pitchFamily="2" charset="2"/>
              </a:rPr>
              <a:t>couleur</a:t>
            </a:r>
            <a:r>
              <a:rPr lang="fr-FR" sz="1050" baseline="0" dirty="0">
                <a:sym typeface="Wingdings" pitchFamily="2" charset="2"/>
              </a:rPr>
              <a:t> de l’ombre (optionnel)</a:t>
            </a:r>
            <a:endParaRPr lang="fr-FR" sz="1050" dirty="0"/>
          </a:p>
          <a:p>
            <a:r>
              <a:rPr lang="fr-FR" sz="1050" b="1" dirty="0"/>
              <a:t>vertical-</a:t>
            </a:r>
            <a:r>
              <a:rPr lang="fr-FR" sz="1050" b="1" dirty="0" err="1"/>
              <a:t>align</a:t>
            </a:r>
            <a:r>
              <a:rPr lang="fr-FR" sz="1050" dirty="0"/>
              <a:t>: </a:t>
            </a:r>
            <a:r>
              <a:rPr lang="fr-FR" sz="1050" i="1" dirty="0"/>
              <a:t>Value</a:t>
            </a:r>
            <a:r>
              <a:rPr lang="fr-FR" sz="1050" dirty="0"/>
              <a:t>; (les plus </a:t>
            </a:r>
            <a:r>
              <a:rPr lang="fr-FR" sz="1050" dirty="0" err="1"/>
              <a:t>courrant</a:t>
            </a:r>
            <a:r>
              <a:rPr lang="fr-FR" sz="1050" dirty="0"/>
              <a:t>)</a:t>
            </a:r>
          </a:p>
          <a:p>
            <a:r>
              <a:rPr lang="fr-FR" sz="1050" dirty="0"/>
              <a:t>	espace	</a:t>
            </a:r>
            <a:r>
              <a:rPr lang="fr-FR" sz="1050" dirty="0">
                <a:sym typeface="Wingdings" pitchFamily="2" charset="2"/>
              </a:rPr>
              <a:t></a:t>
            </a:r>
            <a:r>
              <a:rPr lang="fr-FR" sz="1050" dirty="0"/>
              <a:t>monte ou </a:t>
            </a:r>
            <a:r>
              <a:rPr lang="fr-FR" sz="1050" noProof="0" dirty="0"/>
              <a:t>redescend</a:t>
            </a:r>
            <a:r>
              <a:rPr lang="fr-FR" sz="1050" dirty="0"/>
              <a:t> un élément de l’espace inscrit en 		    unité</a:t>
            </a:r>
            <a:r>
              <a:rPr lang="fr-FR" sz="1050" dirty="0">
                <a:sym typeface="Wingdings" pitchFamily="2" charset="2"/>
              </a:rPr>
              <a:t> </a:t>
            </a:r>
          </a:p>
          <a:p>
            <a:r>
              <a:rPr lang="fr-FR" sz="1050" dirty="0">
                <a:sym typeface="Wingdings" pitchFamily="2" charset="2"/>
              </a:rPr>
              <a:t>	</a:t>
            </a:r>
            <a:r>
              <a:rPr lang="fr-FR" sz="1050" dirty="0" err="1"/>
              <a:t>text</a:t>
            </a:r>
            <a:r>
              <a:rPr lang="fr-FR" sz="1050" dirty="0"/>
              <a:t>-top	</a:t>
            </a:r>
            <a:r>
              <a:rPr lang="fr-FR" sz="1050" dirty="0">
                <a:sym typeface="Wingdings" pitchFamily="2" charset="2"/>
              </a:rPr>
              <a:t>alignement haut</a:t>
            </a:r>
          </a:p>
          <a:p>
            <a:r>
              <a:rPr lang="fr-FR" sz="1050" dirty="0">
                <a:sym typeface="Wingdings" pitchFamily="2" charset="2"/>
              </a:rPr>
              <a:t>	middle	alignement centré vertical</a:t>
            </a:r>
          </a:p>
          <a:p>
            <a:r>
              <a:rPr lang="fr-FR" sz="1050" dirty="0">
                <a:sym typeface="Wingdings" pitchFamily="2" charset="2"/>
              </a:rPr>
              <a:t>	</a:t>
            </a:r>
            <a:r>
              <a:rPr lang="fr-FR" sz="1050" dirty="0" err="1">
                <a:sym typeface="Wingdings" pitchFamily="2" charset="2"/>
              </a:rPr>
              <a:t>text</a:t>
            </a:r>
            <a:r>
              <a:rPr lang="fr-FR" sz="1050" dirty="0">
                <a:sym typeface="Wingdings" pitchFamily="2" charset="2"/>
              </a:rPr>
              <a:t>-</a:t>
            </a:r>
            <a:r>
              <a:rPr lang="fr-FR" sz="1050" dirty="0" err="1">
                <a:sym typeface="Wingdings" pitchFamily="2" charset="2"/>
              </a:rPr>
              <a:t>bottom</a:t>
            </a:r>
            <a:r>
              <a:rPr lang="fr-FR" sz="1050" dirty="0">
                <a:sym typeface="Wingdings" pitchFamily="2" charset="2"/>
              </a:rPr>
              <a:t>	alignement bas</a:t>
            </a:r>
            <a:endParaRPr lang="fr-FR" sz="1050" dirty="0"/>
          </a:p>
          <a:p>
            <a:r>
              <a:rPr lang="fr-FR" sz="1050" dirty="0"/>
              <a:t>	</a:t>
            </a:r>
            <a:r>
              <a:rPr lang="fr-FR" sz="1050" dirty="0" err="1"/>
              <a:t>inherit</a:t>
            </a:r>
            <a:r>
              <a:rPr lang="fr-FR" sz="1050" dirty="0"/>
              <a:t>	</a:t>
            </a:r>
            <a:r>
              <a:rPr lang="fr-FR" sz="1050" dirty="0">
                <a:sym typeface="Wingdings" pitchFamily="2" charset="2"/>
              </a:rPr>
              <a:t>par héritage de la valeur du parent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58</a:t>
            </a:fld>
            <a:endParaRPr lang="fr-FR"/>
          </a:p>
        </p:txBody>
      </p:sp>
    </p:spTree>
    <p:extLst>
      <p:ext uri="{BB962C8B-B14F-4D97-AF65-F5344CB8AC3E}">
        <p14:creationId xmlns:p14="http://schemas.microsoft.com/office/powerpoint/2010/main" val="40860369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background-</a:t>
            </a:r>
            <a:r>
              <a:rPr lang="fr-FR" dirty="0" err="1"/>
              <a:t>color</a:t>
            </a:r>
            <a:r>
              <a:rPr lang="fr-FR" dirty="0"/>
              <a:t>: #</a:t>
            </a:r>
            <a:r>
              <a:rPr lang="fr-FR" dirty="0" err="1"/>
              <a:t>EAffAC</a:t>
            </a:r>
            <a:r>
              <a:rPr lang="fr-FR" dirty="0"/>
              <a:t>;</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BLACK;</a:t>
            </a:r>
          </a:p>
          <a:p>
            <a:r>
              <a:rPr lang="fr-FR" dirty="0"/>
              <a:t>    </a:t>
            </a:r>
            <a:r>
              <a:rPr lang="fr-FR" dirty="0" err="1"/>
              <a:t>margin</a:t>
            </a:r>
            <a:r>
              <a:rPr lang="fr-FR" dirty="0"/>
              <a:t>-</a:t>
            </a:r>
            <a:r>
              <a:rPr lang="fr-FR" dirty="0" err="1"/>
              <a:t>bottom</a:t>
            </a:r>
            <a:r>
              <a:rPr lang="fr-FR" dirty="0"/>
              <a:t>:15px;</a:t>
            </a:r>
          </a:p>
          <a:p>
            <a:r>
              <a:rPr lang="fr-FR" dirty="0"/>
              <a:t>}</a:t>
            </a:r>
          </a:p>
          <a:p>
            <a:r>
              <a:rPr lang="fr-FR" dirty="0"/>
              <a:t>&lt;/style&gt;</a:t>
            </a:r>
          </a:p>
          <a:p>
            <a:r>
              <a:rPr lang="fr-FR" dirty="0"/>
              <a:t>&lt;/</a:t>
            </a:r>
            <a:r>
              <a:rPr lang="fr-FR" dirty="0" err="1"/>
              <a:t>head</a:t>
            </a:r>
            <a:r>
              <a:rPr lang="fr-FR" dirty="0"/>
              <a:t>&gt;</a:t>
            </a:r>
          </a:p>
          <a:p>
            <a:r>
              <a:rPr lang="fr-FR" dirty="0"/>
              <a:t>&lt;body&gt;</a:t>
            </a:r>
          </a:p>
          <a:p>
            <a:endParaRPr lang="fr-FR" dirty="0"/>
          </a:p>
          <a:p>
            <a:r>
              <a:rPr lang="fr-FR" dirty="0"/>
              <a:t>&lt;h1&gt;The box-</a:t>
            </a:r>
            <a:r>
              <a:rPr lang="fr-FR" dirty="0" err="1"/>
              <a:t>shadow</a:t>
            </a:r>
            <a:r>
              <a:rPr lang="fr-FR" dirty="0"/>
              <a:t> </a:t>
            </a:r>
            <a:r>
              <a:rPr lang="fr-FR" dirty="0" err="1"/>
              <a:t>Property</a:t>
            </a:r>
            <a:r>
              <a:rPr lang="fr-FR" dirty="0"/>
              <a:t>&lt;/h1&gt;</a:t>
            </a:r>
          </a:p>
          <a:p>
            <a:endParaRPr lang="fr-FR" dirty="0"/>
          </a:p>
          <a:p>
            <a:r>
              <a:rPr lang="fr-FR" dirty="0"/>
              <a:t>&lt;</a:t>
            </a:r>
            <a:r>
              <a:rPr lang="fr-FR" dirty="0" err="1"/>
              <a:t>div</a:t>
            </a:r>
            <a:r>
              <a:rPr lang="fr-FR" dirty="0"/>
              <a:t>&gt;This </a:t>
            </a:r>
            <a:r>
              <a:rPr lang="fr-FR" dirty="0" err="1"/>
              <a:t>is</a:t>
            </a:r>
            <a:r>
              <a:rPr lang="fr-FR" dirty="0"/>
              <a:t> a &lt;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p>
          <a:p>
            <a:r>
              <a:rPr lang="fr-FR" dirty="0"/>
              <a:t>&lt;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r>
              <a:rPr lang="fr-FR" dirty="0" err="1"/>
              <a:t>with</a:t>
            </a:r>
            <a:r>
              <a:rPr lang="fr-FR" dirty="0"/>
              <a:t> a box-</a:t>
            </a:r>
            <a:r>
              <a:rPr lang="fr-FR" dirty="0" err="1"/>
              <a:t>shadow</a:t>
            </a:r>
            <a:r>
              <a:rPr lang="fr-FR" dirty="0"/>
              <a:t>&lt;/</a:t>
            </a:r>
            <a:r>
              <a:rPr lang="fr-FR" dirty="0" err="1"/>
              <a:t>div</a:t>
            </a:r>
            <a:r>
              <a:rPr lang="fr-FR" dirty="0"/>
              <a:t>&gt;</a:t>
            </a:r>
          </a:p>
          <a:p>
            <a:r>
              <a:rPr lang="fr-FR" dirty="0"/>
              <a:t>&lt;</a:t>
            </a:r>
            <a:r>
              <a:rPr lang="fr-FR" dirty="0" err="1"/>
              <a:t>div</a:t>
            </a:r>
            <a:r>
              <a:rPr lang="fr-FR" dirty="0"/>
              <a:t>&gt;This </a:t>
            </a:r>
            <a:r>
              <a:rPr lang="fr-FR" dirty="0" err="1"/>
              <a:t>is</a:t>
            </a:r>
            <a:r>
              <a:rPr lang="fr-FR" dirty="0"/>
              <a:t> a </a:t>
            </a:r>
            <a:r>
              <a:rPr lang="fr-FR" dirty="0" err="1"/>
              <a:t>div</a:t>
            </a:r>
            <a:r>
              <a:rPr lang="fr-FR" dirty="0"/>
              <a:t> </a:t>
            </a:r>
            <a:r>
              <a:rPr lang="fr-FR" dirty="0" err="1"/>
              <a:t>element</a:t>
            </a:r>
            <a:r>
              <a:rPr lang="fr-FR" dirty="0"/>
              <a:t> </a:t>
            </a:r>
            <a:r>
              <a:rPr lang="fr-FR" dirty="0" err="1"/>
              <a:t>with</a:t>
            </a:r>
            <a:r>
              <a:rPr lang="fr-FR" dirty="0"/>
              <a:t> a box-</a:t>
            </a:r>
            <a:r>
              <a:rPr lang="fr-FR" dirty="0" err="1"/>
              <a:t>shadow</a:t>
            </a:r>
            <a:r>
              <a:rPr lang="fr-FR" dirty="0"/>
              <a: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59</a:t>
            </a:fld>
            <a:endParaRPr lang="fr-FR"/>
          </a:p>
        </p:txBody>
      </p:sp>
    </p:spTree>
    <p:extLst>
      <p:ext uri="{BB962C8B-B14F-4D97-AF65-F5344CB8AC3E}">
        <p14:creationId xmlns:p14="http://schemas.microsoft.com/office/powerpoint/2010/main" val="23877937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60</a:t>
            </a:fld>
            <a:endParaRPr lang="fr-FR"/>
          </a:p>
        </p:txBody>
      </p:sp>
    </p:spTree>
    <p:extLst>
      <p:ext uri="{BB962C8B-B14F-4D97-AF65-F5344CB8AC3E}">
        <p14:creationId xmlns:p14="http://schemas.microsoft.com/office/powerpoint/2010/main" val="3585205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61</a:t>
            </a:fld>
            <a:endParaRPr lang="fr-FR"/>
          </a:p>
        </p:txBody>
      </p:sp>
    </p:spTree>
    <p:extLst>
      <p:ext uri="{BB962C8B-B14F-4D97-AF65-F5344CB8AC3E}">
        <p14:creationId xmlns:p14="http://schemas.microsoft.com/office/powerpoint/2010/main" val="29242816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p:spPr>
        <p:txBody>
          <a:bodyPr/>
          <a:lstStyle/>
          <a:p>
            <a:pPr eaLnBrk="1" hangingPunct="1"/>
            <a:r>
              <a:rPr lang="en-US" altLang="fr-FR"/>
              <a:t>Pour en savoir plus sur @media : https://developer.mozilla.org/en/css/media_queries</a:t>
            </a:r>
          </a:p>
        </p:txBody>
      </p:sp>
    </p:spTree>
    <p:extLst>
      <p:ext uri="{BB962C8B-B14F-4D97-AF65-F5344CB8AC3E}">
        <p14:creationId xmlns:p14="http://schemas.microsoft.com/office/powerpoint/2010/main" val="3568812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63</a:t>
            </a:fld>
            <a:endParaRPr lang="fr-FR"/>
          </a:p>
        </p:txBody>
      </p:sp>
    </p:spTree>
    <p:extLst>
      <p:ext uri="{BB962C8B-B14F-4D97-AF65-F5344CB8AC3E}">
        <p14:creationId xmlns:p14="http://schemas.microsoft.com/office/powerpoint/2010/main" val="37036394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2922503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7613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dirty="0"/>
          </a:p>
        </p:txBody>
      </p:sp>
      <p:sp>
        <p:nvSpPr>
          <p:cNvPr id="4" name="Espace réservé du numéro de diapositive 3"/>
          <p:cNvSpPr>
            <a:spLocks noGrp="1"/>
          </p:cNvSpPr>
          <p:nvPr>
            <p:ph type="sldNum" sz="quarter" idx="5"/>
          </p:nvPr>
        </p:nvSpPr>
        <p:spPr/>
        <p:txBody>
          <a:bodyPr/>
          <a:lstStyle/>
          <a:p>
            <a:pPr>
              <a:defRPr/>
            </a:pPr>
            <a:fld id="{1CD708BD-1184-4D49-9C42-36914A293359}" type="slidenum">
              <a:rPr lang="en-JM" smtClean="0"/>
              <a:pPr>
                <a:defRPr/>
              </a:pPr>
              <a:t>7</a:t>
            </a:fld>
            <a:endParaRPr lang="en-JM"/>
          </a:p>
        </p:txBody>
      </p:sp>
    </p:spTree>
    <p:extLst>
      <p:ext uri="{BB962C8B-B14F-4D97-AF65-F5344CB8AC3E}">
        <p14:creationId xmlns:p14="http://schemas.microsoft.com/office/powerpoint/2010/main" val="40923376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40759954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3844745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68</a:t>
            </a:fld>
            <a:endParaRPr lang="fr-FR"/>
          </a:p>
        </p:txBody>
      </p:sp>
    </p:spTree>
    <p:extLst>
      <p:ext uri="{BB962C8B-B14F-4D97-AF65-F5344CB8AC3E}">
        <p14:creationId xmlns:p14="http://schemas.microsoft.com/office/powerpoint/2010/main" val="38331806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70</a:t>
            </a:fld>
            <a:endParaRPr lang="fr-FR"/>
          </a:p>
        </p:txBody>
      </p:sp>
    </p:spTree>
    <p:extLst>
      <p:ext uri="{BB962C8B-B14F-4D97-AF65-F5344CB8AC3E}">
        <p14:creationId xmlns:p14="http://schemas.microsoft.com/office/powerpoint/2010/main" val="13854335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71</a:t>
            </a:fld>
            <a:endParaRPr lang="fr-FR"/>
          </a:p>
        </p:txBody>
      </p:sp>
    </p:spTree>
    <p:extLst>
      <p:ext uri="{BB962C8B-B14F-4D97-AF65-F5344CB8AC3E}">
        <p14:creationId xmlns:p14="http://schemas.microsoft.com/office/powerpoint/2010/main" val="7303972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72</a:t>
            </a:fld>
            <a:endParaRPr lang="fr-FR"/>
          </a:p>
        </p:txBody>
      </p:sp>
    </p:spTree>
    <p:extLst>
      <p:ext uri="{BB962C8B-B14F-4D97-AF65-F5344CB8AC3E}">
        <p14:creationId xmlns:p14="http://schemas.microsoft.com/office/powerpoint/2010/main" val="4560514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Historique des versions : </a:t>
            </a:r>
            <a:r>
              <a:rPr lang="fr-FR" dirty="0">
                <a:hlinkClick r:id="rId3"/>
              </a:rPr>
              <a:t>https://fr.wikipedia.org/wiki/PHP#Historique_des_versions</a:t>
            </a:r>
            <a:endParaRPr lang="fr-FR" dirty="0"/>
          </a:p>
          <a:p>
            <a:r>
              <a:rPr lang="fr-FR" dirty="0"/>
              <a:t>Changelog :</a:t>
            </a:r>
          </a:p>
          <a:p>
            <a:r>
              <a:rPr lang="fr-FR" dirty="0"/>
              <a:t>	4 : </a:t>
            </a:r>
            <a:r>
              <a:rPr lang="fr-FR" dirty="0">
                <a:hlinkClick r:id="rId4"/>
              </a:rPr>
              <a:t>https://www.php.net/ChangeLog-4.php</a:t>
            </a:r>
            <a:endParaRPr lang="fr-FR" dirty="0"/>
          </a:p>
          <a:p>
            <a:r>
              <a:rPr lang="fr-FR" dirty="0"/>
              <a:t>	5 : </a:t>
            </a:r>
            <a:r>
              <a:rPr lang="fr-FR" dirty="0">
                <a:hlinkClick r:id="rId5"/>
              </a:rPr>
              <a:t>https://www.php.net/ChangeLog-5.php</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73</a:t>
            </a:fld>
            <a:endParaRPr lang="fr-FR"/>
          </a:p>
        </p:txBody>
      </p:sp>
    </p:spTree>
    <p:extLst>
      <p:ext uri="{BB962C8B-B14F-4D97-AF65-F5344CB8AC3E}">
        <p14:creationId xmlns:p14="http://schemas.microsoft.com/office/powerpoint/2010/main" val="35465318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sym typeface="Wingdings" panose="05000000000000000000" pitchFamily="2" charset="2"/>
              </a:rPr>
              <a:t>Late</a:t>
            </a:r>
            <a:r>
              <a:rPr lang="fr-FR" dirty="0">
                <a:sym typeface="Wingdings" panose="05000000000000000000" pitchFamily="2" charset="2"/>
              </a:rPr>
              <a:t> </a:t>
            </a:r>
            <a:r>
              <a:rPr lang="fr-FR" dirty="0" err="1">
                <a:sym typeface="Wingdings" panose="05000000000000000000" pitchFamily="2" charset="2"/>
              </a:rPr>
              <a:t>static</a:t>
            </a:r>
            <a:r>
              <a:rPr lang="fr-FR" dirty="0">
                <a:sym typeface="Wingdings" panose="05000000000000000000" pitchFamily="2" charset="2"/>
              </a:rPr>
              <a:t> binding : résolution </a:t>
            </a:r>
            <a:r>
              <a:rPr lang="fr-FR" dirty="0" err="1">
                <a:sym typeface="Wingdings" panose="05000000000000000000" pitchFamily="2" charset="2"/>
              </a:rPr>
              <a:t>static</a:t>
            </a:r>
            <a:r>
              <a:rPr lang="fr-FR" dirty="0">
                <a:sym typeface="Wingdings" panose="05000000000000000000" pitchFamily="2" charset="2"/>
              </a:rPr>
              <a:t> à la volée</a:t>
            </a:r>
          </a:p>
          <a:p>
            <a:r>
              <a:rPr lang="fr-FR" dirty="0" err="1">
                <a:sym typeface="Wingdings" panose="05000000000000000000" pitchFamily="2" charset="2"/>
              </a:rPr>
              <a:t>Garbadge</a:t>
            </a:r>
            <a:r>
              <a:rPr lang="fr-FR" dirty="0">
                <a:sym typeface="Wingdings" panose="05000000000000000000" pitchFamily="2" charset="2"/>
              </a:rPr>
              <a:t> collector : </a:t>
            </a:r>
            <a:r>
              <a:rPr lang="fr-FR" dirty="0" err="1">
                <a:sym typeface="Wingdings" panose="05000000000000000000" pitchFamily="2" charset="2"/>
              </a:rPr>
              <a:t>ramsse</a:t>
            </a:r>
            <a:r>
              <a:rPr lang="fr-FR" dirty="0">
                <a:sym typeface="Wingdings" panose="05000000000000000000" pitchFamily="2" charset="2"/>
              </a:rPr>
              <a:t> miette, </a:t>
            </a:r>
            <a:r>
              <a:rPr lang="fr-FR" dirty="0" err="1">
                <a:sym typeface="Wingdings" panose="05000000000000000000" pitchFamily="2" charset="2"/>
              </a:rPr>
              <a:t>liberation</a:t>
            </a:r>
            <a:r>
              <a:rPr lang="fr-FR" dirty="0">
                <a:sym typeface="Wingdings" panose="05000000000000000000" pitchFamily="2" charset="2"/>
              </a:rPr>
              <a:t> de la </a:t>
            </a:r>
            <a:r>
              <a:rPr lang="fr-FR" dirty="0" err="1">
                <a:sym typeface="Wingdings" panose="05000000000000000000" pitchFamily="2" charset="2"/>
              </a:rPr>
              <a:t>memeoire</a:t>
            </a:r>
            <a:r>
              <a:rPr lang="fr-FR" dirty="0">
                <a:sym typeface="Wingdings" panose="05000000000000000000" pitchFamily="2" charset="2"/>
              </a:rPr>
              <a:t> automatique en fin d’usage d’un espace mémoire ( free automatique des variables)</a:t>
            </a:r>
          </a:p>
          <a:p>
            <a:r>
              <a:rPr lang="fr-FR" dirty="0">
                <a:sym typeface="Wingdings" panose="05000000000000000000" pitchFamily="2" charset="2"/>
              </a:rPr>
              <a:t>Mysqli &amp; sqlite3 : prise en charge de persistance </a:t>
            </a:r>
            <a:r>
              <a:rPr lang="fr-FR" dirty="0" err="1">
                <a:sym typeface="Wingdings" panose="05000000000000000000" pitchFamily="2" charset="2"/>
              </a:rPr>
              <a:t>donnees</a:t>
            </a:r>
            <a:r>
              <a:rPr lang="fr-FR" dirty="0">
                <a:sym typeface="Wingdings" panose="05000000000000000000" pitchFamily="2" charset="2"/>
              </a:rPr>
              <a:t> sur SGBDR mysqli &amp; </a:t>
            </a:r>
            <a:r>
              <a:rPr lang="fr-FR" dirty="0" err="1">
                <a:sym typeface="Wingdings" panose="05000000000000000000" pitchFamily="2" charset="2"/>
              </a:rPr>
              <a:t>sqlite</a:t>
            </a:r>
            <a:r>
              <a:rPr lang="fr-FR" dirty="0">
                <a:sym typeface="Wingdings" panose="05000000000000000000" pitchFamily="2" charset="2"/>
              </a:rPr>
              <a:t>  </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74</a:t>
            </a:fld>
            <a:endParaRPr lang="fr-FR"/>
          </a:p>
        </p:txBody>
      </p:sp>
    </p:spTree>
    <p:extLst>
      <p:ext uri="{BB962C8B-B14F-4D97-AF65-F5344CB8AC3E}">
        <p14:creationId xmlns:p14="http://schemas.microsoft.com/office/powerpoint/2010/main" val="2059903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Traits : </a:t>
            </a:r>
            <a:r>
              <a:rPr lang="fr-FR" dirty="0" err="1"/>
              <a:t>modeles</a:t>
            </a:r>
            <a:r>
              <a:rPr lang="fr-FR" dirty="0"/>
              <a:t> conceptuel de structuration de POO(Programmes Orientés Objets)</a:t>
            </a:r>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75</a:t>
            </a:fld>
            <a:endParaRPr lang="fr-FR"/>
          </a:p>
        </p:txBody>
      </p:sp>
    </p:spTree>
    <p:extLst>
      <p:ext uri="{BB962C8B-B14F-4D97-AF65-F5344CB8AC3E}">
        <p14:creationId xmlns:p14="http://schemas.microsoft.com/office/powerpoint/2010/main" val="6068195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PCRE : Perl Compatible Regular Expression</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76</a:t>
            </a:fld>
            <a:endParaRPr lang="fr-FR"/>
          </a:p>
        </p:txBody>
      </p:sp>
    </p:spTree>
    <p:extLst>
      <p:ext uri="{BB962C8B-B14F-4D97-AF65-F5344CB8AC3E}">
        <p14:creationId xmlns:p14="http://schemas.microsoft.com/office/powerpoint/2010/main" val="2243645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a:t>
            </a:fld>
            <a:endParaRPr lang="fr-FR"/>
          </a:p>
        </p:txBody>
      </p:sp>
    </p:spTree>
    <p:extLst>
      <p:ext uri="{BB962C8B-B14F-4D97-AF65-F5344CB8AC3E}">
        <p14:creationId xmlns:p14="http://schemas.microsoft.com/office/powerpoint/2010/main" val="1705710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77</a:t>
            </a:fld>
            <a:endParaRPr lang="fr-FR"/>
          </a:p>
        </p:txBody>
      </p:sp>
    </p:spTree>
    <p:extLst>
      <p:ext uri="{BB962C8B-B14F-4D97-AF65-F5344CB8AC3E}">
        <p14:creationId xmlns:p14="http://schemas.microsoft.com/office/powerpoint/2010/main" val="31640813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78</a:t>
            </a:fld>
            <a:endParaRPr lang="fr-FR"/>
          </a:p>
        </p:txBody>
      </p:sp>
    </p:spTree>
    <p:extLst>
      <p:ext uri="{BB962C8B-B14F-4D97-AF65-F5344CB8AC3E}">
        <p14:creationId xmlns:p14="http://schemas.microsoft.com/office/powerpoint/2010/main" val="28803189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79</a:t>
            </a:fld>
            <a:endParaRPr lang="fr-FR"/>
          </a:p>
        </p:txBody>
      </p:sp>
    </p:spTree>
    <p:extLst>
      <p:ext uri="{BB962C8B-B14F-4D97-AF65-F5344CB8AC3E}">
        <p14:creationId xmlns:p14="http://schemas.microsoft.com/office/powerpoint/2010/main" val="21719132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80</a:t>
            </a:fld>
            <a:endParaRPr lang="fr-FR"/>
          </a:p>
        </p:txBody>
      </p:sp>
    </p:spTree>
    <p:extLst>
      <p:ext uri="{BB962C8B-B14F-4D97-AF65-F5344CB8AC3E}">
        <p14:creationId xmlns:p14="http://schemas.microsoft.com/office/powerpoint/2010/main" val="2257536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81</a:t>
            </a:fld>
            <a:endParaRPr lang="fr-FR"/>
          </a:p>
        </p:txBody>
      </p:sp>
    </p:spTree>
    <p:extLst>
      <p:ext uri="{BB962C8B-B14F-4D97-AF65-F5344CB8AC3E}">
        <p14:creationId xmlns:p14="http://schemas.microsoft.com/office/powerpoint/2010/main" val="3896249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83</a:t>
            </a:fld>
            <a:endParaRPr lang="fr-FR"/>
          </a:p>
        </p:txBody>
      </p:sp>
    </p:spTree>
    <p:extLst>
      <p:ext uri="{BB962C8B-B14F-4D97-AF65-F5344CB8AC3E}">
        <p14:creationId xmlns:p14="http://schemas.microsoft.com/office/powerpoint/2010/main" val="191718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85</a:t>
            </a:fld>
            <a:endParaRPr lang="fr-FR"/>
          </a:p>
        </p:txBody>
      </p:sp>
    </p:spTree>
    <p:extLst>
      <p:ext uri="{BB962C8B-B14F-4D97-AF65-F5344CB8AC3E}">
        <p14:creationId xmlns:p14="http://schemas.microsoft.com/office/powerpoint/2010/main" val="29049937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86</a:t>
            </a:fld>
            <a:endParaRPr lang="fr-FR"/>
          </a:p>
        </p:txBody>
      </p:sp>
    </p:spTree>
    <p:extLst>
      <p:ext uri="{BB962C8B-B14F-4D97-AF65-F5344CB8AC3E}">
        <p14:creationId xmlns:p14="http://schemas.microsoft.com/office/powerpoint/2010/main" val="6101486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effectLst/>
              </a:rPr>
              <a:t>* Disparition de certaines formes d’échappement dans la version 7</a:t>
            </a:r>
          </a:p>
          <a:p>
            <a:r>
              <a:rPr lang="fr-FR" dirty="0">
                <a:effectLst/>
              </a:rPr>
              <a:t>7.0.0Les balises ASP &lt;%, %&gt;, &lt;%=, et les balises script &lt;script </a:t>
            </a:r>
            <a:r>
              <a:rPr lang="fr-FR" dirty="0" err="1">
                <a:effectLst/>
              </a:rPr>
              <a:t>language</a:t>
            </a:r>
            <a:r>
              <a:rPr lang="fr-FR" dirty="0">
                <a:effectLst/>
              </a:rPr>
              <a:t>="php"&gt; ont été supprimées de PHP.</a:t>
            </a:r>
          </a:p>
          <a:p>
            <a:r>
              <a:rPr lang="fr-FR" dirty="0">
                <a:effectLst/>
              </a:rPr>
              <a:t>5.4.0La balise &lt;?= est toujours disponible indépendamment de la configuration de l'option INI </a:t>
            </a:r>
            <a:r>
              <a:rPr lang="fr-FR" dirty="0" err="1">
                <a:effectLst/>
              </a:rPr>
              <a:t>short_open_tag</a:t>
            </a:r>
            <a:r>
              <a:rPr lang="fr-FR" dirty="0">
                <a:effectLst/>
              </a:rPr>
              <a:t>.</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87</a:t>
            </a:fld>
            <a:endParaRPr lang="fr-FR"/>
          </a:p>
        </p:txBody>
      </p:sp>
    </p:spTree>
    <p:extLst>
      <p:ext uri="{BB962C8B-B14F-4D97-AF65-F5344CB8AC3E}">
        <p14:creationId xmlns:p14="http://schemas.microsoft.com/office/powerpoint/2010/main" val="9080782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88</a:t>
            </a:fld>
            <a:endParaRPr lang="fr-FR"/>
          </a:p>
        </p:txBody>
      </p:sp>
    </p:spTree>
    <p:extLst>
      <p:ext uri="{BB962C8B-B14F-4D97-AF65-F5344CB8AC3E}">
        <p14:creationId xmlns:p14="http://schemas.microsoft.com/office/powerpoint/2010/main" val="4114430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le port n'est pas obligatoire.</a:t>
            </a:r>
            <a:r>
              <a:rPr lang="fr-FR" baseline="0" dirty="0"/>
              <a:t> si pas </a:t>
            </a:r>
            <a:r>
              <a:rPr lang="fr-FR" baseline="0" dirty="0" err="1"/>
              <a:t>specifié</a:t>
            </a:r>
            <a:r>
              <a:rPr lang="fr-FR" baseline="0" dirty="0"/>
              <a:t>, le port 80 sera utilisé par </a:t>
            </a:r>
            <a:r>
              <a:rPr lang="fr-FR" baseline="0" dirty="0" err="1"/>
              <a:t>def</a:t>
            </a:r>
            <a:r>
              <a:rPr lang="fr-FR" baseline="0" dirty="0"/>
              <a:t>.</a:t>
            </a:r>
            <a:endParaRPr lang="fr-FR" dirty="0"/>
          </a:p>
          <a:p>
            <a:endParaRPr lang="fr-FR" dirty="0"/>
          </a:p>
          <a:p>
            <a:r>
              <a:rPr lang="fr-FR" dirty="0"/>
              <a:t>un authentification (</a:t>
            </a:r>
            <a:r>
              <a:rPr lang="fr-FR" dirty="0" err="1"/>
              <a:t>hhtp</a:t>
            </a:r>
            <a:r>
              <a:rPr lang="fr-FR" dirty="0"/>
              <a:t> /</a:t>
            </a:r>
            <a:r>
              <a:rPr lang="fr-FR" baseline="0" dirty="0"/>
              <a:t> ftp) est possible dans ce cas l'URL est surchargé par les infos d'</a:t>
            </a:r>
            <a:r>
              <a:rPr lang="fr-FR" dirty="0"/>
              <a:t>authentification </a:t>
            </a:r>
            <a:endParaRPr lang="fr-FR" baseline="0" dirty="0"/>
          </a:p>
          <a:p>
            <a:r>
              <a:rPr lang="fr-FR" baseline="0" dirty="0"/>
              <a:t>ex : http://user:password@orsys.fr  ou ftp://user:password@orsys.fr</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9</a:t>
            </a:fld>
            <a:endParaRPr lang="fr-FR"/>
          </a:p>
        </p:txBody>
      </p:sp>
    </p:spTree>
    <p:extLst>
      <p:ext uri="{BB962C8B-B14F-4D97-AF65-F5344CB8AC3E}">
        <p14:creationId xmlns:p14="http://schemas.microsoft.com/office/powerpoint/2010/main" val="31306215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89</a:t>
            </a:fld>
            <a:endParaRPr lang="fr-FR"/>
          </a:p>
        </p:txBody>
      </p:sp>
    </p:spTree>
    <p:extLst>
      <p:ext uri="{BB962C8B-B14F-4D97-AF65-F5344CB8AC3E}">
        <p14:creationId xmlns:p14="http://schemas.microsoft.com/office/powerpoint/2010/main" val="18728717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incrémentation existent sous 2 formes, les PRE et les POST incrémentation ++a </a:t>
            </a:r>
            <a:r>
              <a:rPr lang="fr-FR" dirty="0">
                <a:sym typeface="Wingdings" panose="05000000000000000000" pitchFamily="2" charset="2"/>
              </a:rPr>
              <a:t> pré incrémentation ; a++ post incrémentation</a:t>
            </a:r>
          </a:p>
          <a:p>
            <a:r>
              <a:rPr lang="fr-FR" dirty="0">
                <a:sym typeface="Wingdings" panose="05000000000000000000" pitchFamily="2" charset="2"/>
              </a:rPr>
              <a:t>Operateurs de tableaux :</a:t>
            </a:r>
          </a:p>
          <a:p>
            <a:r>
              <a:rPr lang="fr-FR" sz="1200" b="0" i="0" kern="1200" dirty="0">
                <a:solidFill>
                  <a:schemeClr val="tx1"/>
                </a:solidFill>
                <a:effectLst/>
                <a:latin typeface="+mn-lt"/>
                <a:ea typeface="+mn-ea"/>
                <a:cs typeface="+mn-cs"/>
              </a:rPr>
              <a:t>"</a:t>
            </a:r>
            <a:r>
              <a:rPr lang="fr-FR" sz="1200" b="1" i="0" kern="1200" dirty="0">
                <a:solidFill>
                  <a:schemeClr val="tx1"/>
                </a:solidFill>
                <a:effectLst/>
                <a:latin typeface="+mn-lt"/>
                <a:ea typeface="+mn-ea"/>
                <a:cs typeface="+mn-cs"/>
              </a:rPr>
              <a:t>+</a:t>
            </a:r>
            <a:r>
              <a:rPr lang="fr-FR" sz="1200" b="0" i="0" kern="1200" dirty="0">
                <a:solidFill>
                  <a:schemeClr val="tx1"/>
                </a:solidFill>
                <a:effectLst/>
                <a:latin typeface="+mn-lt"/>
                <a:ea typeface="+mn-ea"/>
                <a:cs typeface="+mn-cs"/>
              </a:rPr>
              <a:t>" : Union de tableaux ;</a:t>
            </a:r>
          </a:p>
          <a:p>
            <a:r>
              <a:rPr lang="fr-FR" sz="1200" b="0" i="0" kern="1200" dirty="0">
                <a:solidFill>
                  <a:schemeClr val="tx1"/>
                </a:solidFill>
                <a:effectLst/>
                <a:latin typeface="+mn-lt"/>
                <a:ea typeface="+mn-ea"/>
                <a:cs typeface="+mn-cs"/>
              </a:rPr>
              <a:t>"</a:t>
            </a:r>
            <a:r>
              <a:rPr lang="fr-FR" sz="1200" b="1" i="0" kern="1200" dirty="0">
                <a:solidFill>
                  <a:schemeClr val="tx1"/>
                </a:solidFill>
                <a:effectLst/>
                <a:latin typeface="+mn-lt"/>
                <a:ea typeface="+mn-ea"/>
                <a:cs typeface="+mn-cs"/>
              </a:rPr>
              <a:t>==</a:t>
            </a:r>
            <a:r>
              <a:rPr lang="fr-FR" sz="1200" b="0" i="0" kern="1200" dirty="0">
                <a:solidFill>
                  <a:schemeClr val="tx1"/>
                </a:solidFill>
                <a:effectLst/>
                <a:latin typeface="+mn-lt"/>
                <a:ea typeface="+mn-ea"/>
                <a:cs typeface="+mn-cs"/>
              </a:rPr>
              <a:t>" : Les mêmes paires clef/valeur ;</a:t>
            </a:r>
          </a:p>
          <a:p>
            <a:r>
              <a:rPr lang="fr-FR" sz="1200" b="0" i="0" kern="1200" dirty="0">
                <a:solidFill>
                  <a:schemeClr val="tx1"/>
                </a:solidFill>
                <a:effectLst/>
                <a:latin typeface="+mn-lt"/>
                <a:ea typeface="+mn-ea"/>
                <a:cs typeface="+mn-cs"/>
              </a:rPr>
              <a:t>"</a:t>
            </a:r>
            <a:r>
              <a:rPr lang="fr-FR" sz="1200" b="1" i="0" kern="1200" dirty="0">
                <a:solidFill>
                  <a:schemeClr val="tx1"/>
                </a:solidFill>
                <a:effectLst/>
                <a:latin typeface="+mn-lt"/>
                <a:ea typeface="+mn-ea"/>
                <a:cs typeface="+mn-cs"/>
              </a:rPr>
              <a:t>===</a:t>
            </a:r>
            <a:r>
              <a:rPr lang="fr-FR" sz="1200" b="0" i="0" kern="1200" dirty="0">
                <a:solidFill>
                  <a:schemeClr val="tx1"/>
                </a:solidFill>
                <a:effectLst/>
                <a:latin typeface="+mn-lt"/>
                <a:ea typeface="+mn-ea"/>
                <a:cs typeface="+mn-cs"/>
              </a:rPr>
              <a:t>" : Les mêmes paires clef/valeur, dans le même ordre et de même type ;</a:t>
            </a:r>
          </a:p>
          <a:p>
            <a:r>
              <a:rPr lang="fr-FR" sz="1200" b="0" i="0" kern="1200" dirty="0">
                <a:solidFill>
                  <a:schemeClr val="tx1"/>
                </a:solidFill>
                <a:effectLst/>
                <a:latin typeface="+mn-lt"/>
                <a:ea typeface="+mn-ea"/>
                <a:cs typeface="+mn-cs"/>
              </a:rPr>
              <a:t>"</a:t>
            </a:r>
            <a:r>
              <a:rPr lang="fr-FR" sz="1200" b="1" i="0" kern="1200" dirty="0">
                <a:solidFill>
                  <a:schemeClr val="tx1"/>
                </a:solidFill>
                <a:effectLst/>
                <a:latin typeface="+mn-lt"/>
                <a:ea typeface="+mn-ea"/>
                <a:cs typeface="+mn-cs"/>
              </a:rPr>
              <a:t>&lt;&gt;</a:t>
            </a:r>
            <a:r>
              <a:rPr lang="fr-FR" sz="1200" b="0" i="0" kern="1200" dirty="0">
                <a:solidFill>
                  <a:schemeClr val="tx1"/>
                </a:solidFill>
                <a:effectLst/>
                <a:latin typeface="+mn-lt"/>
                <a:ea typeface="+mn-ea"/>
                <a:cs typeface="+mn-cs"/>
              </a:rPr>
              <a:t>" ou </a:t>
            </a:r>
            <a:r>
              <a:rPr lang="fr-FR" sz="1200" b="1" i="0" kern="1200" dirty="0">
                <a:solidFill>
                  <a:schemeClr val="tx1"/>
                </a:solidFill>
                <a:effectLst/>
                <a:latin typeface="+mn-lt"/>
                <a:ea typeface="+mn-ea"/>
                <a:cs typeface="+mn-cs"/>
              </a:rPr>
              <a:t>!=</a:t>
            </a:r>
            <a:r>
              <a:rPr lang="fr-FR" sz="1200" b="0" i="0" kern="1200" dirty="0">
                <a:solidFill>
                  <a:schemeClr val="tx1"/>
                </a:solidFill>
                <a:effectLst/>
                <a:latin typeface="+mn-lt"/>
                <a:ea typeface="+mn-ea"/>
                <a:cs typeface="+mn-cs"/>
              </a:rPr>
              <a:t> : Au moins une paire clef/valeur ne correspond pas ;</a:t>
            </a:r>
          </a:p>
          <a:p>
            <a:r>
              <a:rPr lang="fr-FR" sz="1200" b="1" i="0" kern="1200" dirty="0">
                <a:solidFill>
                  <a:schemeClr val="tx1"/>
                </a:solidFill>
                <a:effectLst/>
                <a:latin typeface="+mn-lt"/>
                <a:ea typeface="+mn-ea"/>
                <a:cs typeface="+mn-cs"/>
              </a:rPr>
              <a:t>!==</a:t>
            </a:r>
            <a:r>
              <a:rPr lang="fr-FR" sz="1200" b="0" i="0" kern="1200" dirty="0">
                <a:solidFill>
                  <a:schemeClr val="tx1"/>
                </a:solidFill>
                <a:effectLst/>
                <a:latin typeface="+mn-lt"/>
                <a:ea typeface="+mn-ea"/>
                <a:cs typeface="+mn-cs"/>
              </a:rPr>
              <a:t> : Au moins un triplet clef/valeur/type ne correspond pas.</a:t>
            </a:r>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90</a:t>
            </a:fld>
            <a:endParaRPr lang="fr-FR"/>
          </a:p>
        </p:txBody>
      </p:sp>
    </p:spTree>
    <p:extLst>
      <p:ext uri="{BB962C8B-B14F-4D97-AF65-F5344CB8AC3E}">
        <p14:creationId xmlns:p14="http://schemas.microsoft.com/office/powerpoint/2010/main" val="8742458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If else :</a:t>
            </a:r>
          </a:p>
          <a:p>
            <a:r>
              <a:rPr lang="fr-FR" b="1" dirty="0"/>
              <a:t>if</a:t>
            </a:r>
            <a:r>
              <a:rPr lang="fr-FR" dirty="0"/>
              <a:t>(a &gt; 5) { </a:t>
            </a:r>
            <a:r>
              <a:rPr lang="fr-FR" sz="1200" u="none" strike="noStrike" kern="1200" dirty="0">
                <a:solidFill>
                  <a:schemeClr val="tx1"/>
                </a:solidFill>
                <a:effectLst/>
                <a:latin typeface="+mn-lt"/>
                <a:ea typeface="+mn-ea"/>
                <a:cs typeface="+mn-cs"/>
                <a:hlinkClick r:id="rId3"/>
              </a:rPr>
              <a:t>echo</a:t>
            </a:r>
            <a:r>
              <a:rPr lang="fr-FR" dirty="0"/>
              <a:t> 'supérieur à 5'; } </a:t>
            </a:r>
          </a:p>
          <a:p>
            <a:r>
              <a:rPr lang="fr-FR" b="1" dirty="0"/>
              <a:t>else </a:t>
            </a:r>
            <a:r>
              <a:rPr lang="fr-FR" dirty="0"/>
              <a:t>{ </a:t>
            </a:r>
            <a:r>
              <a:rPr lang="fr-FR" sz="1200" u="none" strike="noStrike" kern="1200" dirty="0">
                <a:solidFill>
                  <a:schemeClr val="tx1"/>
                </a:solidFill>
                <a:effectLst/>
                <a:latin typeface="+mn-lt"/>
                <a:ea typeface="+mn-ea"/>
                <a:cs typeface="+mn-cs"/>
                <a:hlinkClick r:id="rId3"/>
              </a:rPr>
              <a:t>echo</a:t>
            </a:r>
            <a:r>
              <a:rPr lang="fr-FR" dirty="0"/>
              <a:t> 'inférieur ou égal à 5'; }</a:t>
            </a:r>
            <a:endParaRPr lang="fr-FR" b="0" dirty="0"/>
          </a:p>
          <a:p>
            <a:endParaRPr lang="fr-FR" b="1" dirty="0"/>
          </a:p>
          <a:p>
            <a:r>
              <a:rPr lang="fr-FR" b="1" dirty="0"/>
              <a:t>Switch :</a:t>
            </a:r>
            <a:endParaRPr lang="fr-FR" b="0" dirty="0"/>
          </a:p>
          <a:p>
            <a:r>
              <a:rPr lang="fr-FR" dirty="0"/>
              <a:t>&lt;?php </a:t>
            </a:r>
          </a:p>
          <a:p>
            <a:r>
              <a:rPr lang="fr-FR" dirty="0"/>
              <a:t>switch($variable) { </a:t>
            </a:r>
          </a:p>
          <a:p>
            <a:r>
              <a:rPr lang="fr-FR" dirty="0"/>
              <a:t>	case 1: </a:t>
            </a:r>
            <a:r>
              <a:rPr lang="fr-FR" sz="1200" u="none" strike="noStrike" kern="1200" dirty="0">
                <a:solidFill>
                  <a:schemeClr val="tx1"/>
                </a:solidFill>
                <a:effectLst/>
                <a:latin typeface="+mn-lt"/>
                <a:ea typeface="+mn-ea"/>
                <a:cs typeface="+mn-cs"/>
                <a:hlinkClick r:id="rId3"/>
              </a:rPr>
              <a:t>echo</a:t>
            </a:r>
            <a:r>
              <a:rPr lang="fr-FR" dirty="0"/>
              <a:t> 'Choix numéro un'; </a:t>
            </a:r>
            <a:r>
              <a:rPr lang="fr-FR" b="1" dirty="0"/>
              <a:t>break</a:t>
            </a:r>
            <a:r>
              <a:rPr lang="fr-FR" dirty="0"/>
              <a:t>; </a:t>
            </a:r>
          </a:p>
          <a:p>
            <a:r>
              <a:rPr lang="fr-FR" dirty="0"/>
              <a:t>	case 2: </a:t>
            </a:r>
            <a:r>
              <a:rPr lang="fr-FR" sz="1200" u="none" strike="noStrike" kern="1200" dirty="0">
                <a:solidFill>
                  <a:schemeClr val="tx1"/>
                </a:solidFill>
                <a:effectLst/>
                <a:latin typeface="+mn-lt"/>
                <a:ea typeface="+mn-ea"/>
                <a:cs typeface="+mn-cs"/>
                <a:hlinkClick r:id="rId3"/>
              </a:rPr>
              <a:t>echo</a:t>
            </a:r>
            <a:r>
              <a:rPr lang="fr-FR" dirty="0"/>
              <a:t> 'Choix numéro deux'; </a:t>
            </a:r>
            <a:r>
              <a:rPr lang="fr-FR" b="1" dirty="0"/>
              <a:t>break</a:t>
            </a:r>
            <a:r>
              <a:rPr lang="fr-FR" dirty="0"/>
              <a:t>; </a:t>
            </a:r>
          </a:p>
          <a:p>
            <a:r>
              <a:rPr lang="fr-FR" dirty="0"/>
              <a:t>	default: </a:t>
            </a:r>
            <a:r>
              <a:rPr lang="fr-FR" sz="1200" u="none" strike="noStrike" kern="1200" dirty="0">
                <a:solidFill>
                  <a:schemeClr val="tx1"/>
                </a:solidFill>
                <a:effectLst/>
                <a:latin typeface="+mn-lt"/>
                <a:ea typeface="+mn-ea"/>
                <a:cs typeface="+mn-cs"/>
                <a:hlinkClick r:id="rId3"/>
              </a:rPr>
              <a:t>echo</a:t>
            </a:r>
            <a:r>
              <a:rPr lang="fr-FR" dirty="0"/>
              <a:t> 'Choix invalide’; </a:t>
            </a:r>
          </a:p>
          <a:p>
            <a:r>
              <a:rPr lang="fr-FR" dirty="0"/>
              <a:t>}</a:t>
            </a:r>
            <a:endParaRPr lang="fr-FR" b="1"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91</a:t>
            </a:fld>
            <a:endParaRPr lang="fr-FR" dirty="0"/>
          </a:p>
        </p:txBody>
      </p:sp>
    </p:spTree>
    <p:extLst>
      <p:ext uri="{BB962C8B-B14F-4D97-AF65-F5344CB8AC3E}">
        <p14:creationId xmlns:p14="http://schemas.microsoft.com/office/powerpoint/2010/main" val="20610590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t>Choix entre for, while et do while</a:t>
            </a:r>
          </a:p>
          <a:p>
            <a:r>
              <a:rPr lang="fr-FR" b="0" dirty="0"/>
              <a:t>	-for : nb d’itération connu au démarrage de la boucle </a:t>
            </a:r>
          </a:p>
          <a:p>
            <a:r>
              <a:rPr lang="fr-FR" b="0" dirty="0"/>
              <a:t>	-while : nb d’itérations inconnu au départ de la boucle parcours pas obligatoire , évaluation de la condition au départ de la boucle</a:t>
            </a:r>
          </a:p>
          <a:p>
            <a:r>
              <a:rPr lang="fr-FR" b="0" dirty="0"/>
              <a:t>	-do while : nb d’ itérations inconnu au départ de la boucle parcours obligatoire , évaluation de la condition à la fin de la boucle</a:t>
            </a:r>
          </a:p>
          <a:p>
            <a:endParaRPr lang="fr-FR" b="0" dirty="0"/>
          </a:p>
          <a:p>
            <a:r>
              <a:rPr lang="fr-FR" b="1" dirty="0"/>
              <a:t>for:</a:t>
            </a:r>
          </a:p>
          <a:p>
            <a:r>
              <a:rPr lang="fr-FR" b="0" dirty="0"/>
              <a:t>for($lettre='a'; $lettre&lt;='z', ++$lettre) { echo $lettre; }</a:t>
            </a:r>
          </a:p>
          <a:p>
            <a:r>
              <a:rPr lang="fr-FR" b="1" dirty="0"/>
              <a:t>while:</a:t>
            </a:r>
          </a:p>
          <a:p>
            <a:r>
              <a:rPr lang="fr-FR" b="0" dirty="0"/>
              <a:t>while(!feof($file)) {echo fread($file, 8192);  }</a:t>
            </a:r>
          </a:p>
          <a:p>
            <a:r>
              <a:rPr lang="fr-FR" b="1" dirty="0"/>
              <a:t>do…while:</a:t>
            </a:r>
          </a:p>
          <a:p>
            <a:r>
              <a:rPr lang="fr-FR" b="0" dirty="0"/>
              <a:t>do {echo fread($file, 8192);  } while(!feof($file));</a:t>
            </a:r>
          </a:p>
          <a:p>
            <a:r>
              <a:rPr lang="fr-FR" b="1" dirty="0"/>
              <a:t>foreach:</a:t>
            </a:r>
          </a:p>
          <a:p>
            <a:r>
              <a:rPr lang="fr-FR" b="0" dirty="0"/>
              <a:t>foreach($users as $index=&gt;$user){echo user;}</a:t>
            </a:r>
          </a:p>
          <a:p>
            <a:r>
              <a:rPr lang="fr-FR" b="1" dirty="0"/>
              <a:t>each:</a:t>
            </a:r>
          </a:p>
          <a:p>
            <a:r>
              <a:rPr lang="fr-FR" b="0" dirty="0"/>
              <a:t>while(List($i, $user) = each($users)) { echo $membre; }</a:t>
            </a:r>
          </a:p>
          <a:p>
            <a:endParaRPr lang="fr-FR" b="0"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92</a:t>
            </a:fld>
            <a:endParaRPr lang="fr-FR" dirty="0"/>
          </a:p>
        </p:txBody>
      </p:sp>
    </p:spTree>
    <p:extLst>
      <p:ext uri="{BB962C8B-B14F-4D97-AF65-F5344CB8AC3E}">
        <p14:creationId xmlns:p14="http://schemas.microsoft.com/office/powerpoint/2010/main" val="20385058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93</a:t>
            </a:fld>
            <a:endParaRPr lang="fr-FR"/>
          </a:p>
        </p:txBody>
      </p:sp>
    </p:spTree>
    <p:extLst>
      <p:ext uri="{BB962C8B-B14F-4D97-AF65-F5344CB8AC3E}">
        <p14:creationId xmlns:p14="http://schemas.microsoft.com/office/powerpoint/2010/main" val="25578259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94</a:t>
            </a:fld>
            <a:endParaRPr lang="fr-FR"/>
          </a:p>
        </p:txBody>
      </p:sp>
    </p:spTree>
    <p:extLst>
      <p:ext uri="{BB962C8B-B14F-4D97-AF65-F5344CB8AC3E}">
        <p14:creationId xmlns:p14="http://schemas.microsoft.com/office/powerpoint/2010/main" val="32592580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les type=« file » </a:t>
            </a:r>
          </a:p>
          <a:p>
            <a:r>
              <a:rPr lang="fr-FR" dirty="0">
                <a:hlinkClick r:id="rId3"/>
              </a:rPr>
              <a:t>https://www.php.net/manual/fr/features.file-upload.post-method.php</a:t>
            </a:r>
            <a:endParaRPr lang="fr-FR" dirty="0"/>
          </a:p>
          <a:p>
            <a:r>
              <a:rPr lang="en-US" sz="1200" b="0" i="0" kern="1200" dirty="0">
                <a:solidFill>
                  <a:schemeClr val="tx1"/>
                </a:solidFill>
                <a:effectLst/>
                <a:latin typeface="+mn-lt"/>
                <a:ea typeface="+mn-ea"/>
                <a:cs typeface="+mn-cs"/>
              </a:rPr>
              <a:t>move_uploaded_file($_FILES[‘avatar']['</a:t>
            </a:r>
            <a:r>
              <a:rPr lang="en-US" sz="1200" b="1" i="0" u="sng" kern="1200" dirty="0">
                <a:solidFill>
                  <a:schemeClr val="tx1"/>
                </a:solidFill>
                <a:effectLst/>
                <a:latin typeface="+mn-lt"/>
                <a:ea typeface="+mn-ea"/>
                <a:cs typeface="+mn-cs"/>
              </a:rPr>
              <a:t>tmp_name</a:t>
            </a:r>
            <a:r>
              <a:rPr lang="en-US" sz="1200" b="0" i="0" kern="1200" dirty="0">
                <a:solidFill>
                  <a:schemeClr val="tx1"/>
                </a:solidFill>
                <a:effectLst/>
                <a:latin typeface="+mn-lt"/>
                <a:ea typeface="+mn-ea"/>
                <a:cs typeface="+mn-cs"/>
              </a:rPr>
              <a:t>'], $uploadfileName)</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95</a:t>
            </a:fld>
            <a:endParaRPr lang="fr-FR" dirty="0"/>
          </a:p>
        </p:txBody>
      </p:sp>
    </p:spTree>
    <p:extLst>
      <p:ext uri="{BB962C8B-B14F-4D97-AF65-F5344CB8AC3E}">
        <p14:creationId xmlns:p14="http://schemas.microsoft.com/office/powerpoint/2010/main" val="38667465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https://www.php.net/manual/fr/function.fopen.php</a:t>
            </a:r>
            <a:endParaRPr lang="fr-FR" dirty="0"/>
          </a:p>
          <a:p>
            <a:r>
              <a:rPr lang="fr-FR" dirty="0">
                <a:effectLst/>
              </a:rPr>
              <a:t>7.0.16 &amp; 7.1.2	L'option </a:t>
            </a:r>
            <a:r>
              <a:rPr lang="fr-FR" b="0" i="1" dirty="0">
                <a:effectLst/>
              </a:rPr>
              <a:t>'e'</a:t>
            </a:r>
            <a:r>
              <a:rPr lang="fr-FR" dirty="0">
                <a:effectLst/>
              </a:rPr>
              <a:t> a été ajoutée.</a:t>
            </a:r>
          </a:p>
          <a:p>
            <a:r>
              <a:rPr lang="fr-FR" dirty="0">
                <a:effectLst/>
              </a:rPr>
              <a:t>5.2.6	Les options </a:t>
            </a:r>
            <a:r>
              <a:rPr lang="fr-FR" b="0" i="1" dirty="0">
                <a:effectLst/>
              </a:rPr>
              <a:t>'c'</a:t>
            </a:r>
            <a:r>
              <a:rPr lang="fr-FR" dirty="0">
                <a:effectLst/>
              </a:rPr>
              <a:t> et </a:t>
            </a:r>
            <a:r>
              <a:rPr lang="fr-FR" b="0" i="1" dirty="0">
                <a:effectLst/>
              </a:rPr>
              <a:t>'c+'</a:t>
            </a:r>
            <a:r>
              <a:rPr lang="fr-FR" dirty="0">
                <a:effectLst/>
              </a:rPr>
              <a:t> ont été ajoutée</a:t>
            </a:r>
          </a:p>
          <a:p>
            <a:endParaRPr lang="fr-FR" dirty="0">
              <a:effectLst/>
            </a:endParaRPr>
          </a:p>
          <a:p>
            <a:r>
              <a:rPr lang="fr-FR" dirty="0">
                <a:effectLst/>
              </a:rPr>
              <a:t>La suppression d’un fichier s’exécute par unlink</a:t>
            </a:r>
          </a:p>
          <a:p>
            <a:endParaRPr lang="fr-FR" dirty="0">
              <a:effectLst/>
            </a:endParaRPr>
          </a:p>
          <a:p>
            <a:r>
              <a:rPr lang="fr-FR" dirty="0">
                <a:effectLst/>
              </a:rPr>
              <a:t>Docs pour manipulation de fichiers en php : </a:t>
            </a:r>
            <a:r>
              <a:rPr lang="fr-FR" dirty="0">
                <a:hlinkClick r:id="rId4"/>
              </a:rPr>
              <a:t>https://www.php.net/manual/fr/ref.filesystem.php</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96</a:t>
            </a:fld>
            <a:endParaRPr lang="fr-FR" dirty="0"/>
          </a:p>
        </p:txBody>
      </p:sp>
    </p:spTree>
    <p:extLst>
      <p:ext uri="{BB962C8B-B14F-4D97-AF65-F5344CB8AC3E}">
        <p14:creationId xmlns:p14="http://schemas.microsoft.com/office/powerpoint/2010/main" val="19676280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fgetss ( resource $handle [, int $length [, string $allowable_tags ]] ) : string </a:t>
            </a:r>
            <a:r>
              <a:rPr lang="fr-FR" sz="1200" b="0" i="0" kern="1200" dirty="0">
                <a:solidFill>
                  <a:schemeClr val="tx1"/>
                </a:solidFill>
                <a:effectLst/>
                <a:latin typeface="+mn-lt"/>
                <a:ea typeface="+mn-ea"/>
                <a:cs typeface="+mn-cs"/>
                <a:sym typeface="Wingdings" panose="05000000000000000000" pitchFamily="2" charset="2"/>
              </a:rPr>
              <a:t> déprécié des la 7.3.0</a:t>
            </a:r>
          </a:p>
          <a:p>
            <a:endParaRPr lang="fr-FR" sz="1200" b="0" i="0" kern="1200" dirty="0">
              <a:solidFill>
                <a:schemeClr val="tx1"/>
              </a:solidFill>
              <a:effectLst/>
              <a:latin typeface="+mn-lt"/>
              <a:ea typeface="+mn-ea"/>
              <a:cs typeface="+mn-cs"/>
              <a:sym typeface="Wingdings" panose="05000000000000000000" pitchFamily="2" charset="2"/>
            </a:endParaRPr>
          </a:p>
          <a:p>
            <a:r>
              <a:rPr lang="fr-FR" sz="1200" b="0" i="0" kern="1200" dirty="0">
                <a:solidFill>
                  <a:schemeClr val="tx1"/>
                </a:solidFill>
                <a:effectLst/>
                <a:latin typeface="+mn-lt"/>
                <a:ea typeface="+mn-ea"/>
                <a:cs typeface="+mn-cs"/>
              </a:rPr>
              <a:t>fgetc ( resource $handle ) : string pour un seul char</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97</a:t>
            </a:fld>
            <a:endParaRPr lang="fr-FR" dirty="0"/>
          </a:p>
        </p:txBody>
      </p:sp>
    </p:spTree>
    <p:extLst>
      <p:ext uri="{BB962C8B-B14F-4D97-AF65-F5344CB8AC3E}">
        <p14:creationId xmlns:p14="http://schemas.microsoft.com/office/powerpoint/2010/main" val="230006479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fgetss ( resource $handle [, int $length [, string $allowable_tags ]] ) : string </a:t>
            </a:r>
            <a:r>
              <a:rPr lang="fr-FR" sz="1200" b="0" i="0" kern="1200" dirty="0">
                <a:solidFill>
                  <a:schemeClr val="tx1"/>
                </a:solidFill>
                <a:effectLst/>
                <a:latin typeface="+mn-lt"/>
                <a:ea typeface="+mn-ea"/>
                <a:cs typeface="+mn-cs"/>
                <a:sym typeface="Wingdings" panose="05000000000000000000" pitchFamily="2" charset="2"/>
              </a:rPr>
              <a:t> déprécié des la 7.3.0</a:t>
            </a:r>
          </a:p>
          <a:p>
            <a:endParaRPr lang="fr-FR" sz="1200" b="0" i="0" kern="1200" dirty="0">
              <a:solidFill>
                <a:schemeClr val="tx1"/>
              </a:solidFill>
              <a:effectLst/>
              <a:latin typeface="+mn-lt"/>
              <a:ea typeface="+mn-ea"/>
              <a:cs typeface="+mn-cs"/>
              <a:sym typeface="Wingdings" panose="05000000000000000000" pitchFamily="2" charset="2"/>
            </a:endParaRPr>
          </a:p>
          <a:p>
            <a:r>
              <a:rPr lang="fr-FR" sz="1200" b="0" i="0" kern="1200" dirty="0">
                <a:solidFill>
                  <a:schemeClr val="tx1"/>
                </a:solidFill>
                <a:effectLst/>
                <a:latin typeface="+mn-lt"/>
                <a:ea typeface="+mn-ea"/>
                <a:cs typeface="+mn-cs"/>
              </a:rPr>
              <a:t>fgetc ( resource $handle ) : string pour un seul char</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98</a:t>
            </a:fld>
            <a:endParaRPr lang="fr-FR" dirty="0"/>
          </a:p>
        </p:txBody>
      </p:sp>
    </p:spTree>
    <p:extLst>
      <p:ext uri="{BB962C8B-B14F-4D97-AF65-F5344CB8AC3E}">
        <p14:creationId xmlns:p14="http://schemas.microsoft.com/office/powerpoint/2010/main" val="2352911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HTML 6 nouvelles </a:t>
            </a:r>
            <a:r>
              <a:rPr lang="fr-FR" dirty="0" err="1"/>
              <a:t>features</a:t>
            </a:r>
            <a:r>
              <a:rPr lang="fr-FR" dirty="0"/>
              <a:t> :</a:t>
            </a:r>
          </a:p>
          <a:p>
            <a:r>
              <a:rPr lang="fr-FR" dirty="0"/>
              <a:t>	-Support camera</a:t>
            </a:r>
          </a:p>
          <a:p>
            <a:r>
              <a:rPr lang="fr-FR" dirty="0"/>
              <a:t>	-Contrôle sur les objet </a:t>
            </a:r>
            <a:r>
              <a:rPr lang="fr-FR" dirty="0" err="1"/>
              <a:t>video</a:t>
            </a:r>
            <a:endParaRPr lang="fr-FR" dirty="0"/>
          </a:p>
          <a:p>
            <a:r>
              <a:rPr lang="fr-FR" dirty="0"/>
              <a:t>	-Des librairies intégrées</a:t>
            </a:r>
          </a:p>
          <a:p>
            <a:r>
              <a:rPr lang="fr-FR" dirty="0"/>
              <a:t>	-meilleur gestion des images</a:t>
            </a:r>
          </a:p>
          <a:p>
            <a:r>
              <a:rPr lang="fr-FR" dirty="0"/>
              <a:t>	-</a:t>
            </a:r>
            <a:r>
              <a:rPr lang="fr-FR" dirty="0" err="1"/>
              <a:t>puggable</a:t>
            </a:r>
            <a:r>
              <a:rPr lang="fr-FR" dirty="0"/>
              <a:t> </a:t>
            </a:r>
            <a:r>
              <a:rPr lang="fr-FR" dirty="0" err="1"/>
              <a:t>pre</a:t>
            </a:r>
            <a:r>
              <a:rPr lang="fr-FR" dirty="0"/>
              <a:t>-processor &amp; </a:t>
            </a:r>
            <a:r>
              <a:rPr lang="fr-FR" dirty="0" err="1"/>
              <a:t>pluggable</a:t>
            </a:r>
            <a:r>
              <a:rPr lang="fr-FR" dirty="0"/>
              <a:t> </a:t>
            </a:r>
            <a:r>
              <a:rPr lang="fr-FR" dirty="0" err="1"/>
              <a:t>language</a:t>
            </a:r>
            <a:endParaRPr lang="fr-FR" dirty="0"/>
          </a:p>
          <a:p>
            <a:r>
              <a:rPr lang="fr-FR" dirty="0"/>
              <a:t>	-Gestion d'annotation avancée</a:t>
            </a:r>
          </a:p>
          <a:p>
            <a:r>
              <a:rPr lang="fr-FR" dirty="0"/>
              <a:t>	-meilleur Authentification</a:t>
            </a:r>
          </a:p>
          <a:p>
            <a:r>
              <a:rPr lang="fr-FR" dirty="0"/>
              <a:t>	-Accès auto aux informations du contact</a:t>
            </a:r>
          </a:p>
          <a:p>
            <a:r>
              <a:rPr lang="fr-FR" b="1" dirty="0" err="1"/>
              <a:t>details</a:t>
            </a:r>
            <a:r>
              <a:rPr lang="fr-FR" b="1" dirty="0"/>
              <a:t> : </a:t>
            </a:r>
            <a:r>
              <a:rPr lang="fr-FR" dirty="0"/>
              <a:t>https://www.invensis.net/blog/it/html5-vs-html6-comparison/</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10</a:t>
            </a:fld>
            <a:endParaRPr lang="fr-FR"/>
          </a:p>
        </p:txBody>
      </p:sp>
    </p:spTree>
    <p:extLst>
      <p:ext uri="{BB962C8B-B14F-4D97-AF65-F5344CB8AC3E}">
        <p14:creationId xmlns:p14="http://schemas.microsoft.com/office/powerpoint/2010/main" val="29768541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99</a:t>
            </a:fld>
            <a:endParaRPr lang="fr-FR"/>
          </a:p>
        </p:txBody>
      </p:sp>
    </p:spTree>
    <p:extLst>
      <p:ext uri="{BB962C8B-B14F-4D97-AF65-F5344CB8AC3E}">
        <p14:creationId xmlns:p14="http://schemas.microsoft.com/office/powerpoint/2010/main" val="10743690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**Md5 n’est pas une bonne pratique de hash, bien trop rapide et bien trop facile a revenir en arrière .</a:t>
            </a:r>
          </a:p>
          <a:p>
            <a:endParaRPr lang="fr-FR" dirty="0"/>
          </a:p>
          <a:p>
            <a:r>
              <a:rPr lang="fr-FR" dirty="0">
                <a:hlinkClick r:id="rId3"/>
              </a:rPr>
              <a:t>https://www.php.net/manual/fr/book.password.php</a:t>
            </a:r>
            <a:endParaRPr lang="fr-FR" dirty="0"/>
          </a:p>
          <a:p>
            <a:r>
              <a:rPr lang="fr-FR" dirty="0"/>
              <a:t>Fonction crypt : </a:t>
            </a:r>
            <a:r>
              <a:rPr lang="fr-FR" dirty="0">
                <a:hlinkClick r:id="rId4"/>
              </a:rPr>
              <a:t>https://www.php.net/manual/fr/function.crypt.php</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100</a:t>
            </a:fld>
            <a:endParaRPr lang="fr-FR" dirty="0"/>
          </a:p>
        </p:txBody>
      </p:sp>
    </p:spTree>
    <p:extLst>
      <p:ext uri="{BB962C8B-B14F-4D97-AF65-F5344CB8AC3E}">
        <p14:creationId xmlns:p14="http://schemas.microsoft.com/office/powerpoint/2010/main" val="38765881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101</a:t>
            </a:fld>
            <a:endParaRPr lang="fr-FR"/>
          </a:p>
        </p:txBody>
      </p:sp>
    </p:spTree>
    <p:extLst>
      <p:ext uri="{BB962C8B-B14F-4D97-AF65-F5344CB8AC3E}">
        <p14:creationId xmlns:p14="http://schemas.microsoft.com/office/powerpoint/2010/main" val="78241708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Ecrire un fichier xml :</a:t>
            </a:r>
          </a:p>
          <a:p>
            <a:r>
              <a:rPr lang="fr-FR" sz="1200" kern="1200" dirty="0">
                <a:solidFill>
                  <a:schemeClr val="tx1"/>
                </a:solidFill>
                <a:effectLst/>
                <a:latin typeface="+mn-lt"/>
                <a:ea typeface="+mn-ea"/>
                <a:cs typeface="+mn-cs"/>
              </a:rPr>
              <a:t>$writer = new XMLWriter(); </a:t>
            </a:r>
          </a:p>
          <a:p>
            <a:r>
              <a:rPr lang="fr-FR" sz="1200" kern="1200" dirty="0">
                <a:solidFill>
                  <a:schemeClr val="tx1"/>
                </a:solidFill>
                <a:effectLst/>
                <a:latin typeface="+mn-lt"/>
                <a:ea typeface="+mn-ea"/>
                <a:cs typeface="+mn-cs"/>
              </a:rPr>
              <a:t>$writer-&gt;openURI('test.xml’); </a:t>
            </a:r>
          </a:p>
          <a:p>
            <a:r>
              <a:rPr lang="fr-FR" sz="1200" kern="1200" dirty="0">
                <a:solidFill>
                  <a:schemeClr val="tx1"/>
                </a:solidFill>
                <a:effectLst/>
                <a:latin typeface="+mn-lt"/>
                <a:ea typeface="+mn-ea"/>
                <a:cs typeface="+mn-cs"/>
              </a:rPr>
              <a:t>$writer-&gt;startDocument("1.0"); </a:t>
            </a:r>
          </a:p>
          <a:p>
            <a:r>
              <a:rPr lang="fr-FR" sz="1200" kern="1200" dirty="0">
                <a:solidFill>
                  <a:schemeClr val="tx1"/>
                </a:solidFill>
                <a:effectLst/>
                <a:latin typeface="+mn-lt"/>
                <a:ea typeface="+mn-ea"/>
                <a:cs typeface="+mn-cs"/>
              </a:rPr>
              <a:t>$writer-&gt;startElement("greeting"); </a:t>
            </a:r>
          </a:p>
          <a:p>
            <a:r>
              <a:rPr lang="fr-FR" sz="1200" kern="1200" dirty="0">
                <a:solidFill>
                  <a:schemeClr val="tx1"/>
                </a:solidFill>
                <a:effectLst/>
                <a:latin typeface="+mn-lt"/>
                <a:ea typeface="+mn-ea"/>
                <a:cs typeface="+mn-cs"/>
              </a:rPr>
              <a:t>$writer-&gt;text('Hello World’); </a:t>
            </a:r>
          </a:p>
          <a:p>
            <a:r>
              <a:rPr lang="fr-FR" sz="1200" kern="1200" dirty="0">
                <a:solidFill>
                  <a:schemeClr val="tx1"/>
                </a:solidFill>
                <a:effectLst/>
                <a:latin typeface="+mn-lt"/>
                <a:ea typeface="+mn-ea"/>
                <a:cs typeface="+mn-cs"/>
              </a:rPr>
              <a:t>$writer-&gt;endDocument(); </a:t>
            </a:r>
          </a:p>
          <a:p>
            <a:r>
              <a:rPr lang="fr-FR" sz="1200" kern="1200" dirty="0">
                <a:solidFill>
                  <a:schemeClr val="tx1"/>
                </a:solidFill>
                <a:effectLst/>
                <a:latin typeface="+mn-lt"/>
                <a:ea typeface="+mn-ea"/>
                <a:cs typeface="+mn-cs"/>
              </a:rPr>
              <a:t>$writer-&gt;flush();</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Lire en xml (DOM) : </a:t>
            </a:r>
          </a:p>
          <a:p>
            <a:endParaRPr lang="fr-FR" sz="120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$doc = new DomDocument;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Nous devons valider notre document avant de nous référer à l'ID</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$doc-&gt;validateOnParse = true;</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$doc-&gt;Load('book.xml');</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echo "L'élément dont l'ID est 'php-basics' est : " . $doc-&gt;getElementById('php-basics')-&gt;tagName . "\n";</a:t>
            </a:r>
            <a:br>
              <a:rPr lang="fr-FR" sz="1200" b="0" i="0" kern="1200" dirty="0">
                <a:solidFill>
                  <a:schemeClr val="tx1"/>
                </a:solidFill>
                <a:effectLst/>
                <a:latin typeface="+mn-lt"/>
                <a:ea typeface="+mn-ea"/>
                <a:cs typeface="+mn-cs"/>
              </a:rPr>
            </a:br>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En json : </a:t>
            </a:r>
          </a:p>
          <a:p>
            <a:r>
              <a:rPr lang="fr-FR" sz="1200" kern="1200" dirty="0">
                <a:solidFill>
                  <a:schemeClr val="tx1"/>
                </a:solidFill>
                <a:effectLst/>
                <a:latin typeface="+mn-lt"/>
                <a:ea typeface="+mn-ea"/>
                <a:cs typeface="+mn-cs"/>
              </a:rPr>
              <a:t>	-encode : </a:t>
            </a:r>
            <a:r>
              <a:rPr lang="fr-FR" dirty="0">
                <a:hlinkClick r:id="rId3"/>
              </a:rPr>
              <a:t>https://www.php.net/manual/fr/function.json-encode.php</a:t>
            </a:r>
            <a:endParaRPr lang="fr-FR" dirty="0"/>
          </a:p>
          <a:p>
            <a:r>
              <a:rPr lang="fr-FR" sz="1200" kern="1200" dirty="0">
                <a:solidFill>
                  <a:schemeClr val="tx1"/>
                </a:solidFill>
                <a:effectLst/>
                <a:latin typeface="+mn-lt"/>
                <a:ea typeface="+mn-ea"/>
                <a:cs typeface="+mn-cs"/>
              </a:rPr>
              <a:t>	-decode : </a:t>
            </a:r>
            <a:r>
              <a:rPr lang="fr-FR" dirty="0">
                <a:hlinkClick r:id="rId4"/>
              </a:rPr>
              <a:t>https://www.php.net/manual/fr/function.json-decode</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Pour lire :</a:t>
            </a:r>
          </a:p>
          <a:p>
            <a:r>
              <a:rPr lang="fr-FR" dirty="0"/>
              <a:t>//Get data from existing json file </a:t>
            </a:r>
          </a:p>
          <a:p>
            <a:r>
              <a:rPr lang="fr-FR" dirty="0"/>
              <a:t>$jsondata = file_get_contents($myFile); </a:t>
            </a:r>
          </a:p>
          <a:p>
            <a:r>
              <a:rPr lang="fr-FR" dirty="0"/>
              <a:t>// converts json data into array </a:t>
            </a:r>
          </a:p>
          <a:p>
            <a:r>
              <a:rPr lang="fr-FR" dirty="0"/>
              <a:t>$arr_data = json_decode($jsondata, true);</a:t>
            </a:r>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Pour ecrire :</a:t>
            </a:r>
          </a:p>
          <a:p>
            <a:r>
              <a:rPr lang="fr-FR" dirty="0"/>
              <a:t>$jsondata = json_encode($arr_data, JSON_PRETTY_PRINT); </a:t>
            </a:r>
            <a:endParaRPr lang="fr-FR" sz="1200" kern="1200" dirty="0">
              <a:solidFill>
                <a:schemeClr val="tx1"/>
              </a:solidFill>
              <a:effectLst/>
              <a:latin typeface="+mn-lt"/>
              <a:ea typeface="+mn-ea"/>
              <a:cs typeface="+mn-cs"/>
            </a:endParaRPr>
          </a:p>
          <a:p>
            <a:r>
              <a:rPr lang="en-US" dirty="0"/>
              <a:t>if(file_put_contents($myFile, $jsondata)) { echo 'Data successfully saved'; }</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102</a:t>
            </a:fld>
            <a:endParaRPr lang="fr-FR" dirty="0"/>
          </a:p>
        </p:txBody>
      </p:sp>
    </p:spTree>
    <p:extLst>
      <p:ext uri="{BB962C8B-B14F-4D97-AF65-F5344CB8AC3E}">
        <p14:creationId xmlns:p14="http://schemas.microsoft.com/office/powerpoint/2010/main" val="28096946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104</a:t>
            </a:fld>
            <a:endParaRPr lang="fr-FR"/>
          </a:p>
        </p:txBody>
      </p:sp>
    </p:spTree>
    <p:extLst>
      <p:ext uri="{BB962C8B-B14F-4D97-AF65-F5344CB8AC3E}">
        <p14:creationId xmlns:p14="http://schemas.microsoft.com/office/powerpoint/2010/main" val="41323557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106</a:t>
            </a:fld>
            <a:endParaRPr lang="fr-FR" dirty="0"/>
          </a:p>
        </p:txBody>
      </p:sp>
    </p:spTree>
    <p:extLst>
      <p:ext uri="{BB962C8B-B14F-4D97-AF65-F5344CB8AC3E}">
        <p14:creationId xmlns:p14="http://schemas.microsoft.com/office/powerpoint/2010/main" val="115910177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Construction d’array : </a:t>
            </a:r>
            <a:r>
              <a:rPr lang="fr-FR" dirty="0">
                <a:hlinkClick r:id="rId3"/>
              </a:rPr>
              <a:t>http://www.phpdebutant.org/article11.php</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107</a:t>
            </a:fld>
            <a:endParaRPr lang="fr-FR" dirty="0"/>
          </a:p>
        </p:txBody>
      </p:sp>
    </p:spTree>
    <p:extLst>
      <p:ext uri="{BB962C8B-B14F-4D97-AF65-F5344CB8AC3E}">
        <p14:creationId xmlns:p14="http://schemas.microsoft.com/office/powerpoint/2010/main" val="18531528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 for : </a:t>
            </a:r>
            <a:r>
              <a:rPr lang="fr-FR" dirty="0">
                <a:hlinkClick r:id="rId3"/>
              </a:rPr>
              <a:t>https://www.php.net/manual/fr/control-structures.for.php</a:t>
            </a:r>
            <a:endParaRPr lang="fr-FR" dirty="0"/>
          </a:p>
          <a:p>
            <a:r>
              <a:rPr lang="fr-FR" dirty="0"/>
              <a:t>Doc foreach : </a:t>
            </a:r>
            <a:r>
              <a:rPr lang="fr-FR" dirty="0">
                <a:hlinkClick r:id="rId4"/>
              </a:rPr>
              <a:t>https://www.php.net/manual/fr/control-structures.foreach.php</a:t>
            </a:r>
            <a:endParaRPr lang="fr-FR" dirty="0"/>
          </a:p>
          <a:p>
            <a:r>
              <a:rPr lang="fr-FR" dirty="0"/>
              <a:t>Doc next : </a:t>
            </a:r>
            <a:r>
              <a:rPr lang="fr-FR" dirty="0">
                <a:hlinkClick r:id="rId5"/>
              </a:rPr>
              <a:t>https://www.php.net/manual/fr/function.next.php</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108</a:t>
            </a:fld>
            <a:endParaRPr lang="fr-FR" dirty="0"/>
          </a:p>
        </p:txBody>
      </p:sp>
    </p:spTree>
    <p:extLst>
      <p:ext uri="{BB962C8B-B14F-4D97-AF65-F5344CB8AC3E}">
        <p14:creationId xmlns:p14="http://schemas.microsoft.com/office/powerpoint/2010/main" val="32938762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Liste des fonctions exhaustive pour les arrays : </a:t>
            </a:r>
            <a:r>
              <a:rPr lang="fr-FR" dirty="0">
                <a:hlinkClick r:id="rId3"/>
              </a:rPr>
              <a:t>https://www.php.net/manual/fr/ref.array.php</a:t>
            </a:r>
            <a:endParaRPr lang="fr-FR" dirty="0"/>
          </a:p>
          <a:p>
            <a:endParaRPr lang="fr-FR" dirty="0"/>
          </a:p>
          <a:p>
            <a:endParaRPr lang="fr-FR" dirty="0"/>
          </a:p>
          <a:p>
            <a:r>
              <a:rPr lang="fr-FR" dirty="0"/>
              <a:t>Count : </a:t>
            </a:r>
            <a:r>
              <a:rPr lang="fr-FR" dirty="0">
                <a:hlinkClick r:id="rId4"/>
              </a:rPr>
              <a:t>https://www.php.net/manual/fr/function.count</a:t>
            </a:r>
            <a:endParaRPr lang="fr-FR" dirty="0"/>
          </a:p>
          <a:p>
            <a:r>
              <a:rPr lang="fr-FR" dirty="0"/>
              <a:t>Array combine : </a:t>
            </a:r>
            <a:r>
              <a:rPr lang="fr-FR" dirty="0">
                <a:hlinkClick r:id="rId5"/>
              </a:rPr>
              <a:t>https://www.php.net/manual/fr/function.array-combine.php</a:t>
            </a:r>
            <a:endParaRPr lang="fr-FR" dirty="0"/>
          </a:p>
          <a:p>
            <a:r>
              <a:rPr lang="fr-FR" dirty="0"/>
              <a:t>Pop : </a:t>
            </a:r>
            <a:r>
              <a:rPr lang="fr-FR" dirty="0">
                <a:hlinkClick r:id="rId6"/>
              </a:rPr>
              <a:t>https://www.php.net/manual/fr/function.array-pop.php</a:t>
            </a:r>
            <a:endParaRPr lang="fr-FR" dirty="0"/>
          </a:p>
          <a:p>
            <a:r>
              <a:rPr lang="fr-FR" dirty="0"/>
              <a:t>Push : </a:t>
            </a:r>
            <a:r>
              <a:rPr lang="fr-FR" dirty="0">
                <a:hlinkClick r:id="rId7"/>
              </a:rPr>
              <a:t>https://www.php.net/manual/fr/function.array-push.php</a:t>
            </a:r>
            <a:endParaRPr lang="fr-FR" dirty="0"/>
          </a:p>
          <a:p>
            <a:r>
              <a:rPr lang="fr-FR" dirty="0"/>
              <a:t>Unique : </a:t>
            </a:r>
            <a:r>
              <a:rPr lang="fr-FR" dirty="0">
                <a:hlinkClick r:id="rId8"/>
              </a:rPr>
              <a:t>https://www.php.net/manual/fr/function.array-unique.php</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109</a:t>
            </a:fld>
            <a:endParaRPr lang="fr-FR" dirty="0"/>
          </a:p>
        </p:txBody>
      </p:sp>
    </p:spTree>
    <p:extLst>
      <p:ext uri="{BB962C8B-B14F-4D97-AF65-F5344CB8AC3E}">
        <p14:creationId xmlns:p14="http://schemas.microsoft.com/office/powerpoint/2010/main" val="3873567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Liste des fonctions exhaustive pour les arrays : </a:t>
            </a:r>
            <a:r>
              <a:rPr lang="fr-FR" dirty="0">
                <a:hlinkClick r:id="rId3"/>
              </a:rPr>
              <a:t>https://www.php.net/manual/fr/ref.array.php</a:t>
            </a:r>
            <a:endParaRPr lang="fr-FR" dirty="0"/>
          </a:p>
          <a:p>
            <a:endParaRPr lang="fr-FR" dirty="0"/>
          </a:p>
          <a:p>
            <a:endParaRPr lang="fr-FR" dirty="0"/>
          </a:p>
          <a:p>
            <a:r>
              <a:rPr lang="fr-FR" dirty="0"/>
              <a:t>Count : </a:t>
            </a:r>
            <a:r>
              <a:rPr lang="fr-FR" dirty="0">
                <a:hlinkClick r:id="rId4"/>
              </a:rPr>
              <a:t>https://www.php.net/manual/fr/function.count</a:t>
            </a:r>
            <a:endParaRPr lang="fr-FR" dirty="0"/>
          </a:p>
          <a:p>
            <a:r>
              <a:rPr lang="fr-FR" dirty="0"/>
              <a:t>Array combine : </a:t>
            </a:r>
            <a:r>
              <a:rPr lang="fr-FR" dirty="0">
                <a:hlinkClick r:id="rId5"/>
              </a:rPr>
              <a:t>https://www.php.net/manual/fr/function.array-combine.php</a:t>
            </a:r>
            <a:endParaRPr lang="fr-FR" dirty="0"/>
          </a:p>
          <a:p>
            <a:r>
              <a:rPr lang="fr-FR" dirty="0"/>
              <a:t>Pop : </a:t>
            </a:r>
            <a:r>
              <a:rPr lang="fr-FR" dirty="0">
                <a:hlinkClick r:id="rId6"/>
              </a:rPr>
              <a:t>https://www.php.net/manual/fr/function.array-pop.php</a:t>
            </a:r>
            <a:endParaRPr lang="fr-FR" dirty="0"/>
          </a:p>
          <a:p>
            <a:r>
              <a:rPr lang="fr-FR" dirty="0"/>
              <a:t>Push : </a:t>
            </a:r>
            <a:r>
              <a:rPr lang="fr-FR" dirty="0">
                <a:hlinkClick r:id="rId7"/>
              </a:rPr>
              <a:t>https://www.php.net/manual/fr/function.array-push.php</a:t>
            </a:r>
            <a:endParaRPr lang="fr-FR" dirty="0"/>
          </a:p>
          <a:p>
            <a:r>
              <a:rPr lang="fr-FR" dirty="0"/>
              <a:t>Unique : </a:t>
            </a:r>
            <a:r>
              <a:rPr lang="fr-FR" dirty="0">
                <a:hlinkClick r:id="rId8"/>
              </a:rPr>
              <a:t>https://www.php.net/manual/fr/function.array-unique.php</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t>110</a:t>
            </a:fld>
            <a:endParaRPr lang="fr-FR" dirty="0"/>
          </a:p>
        </p:txBody>
      </p:sp>
    </p:spTree>
    <p:extLst>
      <p:ext uri="{BB962C8B-B14F-4D97-AF65-F5344CB8AC3E}">
        <p14:creationId xmlns:p14="http://schemas.microsoft.com/office/powerpoint/2010/main" val="42790132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753D7F00-5A88-4D8F-B77D-147F181996D0}"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xmlns=""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xmlns=""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2249619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34B3490A-D103-4DC0-9C83-47F3AF953452}" type="datetimeFigureOut">
              <a:rPr lang="fr-FR" smtClean="0"/>
              <a:t>01/06/2021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753D7F00-5A88-4D8F-B77D-147F181996D0}"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146086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34B3490A-D103-4DC0-9C83-47F3AF953452}" type="datetimeFigureOut">
              <a:rPr lang="fr-FR" smtClean="0"/>
              <a:t>01/06/2021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753D7F00-5A88-4D8F-B77D-147F181996D0}"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662842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34B3490A-D103-4DC0-9C83-47F3AF953452}" type="datetimeFigureOut">
              <a:rPr lang="fr-FR" smtClean="0"/>
              <a:t>01/06/2021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753D7F00-5A88-4D8F-B77D-147F181996D0}"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9316884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34B3490A-D103-4DC0-9C83-47F3AF953452}" type="datetimeFigureOut">
              <a:rPr lang="fr-FR" smtClean="0"/>
              <a:t>01/06/2021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753D7F00-5A88-4D8F-B77D-147F181996D0}"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069050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34B3490A-D103-4DC0-9C83-47F3AF953452}" type="datetimeFigureOut">
              <a:rPr lang="fr-FR" smtClean="0"/>
              <a:t>01/06/2021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753D7F00-5A88-4D8F-B77D-147F181996D0}"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878244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34B3490A-D103-4DC0-9C83-47F3AF953452}" type="datetimeFigureOut">
              <a:rPr lang="fr-FR" smtClean="0"/>
              <a:t>01/06/2021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753D7F00-5A88-4D8F-B77D-147F181996D0}"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72386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34B3490A-D103-4DC0-9C83-47F3AF953452}" type="datetimeFigureOut">
              <a:rPr lang="fr-FR" smtClean="0"/>
              <a:t>01/06/2021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753D7F00-5A88-4D8F-B77D-147F181996D0}"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95967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34B3490A-D103-4DC0-9C83-47F3AF953452}" type="datetimeFigureOut">
              <a:rPr lang="fr-FR" smtClean="0"/>
              <a:t>01/06/2021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753D7F00-5A88-4D8F-B77D-147F181996D0}"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428604"/>
            <a:ext cx="5524539" cy="6772296"/>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5099646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34B3490A-D103-4DC0-9C83-47F3AF953452}" type="datetimeFigureOut">
              <a:rPr lang="fr-FR" smtClean="0"/>
              <a:t>01/06/2021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753D7F00-5A88-4D8F-B77D-147F181996D0}"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16249805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34B3490A-D103-4DC0-9C83-47F3AF953452}" type="datetimeFigureOut">
              <a:rPr lang="fr-FR" smtClean="0"/>
              <a:t>01/06/2021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753D7F00-5A88-4D8F-B77D-147F181996D0}"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3873784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753D7F00-5A88-4D8F-B77D-147F181996D0}"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xmlns=""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xmlns=""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a16="http://schemas.microsoft.com/office/drawing/2014/main" xmlns=""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a:t>Cliquez sur l'icône pour ajouter une image</a:t>
            </a:r>
          </a:p>
        </p:txBody>
      </p:sp>
    </p:spTree>
    <p:extLst>
      <p:ext uri="{BB962C8B-B14F-4D97-AF65-F5344CB8AC3E}">
        <p14:creationId xmlns:p14="http://schemas.microsoft.com/office/powerpoint/2010/main" val="36264434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34B3490A-D103-4DC0-9C83-47F3AF953452}" type="datetimeFigureOut">
              <a:rPr lang="fr-FR" smtClean="0"/>
              <a:t>01/06/2021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53D7F00-5A88-4D8F-B77D-147F181996D0}" type="slidenum">
              <a:rPr lang="fr-FR" smtClean="0"/>
              <a:t>‹N°›</a:t>
            </a:fld>
            <a:endParaRPr lang="fr-FR"/>
          </a:p>
        </p:txBody>
      </p:sp>
    </p:spTree>
    <p:extLst>
      <p:ext uri="{BB962C8B-B14F-4D97-AF65-F5344CB8AC3E}">
        <p14:creationId xmlns:p14="http://schemas.microsoft.com/office/powerpoint/2010/main" val="19554497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34B3490A-D103-4DC0-9C83-47F3AF953452}" type="datetimeFigureOut">
              <a:rPr lang="fr-FR" smtClean="0"/>
              <a:t>01/06/2021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753D7F00-5A88-4D8F-B77D-147F181996D0}" type="slidenum">
              <a:rPr lang="fr-FR" smtClean="0"/>
              <a:t>‹N°›</a:t>
            </a:fld>
            <a:endParaRPr lang="fr-FR"/>
          </a:p>
        </p:txBody>
      </p:sp>
    </p:spTree>
    <p:extLst>
      <p:ext uri="{BB962C8B-B14F-4D97-AF65-F5344CB8AC3E}">
        <p14:creationId xmlns:p14="http://schemas.microsoft.com/office/powerpoint/2010/main" val="29181828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34B3490A-D103-4DC0-9C83-47F3AF953452}" type="datetimeFigureOut">
              <a:rPr lang="fr-FR" smtClean="0"/>
              <a:t>01/06/2021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753D7F00-5A88-4D8F-B77D-147F181996D0}" type="slidenum">
              <a:rPr lang="fr-FR" smtClean="0"/>
              <a:t>‹N°›</a:t>
            </a:fld>
            <a:endParaRPr lang="fr-FR"/>
          </a:p>
        </p:txBody>
      </p:sp>
    </p:spTree>
    <p:extLst>
      <p:ext uri="{BB962C8B-B14F-4D97-AF65-F5344CB8AC3E}">
        <p14:creationId xmlns:p14="http://schemas.microsoft.com/office/powerpoint/2010/main" val="20209267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34B3490A-D103-4DC0-9C83-47F3AF953452}" type="datetimeFigureOut">
              <a:rPr lang="fr-FR" smtClean="0"/>
              <a:t>01/06/2021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753D7F00-5A88-4D8F-B77D-147F181996D0}" type="slidenum">
              <a:rPr lang="fr-FR" smtClean="0"/>
              <a:t>‹N°›</a:t>
            </a:fld>
            <a:endParaRPr lang="fr-FR"/>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xmlns=""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6212524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34B3490A-D103-4DC0-9C83-47F3AF953452}" type="datetimeFigureOut">
              <a:rPr lang="fr-FR" smtClean="0"/>
              <a:t>01/06/2021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753D7F00-5A88-4D8F-B77D-147F181996D0}" type="slidenum">
              <a:rPr lang="fr-FR" smtClean="0"/>
              <a:t>‹N°›</a:t>
            </a:fld>
            <a:endParaRPr lang="fr-FR"/>
          </a:p>
        </p:txBody>
      </p:sp>
      <p:sp>
        <p:nvSpPr>
          <p:cNvPr id="10" name="Espace réservé du contenu 3">
            <a:extLst>
              <a:ext uri="{FF2B5EF4-FFF2-40B4-BE49-F238E27FC236}">
                <a16:creationId xmlns:a16="http://schemas.microsoft.com/office/drawing/2014/main" xmlns=""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xmlns=""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41396742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34B3490A-D103-4DC0-9C83-47F3AF953452}" type="datetimeFigureOut">
              <a:rPr lang="fr-FR" smtClean="0"/>
              <a:t>01/06/2021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53D7F00-5A88-4D8F-B77D-147F181996D0}" type="slidenum">
              <a:rPr lang="fr-FR" smtClean="0"/>
              <a:t>‹N°›</a:t>
            </a:fld>
            <a:endParaRPr lang="fr-FR"/>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a16="http://schemas.microsoft.com/office/drawing/2014/main" xmlns=""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a16="http://schemas.microsoft.com/office/drawing/2014/main" xmlns="" id="{1F8453A6-51ED-49FF-8B64-6AFC065F908A}"/>
              </a:ext>
            </a:extLst>
          </p:cNvPr>
          <p:cNvSpPr>
            <a:spLocks noGrp="1"/>
          </p:cNvSpPr>
          <p:nvPr>
            <p:ph type="pic" sz="quarter" idx="14"/>
          </p:nvPr>
        </p:nvSpPr>
        <p:spPr>
          <a:xfrm>
            <a:off x="1390651" y="3659189"/>
            <a:ext cx="4129616" cy="2433637"/>
          </a:xfrm>
        </p:spPr>
        <p:txBody>
          <a:bodyPr/>
          <a:lstStyle/>
          <a:p>
            <a:r>
              <a:rPr lang="fr-FR"/>
              <a:t>Cliquez sur l'icône pour ajouter une image</a:t>
            </a:r>
          </a:p>
        </p:txBody>
      </p:sp>
      <p:sp>
        <p:nvSpPr>
          <p:cNvPr id="21" name="Espace réservé pour une image  19">
            <a:extLst>
              <a:ext uri="{FF2B5EF4-FFF2-40B4-BE49-F238E27FC236}">
                <a16:creationId xmlns:a16="http://schemas.microsoft.com/office/drawing/2014/main" xmlns="" id="{385F9501-521A-4891-89DF-1A2318D77FAA}"/>
              </a:ext>
            </a:extLst>
          </p:cNvPr>
          <p:cNvSpPr>
            <a:spLocks noGrp="1"/>
          </p:cNvSpPr>
          <p:nvPr>
            <p:ph type="pic" sz="quarter" idx="15"/>
          </p:nvPr>
        </p:nvSpPr>
        <p:spPr>
          <a:xfrm>
            <a:off x="6864085" y="3645025"/>
            <a:ext cx="4129616" cy="2433637"/>
          </a:xfrm>
        </p:spPr>
        <p:txBody>
          <a:bodyPr/>
          <a:lstStyle/>
          <a:p>
            <a:r>
              <a:rPr lang="fr-FR"/>
              <a:t>Cliquez sur l'icône pour ajouter une image</a:t>
            </a:r>
          </a:p>
        </p:txBody>
      </p:sp>
    </p:spTree>
    <p:extLst>
      <p:ext uri="{BB962C8B-B14F-4D97-AF65-F5344CB8AC3E}">
        <p14:creationId xmlns:p14="http://schemas.microsoft.com/office/powerpoint/2010/main" val="3934425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34B3490A-D103-4DC0-9C83-47F3AF953452}" type="datetimeFigureOut">
              <a:rPr lang="fr-FR" smtClean="0"/>
              <a:t>01/06/2021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53D7F00-5A88-4D8F-B77D-147F181996D0}" type="slidenum">
              <a:rPr lang="fr-FR" smtClean="0"/>
              <a:t>‹N°›</a:t>
            </a:fld>
            <a:endParaRPr lang="fr-FR"/>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7007857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34B3490A-D103-4DC0-9C83-47F3AF953452}" type="datetimeFigureOut">
              <a:rPr lang="fr-FR" smtClean="0"/>
              <a:t>01/06/2021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53D7F00-5A88-4D8F-B77D-147F181996D0}" type="slidenum">
              <a:rPr lang="fr-FR" smtClean="0"/>
              <a:t>‹N°›</a:t>
            </a:fld>
            <a:endParaRPr lang="fr-FR"/>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1830989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4B3490A-D103-4DC0-9C83-47F3AF953452}" type="datetimeFigureOut">
              <a:rPr lang="fr-FR" smtClean="0"/>
              <a:t>01/06/2021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53D7F00-5A88-4D8F-B77D-147F181996D0}" type="slidenum">
              <a:rPr lang="fr-FR" smtClean="0"/>
              <a:t>‹N°›</a:t>
            </a:fld>
            <a:endParaRPr lang="fr-FR"/>
          </a:p>
        </p:txBody>
      </p:sp>
    </p:spTree>
    <p:extLst>
      <p:ext uri="{BB962C8B-B14F-4D97-AF65-F5344CB8AC3E}">
        <p14:creationId xmlns:p14="http://schemas.microsoft.com/office/powerpoint/2010/main" val="3406598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34B3490A-D103-4DC0-9C83-47F3AF953452}" type="datetimeFigureOut">
              <a:rPr lang="fr-FR" smtClean="0"/>
              <a:t>01/06/2021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53D7F00-5A88-4D8F-B77D-147F181996D0}" type="slidenum">
              <a:rPr lang="fr-FR" smtClean="0"/>
              <a:t>‹N°›</a:t>
            </a:fld>
            <a:endParaRPr lang="fr-FR"/>
          </a:p>
        </p:txBody>
      </p:sp>
    </p:spTree>
    <p:extLst>
      <p:ext uri="{BB962C8B-B14F-4D97-AF65-F5344CB8AC3E}">
        <p14:creationId xmlns:p14="http://schemas.microsoft.com/office/powerpoint/2010/main" val="1527285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753D7F00-5A88-4D8F-B77D-147F181996D0}" type="slidenum">
              <a:rPr lang="fr-FR" smtClean="0"/>
              <a:t>‹N°›</a:t>
            </a:fld>
            <a:endParaRPr lang="fr-FR"/>
          </a:p>
        </p:txBody>
      </p:sp>
      <p:pic>
        <p:nvPicPr>
          <p:cNvPr id="5" name="Image 4">
            <a:extLst>
              <a:ext uri="{FF2B5EF4-FFF2-40B4-BE49-F238E27FC236}">
                <a16:creationId xmlns:a16="http://schemas.microsoft.com/office/drawing/2014/main" xmlns=""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a16="http://schemas.microsoft.com/office/drawing/2014/main" xmlns=""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21469652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34B3490A-D103-4DC0-9C83-47F3AF953452}" type="datetimeFigureOut">
              <a:rPr lang="fr-FR" smtClean="0"/>
              <a:t>01/06/2021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53D7F00-5A88-4D8F-B77D-147F181996D0}" type="slidenum">
              <a:rPr lang="fr-FR" smtClean="0"/>
              <a:t>‹N°›</a:t>
            </a:fld>
            <a:endParaRPr lang="fr-FR"/>
          </a:p>
        </p:txBody>
      </p:sp>
    </p:spTree>
    <p:extLst>
      <p:ext uri="{BB962C8B-B14F-4D97-AF65-F5344CB8AC3E}">
        <p14:creationId xmlns:p14="http://schemas.microsoft.com/office/powerpoint/2010/main" val="7649032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34B3490A-D103-4DC0-9C83-47F3AF953452}" type="datetimeFigureOut">
              <a:rPr lang="fr-FR" smtClean="0"/>
              <a:t>01/06/2021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53D7F00-5A88-4D8F-B77D-147F181996D0}" type="slidenum">
              <a:rPr lang="fr-FR" smtClean="0"/>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29882650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34B3490A-D103-4DC0-9C83-47F3AF953452}" type="datetimeFigureOut">
              <a:rPr lang="fr-FR" smtClean="0"/>
              <a:t>01/06/2021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53D7F00-5A88-4D8F-B77D-147F181996D0}" type="slidenum">
              <a:rPr lang="fr-FR" smtClean="0"/>
              <a:t>‹N°›</a:t>
            </a:fld>
            <a:endParaRPr lang="fr-FR"/>
          </a:p>
        </p:txBody>
      </p:sp>
    </p:spTree>
    <p:extLst>
      <p:ext uri="{BB962C8B-B14F-4D97-AF65-F5344CB8AC3E}">
        <p14:creationId xmlns:p14="http://schemas.microsoft.com/office/powerpoint/2010/main" val="42945075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34B3490A-D103-4DC0-9C83-47F3AF953452}" type="datetimeFigureOut">
              <a:rPr lang="fr-FR" smtClean="0"/>
              <a:t>01/06/2021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53D7F00-5A88-4D8F-B77D-147F181996D0}" type="slidenum">
              <a:rPr lang="fr-FR" smtClean="0"/>
              <a:t>‹N°›</a:t>
            </a:fld>
            <a:endParaRPr lang="fr-FR"/>
          </a:p>
        </p:txBody>
      </p:sp>
    </p:spTree>
    <p:extLst>
      <p:ext uri="{BB962C8B-B14F-4D97-AF65-F5344CB8AC3E}">
        <p14:creationId xmlns:p14="http://schemas.microsoft.com/office/powerpoint/2010/main" val="25270094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xmlns=""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a16="http://schemas.microsoft.com/office/drawing/2014/main" xmlns=""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26683572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294026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34B3490A-D103-4DC0-9C83-47F3AF953452}" type="datetimeFigureOut">
              <a:rPr lang="fr-FR" smtClean="0"/>
              <a:t>01/06/2021</a:t>
            </a:fld>
            <a:endParaRPr lang="fr-FR"/>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753D7F00-5A88-4D8F-B77D-147F181996D0}" type="slidenum">
              <a:rPr lang="fr-FR" smtClean="0"/>
              <a:t>‹N°›</a:t>
            </a:fld>
            <a:endParaRPr lang="fr-FR"/>
          </a:p>
        </p:txBody>
      </p:sp>
      <p:sp>
        <p:nvSpPr>
          <p:cNvPr id="7" name="ZoneTexte 6">
            <a:extLst>
              <a:ext uri="{FF2B5EF4-FFF2-40B4-BE49-F238E27FC236}">
                <a16:creationId xmlns:a16="http://schemas.microsoft.com/office/drawing/2014/main" xmlns=""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xmlns=""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69081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34B3490A-D103-4DC0-9C83-47F3AF953452}" type="datetimeFigureOut">
              <a:rPr lang="fr-FR" smtClean="0"/>
              <a:t>01/06/2021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53D7F00-5A88-4D8F-B77D-147F181996D0}" type="slidenum">
              <a:rPr lang="fr-FR" smtClean="0"/>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Text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42400717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34B3490A-D103-4DC0-9C83-47F3AF953452}" type="datetimeFigureOut">
              <a:rPr lang="fr-FR" smtClean="0"/>
              <a:t>01/06/2021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53D7F00-5A88-4D8F-B77D-147F181996D0}" type="slidenum">
              <a:rPr lang="fr-FR" smtClean="0"/>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24425995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34B3490A-D103-4DC0-9C83-47F3AF953452}" type="datetimeFigureOut">
              <a:rPr lang="fr-FR" smtClean="0"/>
              <a:t>01/06/2021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53D7F00-5A88-4D8F-B77D-147F181996D0}" type="slidenum">
              <a:rPr lang="fr-FR" smtClean="0"/>
              <a:t>‹N°›</a:t>
            </a:fld>
            <a:endParaRPr lang="fr-FR"/>
          </a:p>
        </p:txBody>
      </p:sp>
    </p:spTree>
    <p:extLst>
      <p:ext uri="{BB962C8B-B14F-4D97-AF65-F5344CB8AC3E}">
        <p14:creationId xmlns:p14="http://schemas.microsoft.com/office/powerpoint/2010/main" val="1897952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753D7F00-5A88-4D8F-B77D-147F181996D0}" type="slidenum">
              <a:rPr lang="fr-FR" smtClean="0"/>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a16="http://schemas.microsoft.com/office/drawing/2014/main" xmlns=""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a16="http://schemas.microsoft.com/office/drawing/2014/main" xmlns=""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25968622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34B3490A-D103-4DC0-9C83-47F3AF953452}" type="datetimeFigureOut">
              <a:rPr lang="fr-FR" smtClean="0"/>
              <a:t>01/06/2021</a:t>
            </a:fld>
            <a:endParaRPr lang="fr-FR"/>
          </a:p>
        </p:txBody>
      </p:sp>
      <p:sp>
        <p:nvSpPr>
          <p:cNvPr id="10" name="Slide Number Placeholder 34"/>
          <p:cNvSpPr>
            <a:spLocks noGrp="1"/>
          </p:cNvSpPr>
          <p:nvPr>
            <p:ph type="sldNum" sz="quarter" idx="19"/>
          </p:nvPr>
        </p:nvSpPr>
        <p:spPr/>
        <p:txBody>
          <a:bodyPr/>
          <a:lstStyle>
            <a:lvl1pPr>
              <a:defRPr/>
            </a:lvl1pPr>
          </a:lstStyle>
          <a:p>
            <a:fld id="{753D7F00-5A88-4D8F-B77D-147F181996D0}" type="slidenum">
              <a:rPr lang="fr-FR" smtClean="0"/>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30580103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34B3490A-D103-4DC0-9C83-47F3AF953452}" type="datetimeFigureOut">
              <a:rPr lang="fr-FR" smtClean="0"/>
              <a:t>01/06/2021</a:t>
            </a:fld>
            <a:endParaRPr lang="fr-FR"/>
          </a:p>
        </p:txBody>
      </p:sp>
      <p:sp>
        <p:nvSpPr>
          <p:cNvPr id="10" name="Slide Number Placeholder 30"/>
          <p:cNvSpPr>
            <a:spLocks noGrp="1"/>
          </p:cNvSpPr>
          <p:nvPr>
            <p:ph type="sldNum" sz="quarter" idx="16"/>
          </p:nvPr>
        </p:nvSpPr>
        <p:spPr/>
        <p:txBody>
          <a:bodyPr/>
          <a:lstStyle>
            <a:lvl1pPr>
              <a:defRPr/>
            </a:lvl1pPr>
          </a:lstStyle>
          <a:p>
            <a:fld id="{753D7F00-5A88-4D8F-B77D-147F181996D0}" type="slidenum">
              <a:rPr lang="fr-FR" smtClean="0"/>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
        <p:nvSpPr>
          <p:cNvPr id="13" name="Ellipse 98">
            <a:extLst>
              <a:ext uri="{FF2B5EF4-FFF2-40B4-BE49-F238E27FC236}">
                <a16:creationId xmlns:a16="http://schemas.microsoft.com/office/drawing/2014/main" xmlns=""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xmlns=""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Tree>
    <p:extLst>
      <p:ext uri="{BB962C8B-B14F-4D97-AF65-F5344CB8AC3E}">
        <p14:creationId xmlns:p14="http://schemas.microsoft.com/office/powerpoint/2010/main" val="39429725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01/06/2021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9006517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4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2DF7853-8071-40BC-998E-1F90672835CF}" type="datetime1">
              <a:rPr lang="fr-FR" smtClean="0"/>
              <a:pPr/>
              <a:t>01/06/2021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863550971"/>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Cliquez pour modifier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10671840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3" name="Date Placeholder 20"/>
          <p:cNvSpPr>
            <a:spLocks noGrp="1"/>
          </p:cNvSpPr>
          <p:nvPr>
            <p:ph type="dt" sz="half" idx="10"/>
          </p:nvPr>
        </p:nvSpPr>
        <p:spPr/>
        <p:txBody>
          <a:bodyPr/>
          <a:lstStyle>
            <a:lvl1pPr>
              <a:defRPr/>
            </a:lvl1pPr>
          </a:lstStyle>
          <a:p>
            <a:fld id="{B516F9DE-8424-4DA0-8347-64BE6E17B936}" type="datetimeFigureOut">
              <a:rPr lang="fr-FR" smtClean="0"/>
              <a:pPr/>
              <a:t>01/06/2021</a:t>
            </a:fld>
            <a:endParaRPr lang="fr-FR"/>
          </a:p>
        </p:txBody>
      </p:sp>
      <p:sp>
        <p:nvSpPr>
          <p:cNvPr id="4" name="Slide Number Placeholder 21"/>
          <p:cNvSpPr>
            <a:spLocks noGrp="1"/>
          </p:cNvSpPr>
          <p:nvPr>
            <p:ph type="sldNum" sz="quarter" idx="11"/>
          </p:nvPr>
        </p:nvSpPr>
        <p:spPr/>
        <p:txBody>
          <a:bodyPr/>
          <a:lstStyle>
            <a:lvl1pPr>
              <a:defRPr/>
            </a:lvl1pPr>
          </a:lstStyle>
          <a:p>
            <a:fld id="{BC6F2980-C15E-4A6C-B3EA-12E3F1929291}" type="slidenum">
              <a:rPr lang="fr-FR" smtClean="0"/>
              <a:pPr/>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extLst>
      <p:ext uri="{BB962C8B-B14F-4D97-AF65-F5344CB8AC3E}">
        <p14:creationId xmlns:p14="http://schemas.microsoft.com/office/powerpoint/2010/main" val="383642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34B3490A-D103-4DC0-9C83-47F3AF953452}" type="datetimeFigureOut">
              <a:rPr lang="fr-FR" smtClean="0"/>
              <a:t>01/06/2021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53D7F00-5A88-4D8F-B77D-147F181996D0}" type="slidenum">
              <a:rPr lang="fr-FR" smtClean="0"/>
              <a:t>‹N°›</a:t>
            </a:fld>
            <a:endParaRPr lang="fr-FR"/>
          </a:p>
        </p:txBody>
      </p:sp>
    </p:spTree>
    <p:extLst>
      <p:ext uri="{BB962C8B-B14F-4D97-AF65-F5344CB8AC3E}">
        <p14:creationId xmlns:p14="http://schemas.microsoft.com/office/powerpoint/2010/main" val="1012535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34B3490A-D103-4DC0-9C83-47F3AF953452}" type="datetimeFigureOut">
              <a:rPr lang="fr-FR" smtClean="0"/>
              <a:t>01/06/2021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53D7F00-5A88-4D8F-B77D-147F181996D0}" type="slidenum">
              <a:rPr lang="fr-FR" smtClean="0"/>
              <a:t>‹N°›</a:t>
            </a:fld>
            <a:endParaRPr lang="fr-FR"/>
          </a:p>
        </p:txBody>
      </p:sp>
    </p:spTree>
    <p:extLst>
      <p:ext uri="{BB962C8B-B14F-4D97-AF65-F5344CB8AC3E}">
        <p14:creationId xmlns:p14="http://schemas.microsoft.com/office/powerpoint/2010/main" val="1581794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34B3490A-D103-4DC0-9C83-47F3AF953452}" type="datetimeFigureOut">
              <a:rPr lang="fr-FR" smtClean="0"/>
              <a:t>01/06/2021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53D7F00-5A88-4D8F-B77D-147F181996D0}" type="slidenum">
              <a:rPr lang="fr-FR" smtClean="0"/>
              <a:t>‹N°›</a:t>
            </a:fld>
            <a:endParaRPr lang="fr-FR"/>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1947817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34B3490A-D103-4DC0-9C83-47F3AF953452}" type="datetimeFigureOut">
              <a:rPr lang="fr-FR" smtClean="0"/>
              <a:t>01/06/2021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53D7F00-5A88-4D8F-B77D-147F181996D0}" type="slidenum">
              <a:rPr lang="fr-FR" smtClean="0"/>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60376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34B3490A-D103-4DC0-9C83-47F3AF953452}" type="datetimeFigureOut">
              <a:rPr lang="fr-FR" smtClean="0"/>
              <a:t>01/06/2021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753D7F00-5A88-4D8F-B77D-147F181996D0}"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535880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audio" Target="../media/audio1.wav"/></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7">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34B3490A-D103-4DC0-9C83-47F3AF953452}" type="datetimeFigureOut">
              <a:rPr lang="fr-FR" smtClean="0"/>
              <a:t>01/06/2021</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753D7F00-5A88-4D8F-B77D-147F181996D0}" type="slidenum">
              <a:rPr lang="fr-FR" smtClean="0"/>
              <a:t>‹N°›</a:t>
            </a:fld>
            <a:endParaRPr lang="fr-FR"/>
          </a:p>
        </p:txBody>
      </p:sp>
      <p:sp>
        <p:nvSpPr>
          <p:cNvPr id="7" name="Bouton d'action : Suivant 6">
            <a:hlinkClick r:id="" action="ppaction://hlinkshowjump?jump=nextslide" highlightClick="1"/>
            <a:hlinkHover r:id="" action="ppaction://noaction">
              <a:snd r:embed="rId48"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8"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6024505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703"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4" r:id="rId43"/>
    <p:sldLayoutId id="2147483705" r:id="rId44"/>
    <p:sldLayoutId id="2147483706" r:id="rId45"/>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hyperlink" Target="http://www.php.net/header" TargetMode="External"/><Relationship Id="rId2" Type="http://schemas.openxmlformats.org/officeDocument/2006/relationships/notesSlide" Target="../notesSlides/notesSlide92.xml"/><Relationship Id="rId1" Type="http://schemas.openxmlformats.org/officeDocument/2006/relationships/slideLayout" Target="../slideLayouts/slideLayout9.xml"/><Relationship Id="rId4" Type="http://schemas.openxmlformats.org/officeDocument/2006/relationships/hyperlink" Target="http://www.php.net/exit"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s://www.php.net/manual/fr/book.xmlwriter.php" TargetMode="External"/><Relationship Id="rId2" Type="http://schemas.openxmlformats.org/officeDocument/2006/relationships/notesSlide" Target="../notesSlides/notesSlide93.xml"/><Relationship Id="rId1" Type="http://schemas.openxmlformats.org/officeDocument/2006/relationships/slideLayout" Target="../slideLayouts/slideLayout9.xml"/><Relationship Id="rId5" Type="http://schemas.openxmlformats.org/officeDocument/2006/relationships/hyperlink" Target="https://www.php.net/manual/fr/language.pseudo-types.php#language.types.mixed" TargetMode="External"/><Relationship Id="rId4" Type="http://schemas.openxmlformats.org/officeDocument/2006/relationships/hyperlink" Target="https://www.php.net/manual/fr/book.dom.php"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hyperlink" Target="https://www.php.net/manual/fr/language.pseudo-types.php#language.types.mixed" TargetMode="External"/><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hyperlink" Target="https://www.php.net/manual/fr/language.pseudo-types.php#language.types.mixed" TargetMode="External"/><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3" Type="http://schemas.openxmlformats.org/officeDocument/2006/relationships/hyperlink" Target="https://www.php.net/manual/fr/language.pseudo-types.php#language.types.mixed" TargetMode="External"/><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hyperlink" Target="https://www.php.net/manual/fr/language.pseudo-types.php#language.types.mixed" TargetMode="External"/><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8" Type="http://schemas.openxmlformats.org/officeDocument/2006/relationships/hyperlink" Target="https://dev.mysql.com/doc/refman/8.0/en/string-functions.html#function_length" TargetMode="External"/><Relationship Id="rId3" Type="http://schemas.openxmlformats.org/officeDocument/2006/relationships/hyperlink" Target="https://dev.mysql.com/doc/refman/8.0/en/string-functions.html#function_format" TargetMode="External"/><Relationship Id="rId7" Type="http://schemas.openxmlformats.org/officeDocument/2006/relationships/hyperlink" Target="https://dev.mysql.com/doc/refman/8.0/en/string-functions.html#function_upper" TargetMode="External"/><Relationship Id="rId2" Type="http://schemas.openxmlformats.org/officeDocument/2006/relationships/notesSlide" Target="../notesSlides/notesSlide121.xml"/><Relationship Id="rId1" Type="http://schemas.openxmlformats.org/officeDocument/2006/relationships/slideLayout" Target="../slideLayouts/slideLayout9.xml"/><Relationship Id="rId6" Type="http://schemas.openxmlformats.org/officeDocument/2006/relationships/hyperlink" Target="https://dev.mysql.com/doc/refman/8.0/en/string-functions.html#function_lower" TargetMode="External"/><Relationship Id="rId5" Type="http://schemas.openxmlformats.org/officeDocument/2006/relationships/hyperlink" Target="https://dev.mysql.com/doc/refman/8.0/en/string-functions.html#function_left" TargetMode="External"/><Relationship Id="rId4" Type="http://schemas.openxmlformats.org/officeDocument/2006/relationships/hyperlink" Target="https://dev.mysql.com/doc/refman/8.0/en/string-functions.html#function_right" TargetMode="External"/><Relationship Id="rId9" Type="http://schemas.openxmlformats.org/officeDocument/2006/relationships/hyperlink" Target="https://dev.mysql.com/doc/refman/8.0/en/string-functions.html#function_substring" TargetMode="External"/></Relationships>
</file>

<file path=ppt/slides/_rels/slide137.xml.rels><?xml version="1.0" encoding="UTF-8" standalone="yes"?>
<Relationships xmlns="http://schemas.openxmlformats.org/package/2006/relationships"><Relationship Id="rId3" Type="http://schemas.openxmlformats.org/officeDocument/2006/relationships/hyperlink" Target="https://dev.mysql.com/doc/refman/8.0/en/date-and-time-functions.html#function_date-format" TargetMode="External"/><Relationship Id="rId2" Type="http://schemas.openxmlformats.org/officeDocument/2006/relationships/notesSlide" Target="../notesSlides/notesSlide122.xml"/><Relationship Id="rId1" Type="http://schemas.openxmlformats.org/officeDocument/2006/relationships/slideLayout" Target="../slideLayouts/slideLayout9.xml"/><Relationship Id="rId6" Type="http://schemas.openxmlformats.org/officeDocument/2006/relationships/hyperlink" Target="https://dev.mysql.com/doc/refman/8.0/en/date-and-time-functions.html#function_unix-timestamp" TargetMode="External"/><Relationship Id="rId5" Type="http://schemas.openxmlformats.org/officeDocument/2006/relationships/hyperlink" Target="https://dev.mysql.com/doc/refman/8.0/en/date-and-time-functions.html#function_time-format" TargetMode="External"/><Relationship Id="rId4" Type="http://schemas.openxmlformats.org/officeDocument/2006/relationships/hyperlink" Target="https://dev.mysql.com/doc/refman/8.0/en/date-and-time-functions.html#function_str-to-date" TargetMode="Externa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8.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3" Type="http://schemas.openxmlformats.org/officeDocument/2006/relationships/hyperlink" Target="https://www.php.net/manual/fr/language.types.callable.php" TargetMode="External"/><Relationship Id="rId2" Type="http://schemas.openxmlformats.org/officeDocument/2006/relationships/notesSlide" Target="../notesSlides/notesSlide130.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3.xml"/><Relationship Id="rId1" Type="http://schemas.openxmlformats.org/officeDocument/2006/relationships/slideLayout" Target="../slideLayouts/slideLayout9.xml"/><Relationship Id="rId4" Type="http://schemas.openxmlformats.org/officeDocument/2006/relationships/comments" Target="../comments/commen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6.xml"/><Relationship Id="rId1" Type="http://schemas.openxmlformats.org/officeDocument/2006/relationships/slideLayout" Target="../slideLayouts/slideLayout4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7.xml"/><Relationship Id="rId1" Type="http://schemas.openxmlformats.org/officeDocument/2006/relationships/slideLayout" Target="../slideLayouts/slideLayout4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3.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4.xml"/></Relationships>
</file>

<file path=ppt/slides/_rels/slide16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7.xml"/><Relationship Id="rId1" Type="http://schemas.openxmlformats.org/officeDocument/2006/relationships/slideLayout" Target="../slideLayouts/slideLayout1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1.xml"/><Relationship Id="rId5" Type="http://schemas.openxmlformats.org/officeDocument/2006/relationships/image" Target="../media/image9.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hyperlink" Target="https://bitbucket.org/account/signup/"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hyperlink" Target="https://bitbucket.org/account/signin/"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21.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21.xml"/><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www.orsys.fr/"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6.xml"/><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hyperlink" Target="https://www.php.net/manual/fr/language.pseudo-types.php#language.types.mixed" TargetMode="External"/><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xmlns="" id="{75B59576-6B91-491E-B035-E3E444C6D808}"/>
              </a:ext>
            </a:extLst>
          </p:cNvPr>
          <p:cNvSpPr>
            <a:spLocks noGrp="1"/>
          </p:cNvSpPr>
          <p:nvPr>
            <p:ph type="subTitle" idx="1"/>
          </p:nvPr>
        </p:nvSpPr>
        <p:spPr/>
        <p:txBody>
          <a:bodyPr/>
          <a:lstStyle/>
          <a:p>
            <a:r>
              <a:rPr lang="fr-FR" dirty="0"/>
              <a:t>Du back, du back &amp; du back</a:t>
            </a:r>
          </a:p>
        </p:txBody>
      </p:sp>
      <p:sp>
        <p:nvSpPr>
          <p:cNvPr id="2" name="Titre 1">
            <a:extLst>
              <a:ext uri="{FF2B5EF4-FFF2-40B4-BE49-F238E27FC236}">
                <a16:creationId xmlns:a16="http://schemas.microsoft.com/office/drawing/2014/main" xmlns="" id="{1A36D2C2-29DD-41F4-B510-54BD6516C771}"/>
              </a:ext>
            </a:extLst>
          </p:cNvPr>
          <p:cNvSpPr>
            <a:spLocks noGrp="1"/>
          </p:cNvSpPr>
          <p:nvPr>
            <p:ph type="ctrTitle"/>
          </p:nvPr>
        </p:nvSpPr>
        <p:spPr/>
        <p:txBody>
          <a:bodyPr/>
          <a:lstStyle/>
          <a:p>
            <a:r>
              <a:rPr lang="fr-FR" dirty="0"/>
              <a:t>PHP 5.0 &amp; 7.0</a:t>
            </a:r>
          </a:p>
        </p:txBody>
      </p:sp>
    </p:spTree>
    <p:extLst>
      <p:ext uri="{BB962C8B-B14F-4D97-AF65-F5344CB8AC3E}">
        <p14:creationId xmlns:p14="http://schemas.microsoft.com/office/powerpoint/2010/main" val="3704612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t>Html</a:t>
            </a:r>
          </a:p>
        </p:txBody>
      </p:sp>
      <p:sp>
        <p:nvSpPr>
          <p:cNvPr id="5" name="Espace réservé du contenu 4"/>
          <p:cNvSpPr>
            <a:spLocks noGrp="1"/>
          </p:cNvSpPr>
          <p:nvPr>
            <p:ph sz="half" idx="1"/>
          </p:nvPr>
        </p:nvSpPr>
        <p:spPr/>
        <p:txBody>
          <a:bodyPr>
            <a:normAutofit lnSpcReduction="10000"/>
          </a:bodyPr>
          <a:lstStyle/>
          <a:p>
            <a:r>
              <a:rPr lang="fr-FR" dirty="0"/>
              <a:t>Lu, compris et affiché par le navigateur</a:t>
            </a:r>
          </a:p>
          <a:p>
            <a:pPr lvl="1"/>
            <a:r>
              <a:rPr lang="fr-FR" dirty="0"/>
              <a:t>Langage statique</a:t>
            </a:r>
          </a:p>
          <a:p>
            <a:endParaRPr lang="fr-FR" dirty="0"/>
          </a:p>
          <a:p>
            <a:r>
              <a:rPr lang="fr-FR" dirty="0"/>
              <a:t>Langage à balise</a:t>
            </a:r>
          </a:p>
          <a:p>
            <a:pPr lvl="1"/>
            <a:r>
              <a:rPr lang="fr-FR" i="1" dirty="0"/>
              <a:t>&lt;balise </a:t>
            </a:r>
            <a:r>
              <a:rPr lang="fr-FR" i="1" dirty="0" err="1"/>
              <a:t>attrib</a:t>
            </a:r>
            <a:r>
              <a:rPr lang="fr-FR" i="1" dirty="0"/>
              <a:t>=""&gt;content&lt;/balise&gt;</a:t>
            </a:r>
          </a:p>
          <a:p>
            <a:endParaRPr lang="fr-FR" dirty="0"/>
          </a:p>
          <a:p>
            <a:r>
              <a:rPr lang="fr-FR" dirty="0"/>
              <a:t>Balise principale html</a:t>
            </a:r>
          </a:p>
          <a:p>
            <a:pPr lvl="1"/>
            <a:r>
              <a:rPr lang="fr-FR" dirty="0"/>
              <a:t>&lt;html&gt;…contenu page web&lt;/html&gt;</a:t>
            </a:r>
          </a:p>
          <a:p>
            <a:endParaRPr lang="fr-FR" dirty="0"/>
          </a:p>
          <a:p>
            <a:r>
              <a:rPr lang="fr-FR" dirty="0"/>
              <a:t>2 sections </a:t>
            </a:r>
          </a:p>
          <a:p>
            <a:pPr lvl="1"/>
            <a:r>
              <a:rPr lang="fr-FR" dirty="0"/>
              <a:t>Head : &lt;</a:t>
            </a:r>
            <a:r>
              <a:rPr lang="fr-FR" dirty="0" err="1"/>
              <a:t>head</a:t>
            </a:r>
            <a:r>
              <a:rPr lang="fr-FR" dirty="0"/>
              <a:t>&gt; logique </a:t>
            </a:r>
            <a:r>
              <a:rPr lang="fr-FR" dirty="0" err="1"/>
              <a:t>metier</a:t>
            </a:r>
            <a:r>
              <a:rPr lang="fr-FR" dirty="0"/>
              <a:t> &lt;/</a:t>
            </a:r>
            <a:r>
              <a:rPr lang="fr-FR" dirty="0" err="1"/>
              <a:t>head</a:t>
            </a:r>
            <a:r>
              <a:rPr lang="fr-FR" dirty="0"/>
              <a:t>&gt;</a:t>
            </a:r>
          </a:p>
          <a:p>
            <a:pPr lvl="1"/>
            <a:r>
              <a:rPr lang="fr-FR" dirty="0"/>
              <a:t>Body : &lt;body&gt; contenu </a:t>
            </a:r>
            <a:r>
              <a:rPr lang="fr-FR" dirty="0" err="1"/>
              <a:t>presenté</a:t>
            </a:r>
            <a:r>
              <a:rPr lang="fr-FR" dirty="0"/>
              <a:t> &lt;/body&gt;</a:t>
            </a:r>
          </a:p>
        </p:txBody>
      </p:sp>
      <p:pic>
        <p:nvPicPr>
          <p:cNvPr id="7" name="Espace réservé pour une image  6" descr="11.png"/>
          <p:cNvPicPr>
            <a:picLocks noGrp="1" noChangeAspect="1"/>
          </p:cNvPicPr>
          <p:nvPr>
            <p:ph type="pic" sz="quarter" idx="13"/>
          </p:nvPr>
        </p:nvPicPr>
        <p:blipFill>
          <a:blip r:embed="rId3"/>
          <a:srcRect l="7648" r="7648"/>
          <a:stretch>
            <a:fillRect/>
          </a:stretch>
        </p:blipFill>
        <p:spPr/>
      </p:pic>
      <p:sp>
        <p:nvSpPr>
          <p:cNvPr id="2" name="Étoile : 24 branches 1">
            <a:extLst>
              <a:ext uri="{FF2B5EF4-FFF2-40B4-BE49-F238E27FC236}">
                <a16:creationId xmlns:a16="http://schemas.microsoft.com/office/drawing/2014/main" xmlns="" id="{FBD73D93-3021-4E50-A97F-D52E4DDF816F}"/>
              </a:ext>
            </a:extLst>
          </p:cNvPr>
          <p:cNvSpPr/>
          <p:nvPr/>
        </p:nvSpPr>
        <p:spPr>
          <a:xfrm>
            <a:off x="8184232" y="3861048"/>
            <a:ext cx="2483768" cy="1853952"/>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HTML 6 bientôt disponible</a:t>
            </a:r>
          </a:p>
        </p:txBody>
      </p:sp>
    </p:spTree>
    <p:extLst>
      <p:ext uri="{BB962C8B-B14F-4D97-AF65-F5344CB8AC3E}">
        <p14:creationId xmlns:p14="http://schemas.microsoft.com/office/powerpoint/2010/main" val="362264970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2F85D17-303B-4361-BF4B-CE8D4272B55D}"/>
              </a:ext>
            </a:extLst>
          </p:cNvPr>
          <p:cNvSpPr>
            <a:spLocks noGrp="1"/>
          </p:cNvSpPr>
          <p:nvPr>
            <p:ph type="title"/>
          </p:nvPr>
        </p:nvSpPr>
        <p:spPr/>
        <p:txBody>
          <a:bodyPr/>
          <a:lstStyle/>
          <a:p>
            <a:r>
              <a:rPr lang="fr-FR" dirty="0"/>
              <a:t>Vérification de mot de passe &amp; redirection</a:t>
            </a:r>
          </a:p>
        </p:txBody>
      </p:sp>
      <p:sp>
        <p:nvSpPr>
          <p:cNvPr id="3" name="Espace réservé du contenu 2">
            <a:extLst>
              <a:ext uri="{FF2B5EF4-FFF2-40B4-BE49-F238E27FC236}">
                <a16:creationId xmlns:a16="http://schemas.microsoft.com/office/drawing/2014/main" xmlns="" id="{9090E090-3A3C-4B8C-A00D-D98AA2E627D0}"/>
              </a:ext>
            </a:extLst>
          </p:cNvPr>
          <p:cNvSpPr>
            <a:spLocks noGrp="1"/>
          </p:cNvSpPr>
          <p:nvPr>
            <p:ph idx="1"/>
          </p:nvPr>
        </p:nvSpPr>
        <p:spPr/>
        <p:txBody>
          <a:bodyPr>
            <a:normAutofit lnSpcReduction="10000"/>
          </a:bodyPr>
          <a:lstStyle/>
          <a:p>
            <a:r>
              <a:rPr lang="fr-FR" dirty="0"/>
              <a:t>Il est préférable de pas les envoyer en « clair », un hashage (md5, sha, …) coté client est a privilégier pour l’envoi</a:t>
            </a:r>
          </a:p>
          <a:p>
            <a:endParaRPr lang="fr-FR" dirty="0"/>
          </a:p>
          <a:p>
            <a:endParaRPr lang="fr-FR" dirty="0"/>
          </a:p>
          <a:p>
            <a:r>
              <a:rPr lang="fr-FR" dirty="0"/>
              <a:t>Des fonctions de hash md5** et sha sont disponible en php</a:t>
            </a:r>
          </a:p>
          <a:p>
            <a:endParaRPr lang="fr-FR" dirty="0"/>
          </a:p>
          <a:p>
            <a:r>
              <a:rPr lang="fr-FR" dirty="0"/>
              <a:t>Une méthode spécifique dédié pour les password est integrer dans php</a:t>
            </a:r>
          </a:p>
          <a:p>
            <a:endParaRPr lang="fr-FR" dirty="0"/>
          </a:p>
          <a:p>
            <a:r>
              <a:rPr lang="fr-FR" dirty="0"/>
              <a:t>Le stockage des mot de passe aussi est a ne pas « garder clair »</a:t>
            </a:r>
          </a:p>
        </p:txBody>
      </p:sp>
      <p:pic>
        <p:nvPicPr>
          <p:cNvPr id="9" name="Image 8">
            <a:extLst>
              <a:ext uri="{FF2B5EF4-FFF2-40B4-BE49-F238E27FC236}">
                <a16:creationId xmlns:a16="http://schemas.microsoft.com/office/drawing/2014/main" xmlns="" id="{11278255-5DFB-46E2-9F42-A6D52BBE0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808" y="2028422"/>
            <a:ext cx="5055342" cy="1400578"/>
          </a:xfrm>
          <a:prstGeom prst="rect">
            <a:avLst/>
          </a:prstGeom>
        </p:spPr>
      </p:pic>
    </p:spTree>
    <p:extLst>
      <p:ext uri="{BB962C8B-B14F-4D97-AF65-F5344CB8AC3E}">
        <p14:creationId xmlns:p14="http://schemas.microsoft.com/office/powerpoint/2010/main" val="3045719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F97856C-EA74-4039-83A9-DBF9E68EB71F}"/>
              </a:ext>
            </a:extLst>
          </p:cNvPr>
          <p:cNvSpPr>
            <a:spLocks noGrp="1"/>
          </p:cNvSpPr>
          <p:nvPr>
            <p:ph type="title"/>
          </p:nvPr>
        </p:nvSpPr>
        <p:spPr/>
        <p:txBody>
          <a:bodyPr/>
          <a:lstStyle/>
          <a:p>
            <a:r>
              <a:rPr lang="fr-FR" dirty="0"/>
              <a:t>Redirection</a:t>
            </a:r>
          </a:p>
        </p:txBody>
      </p:sp>
      <p:sp>
        <p:nvSpPr>
          <p:cNvPr id="3" name="Espace réservé du contenu 2">
            <a:extLst>
              <a:ext uri="{FF2B5EF4-FFF2-40B4-BE49-F238E27FC236}">
                <a16:creationId xmlns:a16="http://schemas.microsoft.com/office/drawing/2014/main" xmlns="" id="{3E9B958D-51F8-4CDA-B1EB-2A0F2649DEA5}"/>
              </a:ext>
            </a:extLst>
          </p:cNvPr>
          <p:cNvSpPr>
            <a:spLocks noGrp="1"/>
          </p:cNvSpPr>
          <p:nvPr>
            <p:ph idx="1"/>
          </p:nvPr>
        </p:nvSpPr>
        <p:spPr/>
        <p:txBody>
          <a:bodyPr/>
          <a:lstStyle/>
          <a:p>
            <a:r>
              <a:rPr lang="fr-FR" dirty="0"/>
              <a:t>La fonction header permet de définir une en-tête de contenu</a:t>
            </a:r>
          </a:p>
          <a:p>
            <a:r>
              <a:rPr lang="fr-FR" dirty="0"/>
              <a:t>Cette en tête doit être unique par retour d’appel</a:t>
            </a:r>
          </a:p>
          <a:p>
            <a:r>
              <a:rPr lang="fr-FR" dirty="0"/>
              <a:t>Elle peut par exemple permettre de définir un type de contenu (cf. gd images)</a:t>
            </a:r>
          </a:p>
          <a:p>
            <a:r>
              <a:rPr lang="fr-FR" dirty="0"/>
              <a:t>Mais aussi assuré des redirection grâce a l’en-tête : Location</a:t>
            </a:r>
          </a:p>
          <a:p>
            <a:endParaRPr lang="fr-FR" dirty="0"/>
          </a:p>
          <a:p>
            <a:pPr marL="0" indent="0">
              <a:buNone/>
            </a:pPr>
            <a:endParaRPr lang="fr-FR" dirty="0"/>
          </a:p>
          <a:p>
            <a:r>
              <a:rPr lang="fr-FR" dirty="0"/>
              <a:t>Une fois la redirection effectuer il est de bonne pratique d’arrêter l’exécution du script grâce a exit();</a:t>
            </a:r>
          </a:p>
        </p:txBody>
      </p:sp>
      <p:sp>
        <p:nvSpPr>
          <p:cNvPr id="4" name="Rectangle 1">
            <a:extLst>
              <a:ext uri="{FF2B5EF4-FFF2-40B4-BE49-F238E27FC236}">
                <a16:creationId xmlns:a16="http://schemas.microsoft.com/office/drawing/2014/main" xmlns="" id="{13E042D8-FA50-42B8-A8AF-814042AE3DF3}"/>
              </a:ext>
            </a:extLst>
          </p:cNvPr>
          <p:cNvSpPr>
            <a:spLocks noChangeArrowheads="1"/>
          </p:cNvSpPr>
          <p:nvPr/>
        </p:nvSpPr>
        <p:spPr bwMode="auto">
          <a:xfrm>
            <a:off x="2343150" y="4098609"/>
            <a:ext cx="7652736" cy="984885"/>
          </a:xfrm>
          <a:prstGeom prst="rect">
            <a:avLst/>
          </a:prstGeom>
          <a:no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&lt;?php</a:t>
            </a:r>
            <a:endParaRPr kumimoji="0" lang="fr-FR" altLang="fr-FR" sz="1600" b="0" i="0" u="none" strike="noStrike" cap="none" normalizeH="0" baseline="0" dirty="0">
              <a:ln>
                <a:noFill/>
              </a:ln>
              <a:solidFill>
                <a:srgbClr val="00303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66"/>
                </a:solidFill>
                <a:effectLst/>
                <a:latin typeface="Courier New" panose="02070309020205020404" pitchFamily="49" charset="0"/>
                <a:cs typeface="Courier New" panose="02070309020205020404" pitchFamily="49" charset="0"/>
                <a:hlinkClick r:id="rId3"/>
              </a:rPr>
              <a:t>header</a:t>
            </a:r>
            <a:r>
              <a:rPr kumimoji="0" lang="fr-FR" altLang="fr-FR" sz="1600" b="0" i="0" u="none" strike="noStrike" cap="none" normalizeH="0" baseline="0" dirty="0">
                <a:ln>
                  <a:noFill/>
                </a:ln>
                <a:solidFill>
                  <a:srgbClr val="66CC66"/>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'Location: http://monserveur.com/page_redirected.php'</a:t>
            </a:r>
            <a:r>
              <a:rPr kumimoji="0" lang="fr-FR" altLang="fr-FR" sz="1600" b="0" i="0" u="none" strike="noStrike" cap="none" normalizeH="0" baseline="0" dirty="0">
                <a:ln>
                  <a:noFill/>
                </a:ln>
                <a:solidFill>
                  <a:srgbClr val="66CC66"/>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20"/>
                </a:solidFill>
                <a:effectLst/>
                <a:latin typeface="Courier New" panose="02070309020205020404" pitchFamily="49" charset="0"/>
                <a:cs typeface="Courier New" panose="02070309020205020404" pitchFamily="49" charset="0"/>
              </a:rPr>
              <a:t>;</a:t>
            </a:r>
            <a:endParaRPr kumimoji="0" lang="fr-FR" altLang="fr-FR" sz="1600" b="0" i="0" u="none" strike="noStrike" cap="none" normalizeH="0" baseline="0" dirty="0">
              <a:ln>
                <a:noFill/>
              </a:ln>
              <a:solidFill>
                <a:srgbClr val="00303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66"/>
                </a:solidFill>
                <a:effectLst/>
                <a:latin typeface="Courier New" panose="02070309020205020404" pitchFamily="49" charset="0"/>
                <a:cs typeface="Courier New" panose="02070309020205020404" pitchFamily="49" charset="0"/>
                <a:hlinkClick r:id="rId4"/>
              </a:rPr>
              <a:t>exit</a:t>
            </a:r>
            <a:r>
              <a:rPr kumimoji="0" lang="fr-FR" altLang="fr-FR" sz="1600" b="0" i="0" u="none" strike="noStrike" cap="none" normalizeH="0" baseline="0" dirty="0">
                <a:ln>
                  <a:noFill/>
                </a:ln>
                <a:solidFill>
                  <a:srgbClr val="66CC66"/>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20"/>
                </a:solidFill>
                <a:effectLst/>
                <a:latin typeface="Courier New" panose="02070309020205020404" pitchFamily="49" charset="0"/>
                <a:cs typeface="Courier New" panose="02070309020205020404" pitchFamily="49" charset="0"/>
              </a:rPr>
              <a:t>;</a:t>
            </a:r>
            <a:endParaRPr kumimoji="0" lang="fr-FR" altLang="fr-FR" sz="1600" b="0" i="0" u="none" strike="noStrike" cap="none" normalizeH="0" baseline="0" dirty="0">
              <a:ln>
                <a:noFill/>
              </a:ln>
              <a:solidFill>
                <a:srgbClr val="00303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292451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7733263-280B-4622-9BF3-C0441E88254A}"/>
              </a:ext>
            </a:extLst>
          </p:cNvPr>
          <p:cNvSpPr>
            <a:spLocks noGrp="1"/>
          </p:cNvSpPr>
          <p:nvPr>
            <p:ph type="title"/>
          </p:nvPr>
        </p:nvSpPr>
        <p:spPr/>
        <p:txBody>
          <a:bodyPr/>
          <a:lstStyle/>
          <a:p>
            <a:r>
              <a:rPr lang="fr-FR" dirty="0"/>
              <a:t>Le xml et le json</a:t>
            </a:r>
          </a:p>
        </p:txBody>
      </p:sp>
      <p:sp>
        <p:nvSpPr>
          <p:cNvPr id="3" name="Espace réservé du contenu 2">
            <a:extLst>
              <a:ext uri="{FF2B5EF4-FFF2-40B4-BE49-F238E27FC236}">
                <a16:creationId xmlns:a16="http://schemas.microsoft.com/office/drawing/2014/main" xmlns="" id="{1EDDC7E5-FA67-419C-AFDB-1F2CF0927E11}"/>
              </a:ext>
            </a:extLst>
          </p:cNvPr>
          <p:cNvSpPr>
            <a:spLocks noGrp="1"/>
          </p:cNvSpPr>
          <p:nvPr>
            <p:ph idx="1"/>
          </p:nvPr>
        </p:nvSpPr>
        <p:spPr/>
        <p:txBody>
          <a:bodyPr/>
          <a:lstStyle/>
          <a:p>
            <a:r>
              <a:rPr lang="fr-FR" dirty="0"/>
              <a:t>L’enregistrement et la lecture de fichier peut être standardiser XML</a:t>
            </a:r>
          </a:p>
          <a:p>
            <a:pPr lvl="3"/>
            <a:r>
              <a:rPr lang="fr-FR" dirty="0"/>
              <a:t>XML writer </a:t>
            </a:r>
          </a:p>
          <a:p>
            <a:pPr lvl="5"/>
            <a:r>
              <a:rPr lang="fr-FR" dirty="0"/>
              <a:t>doc php :</a:t>
            </a:r>
            <a:r>
              <a:rPr lang="fr-FR" dirty="0">
                <a:hlinkClick r:id="rId3"/>
              </a:rPr>
              <a:t> https://www.php.net/manual/fr/book.xmlwriter.php</a:t>
            </a:r>
            <a:endParaRPr lang="fr-FR" dirty="0"/>
          </a:p>
          <a:p>
            <a:pPr lvl="3"/>
            <a:r>
              <a:rPr lang="fr-FR" dirty="0"/>
              <a:t>DOM</a:t>
            </a:r>
          </a:p>
          <a:p>
            <a:pPr lvl="5"/>
            <a:r>
              <a:rPr lang="fr-FR" dirty="0"/>
              <a:t>Doc :</a:t>
            </a:r>
            <a:r>
              <a:rPr lang="fr-FR" dirty="0">
                <a:hlinkClick r:id="rId4"/>
              </a:rPr>
              <a:t>https://www.php.net/manual/fr/book.dom.php</a:t>
            </a:r>
            <a:endParaRPr lang="fr-FR" dirty="0"/>
          </a:p>
          <a:p>
            <a:r>
              <a:rPr lang="fr-FR" dirty="0"/>
              <a:t>En JSON </a:t>
            </a:r>
          </a:p>
          <a:p>
            <a:pPr lvl="2"/>
            <a:r>
              <a:rPr lang="fr-FR" dirty="0"/>
              <a:t>json_encode</a:t>
            </a:r>
          </a:p>
          <a:p>
            <a:pPr lvl="2"/>
            <a:endParaRPr lang="fr-FR" dirty="0"/>
          </a:p>
          <a:p>
            <a:pPr lvl="2"/>
            <a:endParaRPr lang="fr-FR" dirty="0"/>
          </a:p>
          <a:p>
            <a:pPr lvl="2"/>
            <a:r>
              <a:rPr lang="fr-FR" dirty="0"/>
              <a:t>Json_decode </a:t>
            </a:r>
          </a:p>
          <a:p>
            <a:pPr lvl="3"/>
            <a:endParaRPr lang="fr-FR" dirty="0"/>
          </a:p>
        </p:txBody>
      </p:sp>
      <p:sp>
        <p:nvSpPr>
          <p:cNvPr id="4" name="Rectangle 1">
            <a:extLst>
              <a:ext uri="{FF2B5EF4-FFF2-40B4-BE49-F238E27FC236}">
                <a16:creationId xmlns:a16="http://schemas.microsoft.com/office/drawing/2014/main" xmlns="" id="{3AD94215-8998-4C7A-8CB6-AFF6E9690EF8}"/>
              </a:ext>
            </a:extLst>
          </p:cNvPr>
          <p:cNvSpPr>
            <a:spLocks noChangeArrowheads="1"/>
          </p:cNvSpPr>
          <p:nvPr/>
        </p:nvSpPr>
        <p:spPr bwMode="auto">
          <a:xfrm>
            <a:off x="635737" y="4844535"/>
            <a:ext cx="111753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a:ln>
                  <a:noFill/>
                </a:ln>
                <a:solidFill>
                  <a:srgbClr val="336699"/>
                </a:solidFill>
                <a:effectLst/>
                <a:latin typeface="Fira Mono"/>
              </a:rPr>
              <a:t>json_decode</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string</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$json</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bool</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$assoc</a:t>
            </a:r>
            <a:r>
              <a:rPr kumimoji="0" lang="fr-FR" altLang="fr-FR" sz="2400" b="0" i="0" u="none" strike="noStrike" cap="none" normalizeH="0" baseline="0" dirty="0">
                <a:ln>
                  <a:noFill/>
                </a:ln>
                <a:solidFill>
                  <a:srgbClr val="993366"/>
                </a:solidFill>
                <a:effectLst/>
                <a:latin typeface="Fira Mono"/>
              </a:rPr>
              <a:t> = </a:t>
            </a:r>
            <a:r>
              <a:rPr kumimoji="0" lang="fr-FR" altLang="fr-FR" sz="1600" b="1" i="0" u="none" strike="noStrike" cap="none" normalizeH="0" baseline="0" dirty="0">
                <a:ln>
                  <a:noFill/>
                </a:ln>
                <a:solidFill>
                  <a:srgbClr val="993366"/>
                </a:solidFill>
                <a:effectLst/>
                <a:latin typeface="Arial Unicode MS" panose="020B0604020202020204" charset="-128"/>
              </a:rPr>
              <a:t>FALSE</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$depth</a:t>
            </a:r>
            <a:r>
              <a:rPr kumimoji="0" lang="fr-FR" altLang="fr-FR" sz="2400" b="0" i="0" u="none" strike="noStrike" cap="none" normalizeH="0" baseline="0" dirty="0">
                <a:ln>
                  <a:noFill/>
                </a:ln>
                <a:solidFill>
                  <a:srgbClr val="993366"/>
                </a:solidFill>
                <a:effectLst/>
                <a:latin typeface="Fira Mono"/>
              </a:rPr>
              <a:t> = 512</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$options</a:t>
            </a:r>
            <a:r>
              <a:rPr kumimoji="0" lang="fr-FR" altLang="fr-FR" sz="2400" b="0" i="0" u="none" strike="noStrike" cap="none" normalizeH="0" baseline="0" dirty="0">
                <a:ln>
                  <a:noFill/>
                </a:ln>
                <a:solidFill>
                  <a:srgbClr val="993366"/>
                </a:solidFill>
                <a:effectLst/>
                <a:latin typeface="Fira Mono"/>
              </a:rPr>
              <a:t> = 0</a:t>
            </a:r>
            <a:r>
              <a:rPr kumimoji="0" lang="fr-FR" altLang="fr-FR" sz="2400" b="0" i="0" u="none" strike="noStrike" cap="none" normalizeH="0" baseline="0" dirty="0">
                <a:ln>
                  <a:noFill/>
                </a:ln>
                <a:solidFill>
                  <a:srgbClr val="737373"/>
                </a:solidFill>
                <a:effectLst/>
                <a:latin typeface="Fira Mono"/>
              </a:rPr>
              <a:t> ]]] ) : </a:t>
            </a:r>
            <a:r>
              <a:rPr kumimoji="0" lang="fr-FR" altLang="fr-FR" sz="2400" b="0" i="0" u="none" strike="noStrike" cap="none" normalizeH="0" baseline="0" dirty="0">
                <a:ln>
                  <a:noFill/>
                </a:ln>
                <a:solidFill>
                  <a:srgbClr val="336699"/>
                </a:solidFill>
                <a:effectLst/>
                <a:latin typeface="Fira Mono"/>
                <a:hlinkClick r:id="rId5"/>
              </a:rPr>
              <a:t>mixed</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xmlns="" id="{EE121C14-891D-403F-BFDC-904E0EBB550C}"/>
              </a:ext>
            </a:extLst>
          </p:cNvPr>
          <p:cNvSpPr>
            <a:spLocks noChangeArrowheads="1"/>
          </p:cNvSpPr>
          <p:nvPr/>
        </p:nvSpPr>
        <p:spPr bwMode="auto">
          <a:xfrm>
            <a:off x="1893228" y="6060064"/>
            <a:ext cx="866032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a:ln>
                  <a:noFill/>
                </a:ln>
                <a:solidFill>
                  <a:srgbClr val="336699"/>
                </a:solidFill>
                <a:effectLst/>
                <a:latin typeface="Fira Mono"/>
              </a:rPr>
              <a:t>json_encode</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336699"/>
                </a:solidFill>
                <a:effectLst/>
                <a:latin typeface="Fira Mono"/>
                <a:hlinkClick r:id="rId5"/>
              </a:rPr>
              <a:t>mixed</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$value</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$options</a:t>
            </a:r>
            <a:r>
              <a:rPr kumimoji="0" lang="fr-FR" altLang="fr-FR" sz="2400" b="0" i="0" u="none" strike="noStrike" cap="none" normalizeH="0" baseline="0" dirty="0">
                <a:ln>
                  <a:noFill/>
                </a:ln>
                <a:solidFill>
                  <a:srgbClr val="993366"/>
                </a:solidFill>
                <a:effectLst/>
                <a:latin typeface="Fira Mono"/>
              </a:rPr>
              <a:t> = 0</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$depth</a:t>
            </a:r>
            <a:r>
              <a:rPr kumimoji="0" lang="fr-FR" altLang="fr-FR" sz="2400" b="0" i="0" u="none" strike="noStrike" cap="none" normalizeH="0" baseline="0" dirty="0">
                <a:ln>
                  <a:noFill/>
                </a:ln>
                <a:solidFill>
                  <a:srgbClr val="993366"/>
                </a:solidFill>
                <a:effectLst/>
                <a:latin typeface="Fira Mono"/>
              </a:rPr>
              <a:t> = 512</a:t>
            </a:r>
            <a:r>
              <a:rPr kumimoji="0" lang="fr-FR" altLang="fr-FR" sz="2400" b="0" i="0" u="none" strike="noStrike" cap="none" normalizeH="0" baseline="0" dirty="0">
                <a:ln>
                  <a:noFill/>
                </a:ln>
                <a:solidFill>
                  <a:srgbClr val="737373"/>
                </a:solidFill>
                <a:effectLst/>
                <a:latin typeface="Fira Mono"/>
              </a:rPr>
              <a:t> ]] ) : </a:t>
            </a:r>
            <a:r>
              <a:rPr kumimoji="0" lang="fr-FR" altLang="fr-FR" sz="2400" b="0" i="0" u="none" strike="noStrike" cap="none" normalizeH="0" baseline="0" dirty="0">
                <a:ln>
                  <a:noFill/>
                </a:ln>
                <a:solidFill>
                  <a:srgbClr val="669933"/>
                </a:solidFill>
                <a:effectLst/>
                <a:latin typeface="Fira Mono"/>
              </a:rPr>
              <a:t>string</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390246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48663C21-DC02-4186-B1CF-5C013451B6A9}"/>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xmlns="" id="{8D72324C-77D0-42E5-A2AC-117708E938B4}"/>
              </a:ext>
            </a:extLst>
          </p:cNvPr>
          <p:cNvSpPr>
            <a:spLocks noGrp="1"/>
          </p:cNvSpPr>
          <p:nvPr>
            <p:ph idx="1"/>
          </p:nvPr>
        </p:nvSpPr>
        <p:spPr/>
        <p:txBody>
          <a:bodyPr/>
          <a:lstStyle/>
          <a:p>
            <a:r>
              <a:rPr lang="fr-FR" dirty="0"/>
              <a:t>Dans cette partie, nous avons aborder :</a:t>
            </a:r>
          </a:p>
          <a:p>
            <a:endParaRPr lang="fr-FR" dirty="0"/>
          </a:p>
          <a:p>
            <a:pPr lvl="1"/>
            <a:r>
              <a:rPr lang="fr-FR" dirty="0"/>
              <a:t>La conception client / serveur</a:t>
            </a:r>
          </a:p>
          <a:p>
            <a:pPr lvl="1"/>
            <a:endParaRPr lang="fr-FR" dirty="0"/>
          </a:p>
          <a:p>
            <a:pPr lvl="1"/>
            <a:endParaRPr lang="fr-FR" dirty="0"/>
          </a:p>
          <a:p>
            <a:pPr lvl="1"/>
            <a:r>
              <a:rPr lang="fr-FR" dirty="0"/>
              <a:t>Le principe SPA</a:t>
            </a:r>
          </a:p>
          <a:p>
            <a:pPr lvl="1"/>
            <a:endParaRPr lang="fr-FR" dirty="0"/>
          </a:p>
          <a:p>
            <a:pPr lvl="1"/>
            <a:endParaRPr lang="fr-FR" dirty="0"/>
          </a:p>
          <a:p>
            <a:pPr lvl="1"/>
            <a:r>
              <a:rPr lang="fr-FR" dirty="0"/>
              <a:t>La mise en </a:t>
            </a:r>
            <a:r>
              <a:rPr lang="fr-FR" dirty="0" err="1"/>
              <a:t>oeuvre</a:t>
            </a:r>
            <a:r>
              <a:rPr lang="fr-FR" dirty="0"/>
              <a:t> de php et ses fonctionnalités </a:t>
            </a:r>
          </a:p>
        </p:txBody>
      </p:sp>
    </p:spTree>
    <p:extLst>
      <p:ext uri="{BB962C8B-B14F-4D97-AF65-F5344CB8AC3E}">
        <p14:creationId xmlns:p14="http://schemas.microsoft.com/office/powerpoint/2010/main" val="78610495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96F0BBB8-0607-4904-B95D-382416BF9C93}"/>
              </a:ext>
            </a:extLst>
          </p:cNvPr>
          <p:cNvSpPr>
            <a:spLocks noGrp="1"/>
          </p:cNvSpPr>
          <p:nvPr>
            <p:ph type="title"/>
          </p:nvPr>
        </p:nvSpPr>
        <p:spPr/>
        <p:txBody>
          <a:bodyPr/>
          <a:lstStyle/>
          <a:p>
            <a:r>
              <a:rPr lang="fr-FR" dirty="0"/>
              <a:t>LES VARIABLES COMPLEXES : TABLEAUX</a:t>
            </a:r>
          </a:p>
        </p:txBody>
      </p:sp>
      <p:sp>
        <p:nvSpPr>
          <p:cNvPr id="5" name="Espace réservé du texte 4">
            <a:extLst>
              <a:ext uri="{FF2B5EF4-FFF2-40B4-BE49-F238E27FC236}">
                <a16:creationId xmlns:a16="http://schemas.microsoft.com/office/drawing/2014/main" xmlns="" id="{2D2F3675-6D43-44B7-8762-F6C1A645EA6F}"/>
              </a:ext>
            </a:extLst>
          </p:cNvPr>
          <p:cNvSpPr>
            <a:spLocks noGrp="1"/>
          </p:cNvSpPr>
          <p:nvPr>
            <p:ph type="body" idx="1"/>
          </p:nvPr>
        </p:nvSpPr>
        <p:spPr/>
        <p:txBody>
          <a:bodyPr/>
          <a:lstStyle/>
          <a:p>
            <a:r>
              <a:rPr lang="fr-FR" dirty="0"/>
              <a:t>Enfin un peu d’art dans ce monde dev!!</a:t>
            </a:r>
          </a:p>
        </p:txBody>
      </p:sp>
      <p:pic>
        <p:nvPicPr>
          <p:cNvPr id="3" name="Image 2">
            <a:extLst>
              <a:ext uri="{FF2B5EF4-FFF2-40B4-BE49-F238E27FC236}">
                <a16:creationId xmlns:a16="http://schemas.microsoft.com/office/drawing/2014/main" xmlns="" id="{F757A084-F481-43E4-BD1B-EBC8FCFF5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700" y="644523"/>
            <a:ext cx="2841625" cy="3247571"/>
          </a:xfrm>
          <a:prstGeom prst="rect">
            <a:avLst/>
          </a:prstGeom>
        </p:spPr>
      </p:pic>
      <p:pic>
        <p:nvPicPr>
          <p:cNvPr id="6" name="Image 5">
            <a:extLst>
              <a:ext uri="{FF2B5EF4-FFF2-40B4-BE49-F238E27FC236}">
                <a16:creationId xmlns:a16="http://schemas.microsoft.com/office/drawing/2014/main" xmlns="" id="{6974B8AE-03A8-4F88-BB08-0F4ECFFC8F29}"/>
              </a:ext>
            </a:extLst>
          </p:cNvPr>
          <p:cNvPicPr>
            <a:picLocks noChangeAspect="1"/>
          </p:cNvPicPr>
          <p:nvPr/>
        </p:nvPicPr>
        <p:blipFill>
          <a:blip r:embed="rId4"/>
          <a:stretch>
            <a:fillRect/>
          </a:stretch>
        </p:blipFill>
        <p:spPr>
          <a:xfrm>
            <a:off x="8861951" y="1089024"/>
            <a:ext cx="1895475" cy="2324100"/>
          </a:xfrm>
          <a:prstGeom prst="rect">
            <a:avLst/>
          </a:prstGeom>
        </p:spPr>
      </p:pic>
    </p:spTree>
    <p:extLst>
      <p:ext uri="{BB962C8B-B14F-4D97-AF65-F5344CB8AC3E}">
        <p14:creationId xmlns:p14="http://schemas.microsoft.com/office/powerpoint/2010/main" val="185082764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C653E063-5CEA-4585-9E8C-A461578F7FA3}"/>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xmlns="" id="{51C17D19-4D58-4C17-87AE-B6083C86D917}"/>
              </a:ext>
            </a:extLst>
          </p:cNvPr>
          <p:cNvSpPr>
            <a:spLocks noGrp="1"/>
          </p:cNvSpPr>
          <p:nvPr>
            <p:ph idx="1"/>
          </p:nvPr>
        </p:nvSpPr>
        <p:spPr/>
        <p:txBody>
          <a:bodyPr/>
          <a:lstStyle/>
          <a:p>
            <a:r>
              <a:rPr lang="fr-FR" dirty="0"/>
              <a:t>Dans cette partie, nous aborderons :</a:t>
            </a:r>
          </a:p>
          <a:p>
            <a:pPr lvl="1"/>
            <a:endParaRPr lang="fr-FR" dirty="0"/>
          </a:p>
          <a:p>
            <a:pPr lvl="1"/>
            <a:r>
              <a:rPr lang="fr-FR" dirty="0"/>
              <a:t>Les tableaux</a:t>
            </a:r>
          </a:p>
          <a:p>
            <a:pPr lvl="1"/>
            <a:endParaRPr lang="fr-FR" dirty="0"/>
          </a:p>
          <a:p>
            <a:pPr lvl="1"/>
            <a:r>
              <a:rPr lang="fr-FR" dirty="0"/>
              <a:t>Les boucles </a:t>
            </a:r>
          </a:p>
          <a:p>
            <a:pPr lvl="1"/>
            <a:endParaRPr lang="fr-FR" dirty="0"/>
          </a:p>
          <a:p>
            <a:pPr lvl="1"/>
            <a:r>
              <a:rPr lang="fr-FR" dirty="0"/>
              <a:t>Les fonctions liés aux tableaux</a:t>
            </a:r>
          </a:p>
        </p:txBody>
      </p:sp>
    </p:spTree>
    <p:extLst>
      <p:ext uri="{BB962C8B-B14F-4D97-AF65-F5344CB8AC3E}">
        <p14:creationId xmlns:p14="http://schemas.microsoft.com/office/powerpoint/2010/main" val="279217642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157580C9-988C-4C4F-828F-D6691B9EE6A1}"/>
              </a:ext>
            </a:extLst>
          </p:cNvPr>
          <p:cNvSpPr>
            <a:spLocks noGrp="1"/>
          </p:cNvSpPr>
          <p:nvPr>
            <p:ph type="title"/>
          </p:nvPr>
        </p:nvSpPr>
        <p:spPr/>
        <p:txBody>
          <a:bodyPr/>
          <a:lstStyle/>
          <a:p>
            <a:r>
              <a:rPr lang="fr-FR" dirty="0"/>
              <a:t>Les Arrays</a:t>
            </a:r>
          </a:p>
        </p:txBody>
      </p:sp>
      <p:sp>
        <p:nvSpPr>
          <p:cNvPr id="5" name="Espace réservé du contenu 4">
            <a:extLst>
              <a:ext uri="{FF2B5EF4-FFF2-40B4-BE49-F238E27FC236}">
                <a16:creationId xmlns:a16="http://schemas.microsoft.com/office/drawing/2014/main" xmlns="" id="{DCA3BE41-E1CD-4EE7-A723-0891D6B975EC}"/>
              </a:ext>
            </a:extLst>
          </p:cNvPr>
          <p:cNvSpPr>
            <a:spLocks noGrp="1"/>
          </p:cNvSpPr>
          <p:nvPr>
            <p:ph idx="1"/>
          </p:nvPr>
        </p:nvSpPr>
        <p:spPr/>
        <p:txBody>
          <a:bodyPr/>
          <a:lstStyle/>
          <a:p>
            <a:r>
              <a:rPr lang="fr-FR" dirty="0"/>
              <a:t>Les tableaux existe sous deux formes </a:t>
            </a:r>
          </a:p>
          <a:p>
            <a:pPr lvl="1"/>
            <a:r>
              <a:rPr lang="fr-FR" dirty="0"/>
              <a:t>Les tableaux simple :</a:t>
            </a:r>
          </a:p>
          <a:p>
            <a:pPr lvl="2"/>
            <a:r>
              <a:rPr lang="fr-FR" dirty="0"/>
              <a:t>$monArray[0]</a:t>
            </a:r>
          </a:p>
          <a:p>
            <a:pPr lvl="1"/>
            <a:r>
              <a:rPr lang="fr-FR" dirty="0"/>
              <a:t>Les tableaux associatifs :</a:t>
            </a:r>
          </a:p>
          <a:p>
            <a:pPr lvl="2"/>
            <a:r>
              <a:rPr lang="fr-FR" dirty="0"/>
              <a:t>$monArray["nom de la position"]</a:t>
            </a:r>
          </a:p>
          <a:p>
            <a:pPr lvl="3"/>
            <a:r>
              <a:rPr lang="fr-FR" dirty="0"/>
              <a:t>On associe un nom a une position (exemple déjà utilisé $_GET/$_POST )</a:t>
            </a:r>
          </a:p>
          <a:p>
            <a:pPr lvl="1"/>
            <a:r>
              <a:rPr lang="fr-FR" dirty="0"/>
              <a:t>Vérification de contenu dans une array</a:t>
            </a:r>
          </a:p>
          <a:p>
            <a:pPr lvl="1"/>
            <a:endParaRPr lang="fr-FR" dirty="0"/>
          </a:p>
          <a:p>
            <a:pPr lvl="1"/>
            <a:r>
              <a:rPr lang="fr-FR" dirty="0"/>
              <a:t>Affichage d’un tableaux automatique (et d’une class,…) </a:t>
            </a:r>
          </a:p>
          <a:p>
            <a:pPr lvl="2"/>
            <a:endParaRPr lang="fr-FR" dirty="0"/>
          </a:p>
        </p:txBody>
      </p:sp>
      <p:sp>
        <p:nvSpPr>
          <p:cNvPr id="2" name="Rectangle 1">
            <a:extLst>
              <a:ext uri="{FF2B5EF4-FFF2-40B4-BE49-F238E27FC236}">
                <a16:creationId xmlns:a16="http://schemas.microsoft.com/office/drawing/2014/main" xmlns="" id="{5703565D-10D0-4204-8546-81E55127709C}"/>
              </a:ext>
            </a:extLst>
          </p:cNvPr>
          <p:cNvSpPr>
            <a:spLocks noChangeArrowheads="1"/>
          </p:cNvSpPr>
          <p:nvPr/>
        </p:nvSpPr>
        <p:spPr bwMode="auto">
          <a:xfrm>
            <a:off x="3165742" y="5970687"/>
            <a:ext cx="58605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36699"/>
                </a:solidFill>
                <a:effectLst/>
                <a:latin typeface="Fira Mono"/>
              </a:rPr>
              <a:t>print_r</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336699"/>
                </a:solidFill>
                <a:effectLst/>
                <a:latin typeface="Fira Mono"/>
                <a:hlinkClick r:id="rId3"/>
              </a:rPr>
              <a:t>mixed</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$expression</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669933"/>
                </a:solidFill>
                <a:effectLst/>
                <a:latin typeface="Fira Mono"/>
              </a:rPr>
              <a:t>bool</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$return</a:t>
            </a:r>
            <a:r>
              <a:rPr kumimoji="0" lang="fr-FR" altLang="fr-FR" sz="2000" b="0" i="0" u="none" strike="noStrike" cap="none" normalizeH="0" baseline="0" dirty="0">
                <a:ln>
                  <a:noFill/>
                </a:ln>
                <a:solidFill>
                  <a:srgbClr val="993366"/>
                </a:solidFill>
                <a:effectLst/>
                <a:latin typeface="Fira Mono"/>
              </a:rPr>
              <a:t> = </a:t>
            </a:r>
            <a:r>
              <a:rPr kumimoji="0" lang="fr-FR" altLang="fr-FR" sz="1400" b="1" i="0" u="none" strike="noStrike" cap="none" normalizeH="0" baseline="0" dirty="0">
                <a:ln>
                  <a:noFill/>
                </a:ln>
                <a:solidFill>
                  <a:srgbClr val="993366"/>
                </a:solidFill>
                <a:effectLst/>
                <a:latin typeface="Arial Unicode MS"/>
              </a:rPr>
              <a:t>FALSE</a:t>
            </a:r>
            <a:r>
              <a:rPr kumimoji="0" lang="fr-FR" altLang="fr-FR" sz="2000" b="0" i="0" u="none" strike="noStrike" cap="none" normalizeH="0" baseline="0" dirty="0">
                <a:ln>
                  <a:noFill/>
                </a:ln>
                <a:solidFill>
                  <a:srgbClr val="737373"/>
                </a:solidFill>
                <a:effectLst/>
                <a:latin typeface="Fira Mono"/>
              </a:rPr>
              <a:t> ] ) : </a:t>
            </a:r>
            <a:r>
              <a:rPr kumimoji="0" lang="fr-FR" altLang="fr-FR" sz="2000" b="0" i="0" u="none" strike="noStrike" cap="none" normalizeH="0" baseline="0" dirty="0">
                <a:ln>
                  <a:noFill/>
                </a:ln>
                <a:solidFill>
                  <a:srgbClr val="336699"/>
                </a:solidFill>
                <a:effectLst/>
                <a:latin typeface="Fira Mono"/>
                <a:hlinkClick r:id="rId3"/>
              </a:rPr>
              <a:t>mixed</a:t>
            </a:r>
            <a:r>
              <a:rPr kumimoji="0" lang="fr-FR" altLang="fr-FR" sz="1100" b="0" i="0" u="none" strike="noStrike" cap="none" normalizeH="0" baseline="0" dirty="0">
                <a:ln>
                  <a:noFill/>
                </a:ln>
                <a:solidFill>
                  <a:schemeClr val="tx1"/>
                </a:solidFill>
                <a:effectLst/>
              </a:rPr>
              <a:t> </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xmlns="" id="{E99F6F72-DD10-4527-9E08-77BD5E73F0E2}"/>
              </a:ext>
            </a:extLst>
          </p:cNvPr>
          <p:cNvSpPr>
            <a:spLocks noChangeArrowheads="1"/>
          </p:cNvSpPr>
          <p:nvPr/>
        </p:nvSpPr>
        <p:spPr bwMode="auto">
          <a:xfrm>
            <a:off x="3575469" y="5550114"/>
            <a:ext cx="50410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36699"/>
                </a:solidFill>
                <a:effectLst/>
                <a:latin typeface="Fira Mono"/>
              </a:rPr>
              <a:t>var_dump</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336699"/>
                </a:solidFill>
                <a:effectLst/>
                <a:latin typeface="Fira Mono"/>
                <a:hlinkClick r:id="rId3"/>
              </a:rPr>
              <a:t>mixed</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$expression</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336699"/>
                </a:solidFill>
                <a:effectLst/>
                <a:latin typeface="Fira Mono"/>
                <a:hlinkClick r:id="rId3"/>
              </a:rPr>
              <a:t>mixed</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a:t>
            </a:r>
            <a:r>
              <a:rPr kumimoji="0" lang="fr-FR" altLang="fr-FR" sz="2000" b="0" i="0" u="none" strike="noStrike" cap="none" normalizeH="0" baseline="0" dirty="0">
                <a:ln>
                  <a:noFill/>
                </a:ln>
                <a:solidFill>
                  <a:srgbClr val="737373"/>
                </a:solidFill>
                <a:effectLst/>
                <a:latin typeface="Fira Mono"/>
              </a:rPr>
              <a:t> ] ) : </a:t>
            </a:r>
            <a:r>
              <a:rPr kumimoji="0" lang="fr-FR" altLang="fr-FR" sz="2000" b="0" i="0" u="none" strike="noStrike" cap="none" normalizeH="0" baseline="0" dirty="0">
                <a:ln>
                  <a:noFill/>
                </a:ln>
                <a:solidFill>
                  <a:srgbClr val="669933"/>
                </a:solidFill>
                <a:effectLst/>
                <a:latin typeface="Fira Mono"/>
              </a:rPr>
              <a:t>void</a:t>
            </a:r>
            <a:r>
              <a:rPr kumimoji="0" lang="fr-FR" altLang="fr-FR" sz="1100" b="0" i="0" u="none" strike="noStrike" cap="none" normalizeH="0" baseline="0" dirty="0">
                <a:ln>
                  <a:noFill/>
                </a:ln>
                <a:solidFill>
                  <a:schemeClr val="tx1"/>
                </a:solidFill>
                <a:effectLst/>
              </a:rPr>
              <a:t> </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xmlns="" id="{93E746E4-8F07-4530-B1F0-AFC1BB5CF1BF}"/>
              </a:ext>
            </a:extLst>
          </p:cNvPr>
          <p:cNvSpPr>
            <a:spLocks noChangeArrowheads="1"/>
          </p:cNvSpPr>
          <p:nvPr/>
        </p:nvSpPr>
        <p:spPr bwMode="auto">
          <a:xfrm>
            <a:off x="2603728" y="4524671"/>
            <a:ext cx="698454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36699"/>
                </a:solidFill>
                <a:effectLst/>
                <a:latin typeface="Fira Mono"/>
              </a:rPr>
              <a:t>in_array</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336699"/>
                </a:solidFill>
                <a:effectLst/>
                <a:latin typeface="Fira Mono"/>
                <a:hlinkClick r:id="rId3"/>
              </a:rPr>
              <a:t>mixed</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$needle</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669933"/>
                </a:solidFill>
                <a:effectLst/>
                <a:latin typeface="Fira Mono"/>
              </a:rPr>
              <a:t>array</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$haystack</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669933"/>
                </a:solidFill>
                <a:effectLst/>
                <a:latin typeface="Fira Mono"/>
              </a:rPr>
              <a:t>bool</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$strict</a:t>
            </a:r>
            <a:r>
              <a:rPr kumimoji="0" lang="fr-FR" altLang="fr-FR" sz="2000" b="0" i="0" u="none" strike="noStrike" cap="none" normalizeH="0" baseline="0" dirty="0">
                <a:ln>
                  <a:noFill/>
                </a:ln>
                <a:solidFill>
                  <a:srgbClr val="993366"/>
                </a:solidFill>
                <a:effectLst/>
                <a:latin typeface="Fira Mono"/>
              </a:rPr>
              <a:t> = </a:t>
            </a:r>
            <a:r>
              <a:rPr kumimoji="0" lang="fr-FR" altLang="fr-FR" sz="1400" b="1" i="0" u="none" strike="noStrike" cap="none" normalizeH="0" baseline="0" dirty="0">
                <a:ln>
                  <a:noFill/>
                </a:ln>
                <a:solidFill>
                  <a:srgbClr val="993366"/>
                </a:solidFill>
                <a:effectLst/>
                <a:latin typeface="Arial Unicode MS"/>
              </a:rPr>
              <a:t>FALSE</a:t>
            </a:r>
            <a:r>
              <a:rPr kumimoji="0" lang="fr-FR" altLang="fr-FR" sz="2000" b="0" i="0" u="none" strike="noStrike" cap="none" normalizeH="0" baseline="0" dirty="0">
                <a:ln>
                  <a:noFill/>
                </a:ln>
                <a:solidFill>
                  <a:srgbClr val="737373"/>
                </a:solidFill>
                <a:effectLst/>
                <a:latin typeface="Fira Mono"/>
              </a:rPr>
              <a:t> ] ) : </a:t>
            </a:r>
            <a:r>
              <a:rPr kumimoji="0" lang="fr-FR" altLang="fr-FR" sz="2000" b="0" i="0" u="none" strike="noStrike" cap="none" normalizeH="0" baseline="0" dirty="0">
                <a:ln>
                  <a:noFill/>
                </a:ln>
                <a:solidFill>
                  <a:srgbClr val="669933"/>
                </a:solidFill>
                <a:effectLst/>
                <a:latin typeface="Fira Mono"/>
              </a:rPr>
              <a:t>bool</a:t>
            </a:r>
            <a:r>
              <a:rPr kumimoji="0" lang="fr-FR" altLang="fr-FR" sz="1100" b="0" i="0" u="none" strike="noStrike" cap="none" normalizeH="0" baseline="0" dirty="0">
                <a:ln>
                  <a:noFill/>
                </a:ln>
                <a:solidFill>
                  <a:schemeClr val="tx1"/>
                </a:solidFill>
                <a:effectLst/>
              </a:rPr>
              <a:t> </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9078180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501D5A9-808C-4578-9F0E-C54E57B8EC57}"/>
              </a:ext>
            </a:extLst>
          </p:cNvPr>
          <p:cNvSpPr>
            <a:spLocks noGrp="1"/>
          </p:cNvSpPr>
          <p:nvPr>
            <p:ph type="title"/>
          </p:nvPr>
        </p:nvSpPr>
        <p:spPr/>
        <p:txBody>
          <a:bodyPr/>
          <a:lstStyle/>
          <a:p>
            <a:r>
              <a:rPr lang="fr-FR" dirty="0"/>
              <a:t>Constructeur d’array</a:t>
            </a:r>
          </a:p>
        </p:txBody>
      </p:sp>
      <p:sp>
        <p:nvSpPr>
          <p:cNvPr id="3" name="Espace réservé du contenu 2">
            <a:extLst>
              <a:ext uri="{FF2B5EF4-FFF2-40B4-BE49-F238E27FC236}">
                <a16:creationId xmlns:a16="http://schemas.microsoft.com/office/drawing/2014/main" xmlns="" id="{3761D433-7289-4075-AB45-303B4CC69ADD}"/>
              </a:ext>
            </a:extLst>
          </p:cNvPr>
          <p:cNvSpPr>
            <a:spLocks noGrp="1"/>
          </p:cNvSpPr>
          <p:nvPr>
            <p:ph idx="1"/>
          </p:nvPr>
        </p:nvSpPr>
        <p:spPr/>
        <p:txBody>
          <a:bodyPr>
            <a:normAutofit/>
          </a:bodyPr>
          <a:lstStyle/>
          <a:p>
            <a:r>
              <a:rPr lang="fr-FR" dirty="0"/>
              <a:t>Le constructeur d’array pour tableaux simple</a:t>
            </a:r>
          </a:p>
          <a:p>
            <a:pPr marL="0" indent="0" algn="ctr">
              <a:buNone/>
            </a:pPr>
            <a:endParaRPr lang="fr-FR" sz="2000" dirty="0"/>
          </a:p>
          <a:p>
            <a:pPr marL="0" indent="0" algn="ctr">
              <a:buNone/>
            </a:pPr>
            <a:r>
              <a:rPr lang="fr-FR" sz="2000" dirty="0"/>
              <a:t>$prenom = </a:t>
            </a:r>
            <a:r>
              <a:rPr lang="fr-FR" sz="2000" b="1" i="1" dirty="0"/>
              <a:t>array</a:t>
            </a:r>
            <a:r>
              <a:rPr lang="fr-FR" sz="2000" dirty="0"/>
              <a:t>('Didier','pierre','julien','Xavier'); </a:t>
            </a:r>
          </a:p>
          <a:p>
            <a:pPr marL="0" indent="0" algn="ctr">
              <a:buNone/>
            </a:pPr>
            <a:r>
              <a:rPr lang="fr-FR" sz="2000" b="1" i="1" dirty="0"/>
              <a:t>echo</a:t>
            </a:r>
            <a:r>
              <a:rPr lang="fr-FR" sz="2000" dirty="0"/>
              <a:t> $prenom[0].' - '.$prenom[1].' - '.$prenom[2].' - '.$prenom[3];</a:t>
            </a:r>
          </a:p>
          <a:p>
            <a:endParaRPr lang="fr-FR" dirty="0"/>
          </a:p>
          <a:p>
            <a:r>
              <a:rPr lang="fr-FR" dirty="0"/>
              <a:t>Le constructeur d’array pour tableaux associatifs</a:t>
            </a:r>
          </a:p>
          <a:p>
            <a:pPr marL="0" indent="0" algn="ctr">
              <a:buNone/>
            </a:pPr>
            <a:endParaRPr lang="fr-FR" sz="1900" dirty="0"/>
          </a:p>
          <a:p>
            <a:pPr marL="0" indent="0" algn="ctr">
              <a:buNone/>
            </a:pPr>
            <a:r>
              <a:rPr lang="fr-FR" sz="1900" dirty="0"/>
              <a:t>$user = </a:t>
            </a:r>
            <a:r>
              <a:rPr lang="fr-FR" sz="1900" b="1" dirty="0"/>
              <a:t>array</a:t>
            </a:r>
            <a:r>
              <a:rPr lang="fr-FR" sz="1900" dirty="0"/>
              <a:t>('NAME' =&gt; ’DESORBAIX’, 'PNAME'  =&gt; ’Alexandre’ , 'TEL'  =&gt; ’+33664276360’);</a:t>
            </a:r>
            <a:endParaRPr lang="fr-FR" dirty="0"/>
          </a:p>
          <a:p>
            <a:pPr marL="0" indent="0" algn="ctr">
              <a:buNone/>
            </a:pPr>
            <a:r>
              <a:rPr lang="fr-FR" sz="1900" b="1" i="1" dirty="0"/>
              <a:t>echo</a:t>
            </a:r>
            <a:r>
              <a:rPr lang="fr-FR" sz="1900" dirty="0"/>
              <a:t> $user['PNAME'].'  '.$user['NAME'].’ tel: '.$user['TEL’];</a:t>
            </a:r>
          </a:p>
          <a:p>
            <a:pPr marL="0" indent="0" algn="ctr">
              <a:buNone/>
            </a:pPr>
            <a:r>
              <a:rPr lang="fr-FR" sz="1900" dirty="0"/>
              <a:t>Ou </a:t>
            </a:r>
          </a:p>
          <a:p>
            <a:pPr marL="0" indent="0" algn="ctr">
              <a:buNone/>
            </a:pPr>
            <a:r>
              <a:rPr lang="fr-FR" sz="1800" b="1" i="1" dirty="0"/>
              <a:t>echo</a:t>
            </a:r>
            <a:r>
              <a:rPr lang="fr-FR" sz="1800" dirty="0"/>
              <a:t> $user[0].’  ’.$user[1].’ tel: ‘.$user[2].' </a:t>
            </a:r>
            <a:endParaRPr lang="fr-FR" sz="1900" dirty="0"/>
          </a:p>
          <a:p>
            <a:pPr marL="0" indent="0" algn="ctr">
              <a:buNone/>
            </a:pPr>
            <a:endParaRPr lang="fr-FR" dirty="0"/>
          </a:p>
        </p:txBody>
      </p:sp>
    </p:spTree>
    <p:extLst>
      <p:ext uri="{BB962C8B-B14F-4D97-AF65-F5344CB8AC3E}">
        <p14:creationId xmlns:p14="http://schemas.microsoft.com/office/powerpoint/2010/main" val="365745566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2A0AC3A5-1733-403A-A0E8-F5C1352A2524}"/>
              </a:ext>
            </a:extLst>
          </p:cNvPr>
          <p:cNvSpPr>
            <a:spLocks noGrp="1"/>
          </p:cNvSpPr>
          <p:nvPr>
            <p:ph type="title"/>
          </p:nvPr>
        </p:nvSpPr>
        <p:spPr/>
        <p:txBody>
          <a:bodyPr/>
          <a:lstStyle/>
          <a:p>
            <a:r>
              <a:rPr lang="fr-FR" dirty="0"/>
              <a:t>Parcours de tableaux</a:t>
            </a:r>
          </a:p>
        </p:txBody>
      </p:sp>
      <p:sp>
        <p:nvSpPr>
          <p:cNvPr id="3" name="Espace réservé du contenu 2">
            <a:extLst>
              <a:ext uri="{FF2B5EF4-FFF2-40B4-BE49-F238E27FC236}">
                <a16:creationId xmlns:a16="http://schemas.microsoft.com/office/drawing/2014/main" xmlns="" id="{6C464ABE-245A-42F2-9787-2A16B0CE0402}"/>
              </a:ext>
            </a:extLst>
          </p:cNvPr>
          <p:cNvSpPr>
            <a:spLocks noGrp="1"/>
          </p:cNvSpPr>
          <p:nvPr>
            <p:ph idx="1"/>
          </p:nvPr>
        </p:nvSpPr>
        <p:spPr/>
        <p:txBody>
          <a:bodyPr>
            <a:normAutofit/>
          </a:bodyPr>
          <a:lstStyle/>
          <a:p>
            <a:r>
              <a:rPr lang="fr-FR" dirty="0"/>
              <a:t>La boucle for </a:t>
            </a:r>
          </a:p>
          <a:p>
            <a:pPr marL="0" indent="0">
              <a:buNone/>
            </a:pPr>
            <a:r>
              <a:rPr lang="en-US" sz="2000" dirty="0"/>
              <a:t>			for($i = 0; $i &lt; count($people); ++$i) </a:t>
            </a:r>
          </a:p>
          <a:p>
            <a:pPr marL="0" indent="0">
              <a:buNone/>
            </a:pPr>
            <a:r>
              <a:rPr lang="en-US" sz="2000" dirty="0"/>
              <a:t>			{</a:t>
            </a:r>
            <a:br>
              <a:rPr lang="en-US" sz="2000" dirty="0"/>
            </a:br>
            <a:r>
              <a:rPr lang="en-US" sz="2000" dirty="0"/>
              <a:t>			 	</a:t>
            </a:r>
            <a:r>
              <a:rPr lang="en-US" sz="2000" b="1" dirty="0"/>
              <a:t>echo </a:t>
            </a:r>
            <a:r>
              <a:rPr lang="en-US" sz="2000" dirty="0"/>
              <a:t>$people[$i];</a:t>
            </a:r>
          </a:p>
          <a:p>
            <a:pPr marL="0" indent="0">
              <a:buNone/>
            </a:pPr>
            <a:r>
              <a:rPr lang="en-US" sz="2000" dirty="0"/>
              <a:t>			}</a:t>
            </a:r>
            <a:br>
              <a:rPr lang="en-US" sz="2000" dirty="0"/>
            </a:br>
            <a:endParaRPr lang="fr-FR" sz="2000" dirty="0"/>
          </a:p>
          <a:p>
            <a:endParaRPr lang="fr-FR" dirty="0"/>
          </a:p>
          <a:p>
            <a:r>
              <a:rPr lang="fr-FR" dirty="0"/>
              <a:t>La boucle foreach</a:t>
            </a:r>
          </a:p>
          <a:p>
            <a:pPr marL="0" lvl="0" indent="0">
              <a:buNone/>
            </a:pPr>
            <a:r>
              <a:rPr lang="en-US" dirty="0">
                <a:solidFill>
                  <a:prstClr val="black"/>
                </a:solidFill>
              </a:rPr>
              <a:t>			</a:t>
            </a:r>
            <a:r>
              <a:rPr lang="en-US" sz="2000" dirty="0">
                <a:solidFill>
                  <a:prstClr val="black"/>
                </a:solidFill>
              </a:rPr>
              <a:t>foreach($individu as $clef=&gt;$valeur)</a:t>
            </a:r>
            <a:br>
              <a:rPr lang="en-US" sz="2000" dirty="0">
                <a:solidFill>
                  <a:prstClr val="black"/>
                </a:solidFill>
              </a:rPr>
            </a:br>
            <a:r>
              <a:rPr lang="en-US" sz="2000" dirty="0">
                <a:solidFill>
                  <a:prstClr val="black"/>
                </a:solidFill>
              </a:rPr>
              <a:t>    			{</a:t>
            </a:r>
            <a:br>
              <a:rPr lang="en-US" sz="2000" dirty="0">
                <a:solidFill>
                  <a:prstClr val="black"/>
                </a:solidFill>
              </a:rPr>
            </a:br>
            <a:r>
              <a:rPr lang="en-US" sz="2000" dirty="0">
                <a:solidFill>
                  <a:prstClr val="black"/>
                </a:solidFill>
              </a:rPr>
              <a:t>		    		echo $clef.' : '.$valeur;</a:t>
            </a:r>
            <a:br>
              <a:rPr lang="en-US" sz="2000" dirty="0">
                <a:solidFill>
                  <a:prstClr val="black"/>
                </a:solidFill>
              </a:rPr>
            </a:br>
            <a:r>
              <a:rPr lang="en-US" sz="2000" dirty="0">
                <a:solidFill>
                  <a:prstClr val="black"/>
                </a:solidFill>
              </a:rPr>
              <a:t>    			}</a:t>
            </a:r>
            <a:endParaRPr lang="fr-FR" dirty="0">
              <a:solidFill>
                <a:prstClr val="black"/>
              </a:solidFill>
            </a:endParaRPr>
          </a:p>
          <a:p>
            <a:endParaRPr lang="fr-FR" dirty="0"/>
          </a:p>
        </p:txBody>
      </p:sp>
    </p:spTree>
    <p:extLst>
      <p:ext uri="{BB962C8B-B14F-4D97-AF65-F5344CB8AC3E}">
        <p14:creationId xmlns:p14="http://schemas.microsoft.com/office/powerpoint/2010/main" val="351381499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025E9DD-2921-4D66-9FA7-DD895F6E4B9A}"/>
              </a:ext>
            </a:extLst>
          </p:cNvPr>
          <p:cNvSpPr>
            <a:spLocks noGrp="1"/>
          </p:cNvSpPr>
          <p:nvPr>
            <p:ph type="title"/>
          </p:nvPr>
        </p:nvSpPr>
        <p:spPr/>
        <p:txBody>
          <a:bodyPr/>
          <a:lstStyle/>
          <a:p>
            <a:r>
              <a:rPr lang="fr-FR" dirty="0"/>
              <a:t>Fonctions associées aux tableaux</a:t>
            </a:r>
          </a:p>
        </p:txBody>
      </p:sp>
      <p:sp>
        <p:nvSpPr>
          <p:cNvPr id="3" name="Espace réservé du contenu 2">
            <a:extLst>
              <a:ext uri="{FF2B5EF4-FFF2-40B4-BE49-F238E27FC236}">
                <a16:creationId xmlns:a16="http://schemas.microsoft.com/office/drawing/2014/main" xmlns="" id="{52749A02-FEB8-416A-BC69-284CD6A83EA1}"/>
              </a:ext>
            </a:extLst>
          </p:cNvPr>
          <p:cNvSpPr>
            <a:spLocks noGrp="1"/>
          </p:cNvSpPr>
          <p:nvPr>
            <p:ph idx="1"/>
          </p:nvPr>
        </p:nvSpPr>
        <p:spPr/>
        <p:txBody>
          <a:bodyPr>
            <a:normAutofit/>
          </a:bodyPr>
          <a:lstStyle/>
          <a:p>
            <a:r>
              <a:rPr lang="fr-FR" dirty="0"/>
              <a:t>Nombre d’éléments dans l’array :</a:t>
            </a:r>
          </a:p>
          <a:p>
            <a:endParaRPr lang="fr-FR" dirty="0"/>
          </a:p>
          <a:p>
            <a:endParaRPr lang="fr-FR" dirty="0"/>
          </a:p>
          <a:p>
            <a:r>
              <a:rPr lang="fr-FR" dirty="0"/>
              <a:t>Combiner 2 arrays en une :</a:t>
            </a:r>
          </a:p>
          <a:p>
            <a:endParaRPr lang="fr-FR" dirty="0"/>
          </a:p>
          <a:p>
            <a:endParaRPr lang="fr-FR" dirty="0"/>
          </a:p>
          <a:p>
            <a:r>
              <a:rPr lang="fr-FR" dirty="0"/>
              <a:t>Enlève un élément a la fin d’une array</a:t>
            </a:r>
          </a:p>
          <a:p>
            <a:endParaRPr lang="fr-FR" dirty="0"/>
          </a:p>
          <a:p>
            <a:endParaRPr lang="fr-FR" dirty="0"/>
          </a:p>
          <a:p>
            <a:endParaRPr lang="fr-FR" dirty="0"/>
          </a:p>
          <a:p>
            <a:endParaRPr lang="fr-FR" dirty="0"/>
          </a:p>
        </p:txBody>
      </p:sp>
      <p:sp>
        <p:nvSpPr>
          <p:cNvPr id="4" name="Rectangle 1">
            <a:extLst>
              <a:ext uri="{FF2B5EF4-FFF2-40B4-BE49-F238E27FC236}">
                <a16:creationId xmlns:a16="http://schemas.microsoft.com/office/drawing/2014/main" xmlns="" id="{4A711442-D90D-4089-B9EB-D7128F673C51}"/>
              </a:ext>
            </a:extLst>
          </p:cNvPr>
          <p:cNvSpPr>
            <a:spLocks noChangeArrowheads="1"/>
          </p:cNvSpPr>
          <p:nvPr/>
        </p:nvSpPr>
        <p:spPr bwMode="auto">
          <a:xfrm>
            <a:off x="2125476" y="2151078"/>
            <a:ext cx="83985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a:ln>
                  <a:noFill/>
                </a:ln>
                <a:solidFill>
                  <a:srgbClr val="336699"/>
                </a:solidFill>
                <a:effectLst/>
                <a:latin typeface="Fira Mono"/>
              </a:rPr>
              <a:t>count</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336699"/>
                </a:solidFill>
                <a:effectLst/>
                <a:latin typeface="Fira Mono"/>
                <a:hlinkClick r:id="rId3"/>
              </a:rPr>
              <a:t>mixed</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a:rPr>
              <a:t>$array_or_countable</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a:rPr>
              <a:t>$mode</a:t>
            </a:r>
            <a:r>
              <a:rPr kumimoji="0" lang="fr-FR" altLang="fr-FR" sz="2400" b="0" i="0" u="none" strike="noStrike" cap="none" normalizeH="0" baseline="0" dirty="0">
                <a:ln>
                  <a:noFill/>
                </a:ln>
                <a:solidFill>
                  <a:srgbClr val="993366"/>
                </a:solidFill>
                <a:effectLst/>
                <a:latin typeface="Fira Mono"/>
              </a:rPr>
              <a:t> = COUNT_NORMAL</a:t>
            </a:r>
            <a:r>
              <a:rPr kumimoji="0" lang="fr-FR" altLang="fr-FR" sz="2400" b="0" i="0" u="none" strike="noStrike" cap="none" normalizeH="0" baseline="0" dirty="0">
                <a:ln>
                  <a:noFill/>
                </a:ln>
                <a:solidFill>
                  <a:srgbClr val="737373"/>
                </a:solidFill>
                <a:effectLst/>
                <a:latin typeface="Fira Mono"/>
              </a:rPr>
              <a:t> ] ) : </a:t>
            </a:r>
            <a:r>
              <a:rPr kumimoji="0" lang="fr-FR" altLang="fr-FR" sz="2400" b="0" i="0" u="none" strike="noStrike" cap="none" normalizeH="0" baseline="0" dirty="0">
                <a:ln>
                  <a:noFill/>
                </a:ln>
                <a:solidFill>
                  <a:srgbClr val="669933"/>
                </a:solidFill>
                <a:effectLst/>
                <a:latin typeface="Fira Mono"/>
              </a:rPr>
              <a:t>int</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xmlns="" id="{8E000AA3-05BF-4A6B-850F-DDC7E6E7FC38}"/>
              </a:ext>
            </a:extLst>
          </p:cNvPr>
          <p:cNvSpPr>
            <a:spLocks noChangeArrowheads="1"/>
          </p:cNvSpPr>
          <p:nvPr/>
        </p:nvSpPr>
        <p:spPr bwMode="auto">
          <a:xfrm>
            <a:off x="2602157" y="3692389"/>
            <a:ext cx="698768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rgbClr val="336699"/>
                </a:solidFill>
                <a:effectLst/>
                <a:latin typeface="Fira Mono"/>
              </a:rPr>
              <a:t>array_combine</a:t>
            </a:r>
            <a:r>
              <a:rPr kumimoji="0" lang="fr-FR" altLang="fr-FR" sz="2800" b="0" i="0" u="none" strike="noStrike" cap="none" normalizeH="0" baseline="0" dirty="0">
                <a:ln>
                  <a:noFill/>
                </a:ln>
                <a:solidFill>
                  <a:srgbClr val="737373"/>
                </a:solidFill>
                <a:effectLst/>
                <a:latin typeface="Fira Mono"/>
              </a:rPr>
              <a:t> ( </a:t>
            </a:r>
            <a:r>
              <a:rPr kumimoji="0" lang="fr-FR" altLang="fr-FR" sz="2800" b="0" i="0" u="none" strike="noStrike" cap="none" normalizeH="0" baseline="0" dirty="0">
                <a:ln>
                  <a:noFill/>
                </a:ln>
                <a:solidFill>
                  <a:srgbClr val="669933"/>
                </a:solidFill>
                <a:effectLst/>
                <a:latin typeface="Fira Mono"/>
              </a:rPr>
              <a:t>array</a:t>
            </a:r>
            <a:r>
              <a:rPr kumimoji="0" lang="fr-FR" altLang="fr-FR" sz="2800" b="0" i="0" u="none" strike="noStrike" cap="none" normalizeH="0" baseline="0" dirty="0">
                <a:ln>
                  <a:noFill/>
                </a:ln>
                <a:solidFill>
                  <a:srgbClr val="737373"/>
                </a:solidFill>
                <a:effectLst/>
                <a:latin typeface="Fira Mono"/>
              </a:rPr>
              <a:t> </a:t>
            </a:r>
            <a:r>
              <a:rPr kumimoji="0" lang="fr-FR" altLang="fr-FR" b="0" i="0" u="none" strike="noStrike" cap="none" normalizeH="0" baseline="0" dirty="0">
                <a:ln>
                  <a:noFill/>
                </a:ln>
                <a:solidFill>
                  <a:srgbClr val="336699"/>
                </a:solidFill>
                <a:effectLst/>
                <a:latin typeface="Arial Unicode MS"/>
              </a:rPr>
              <a:t>$keys</a:t>
            </a:r>
            <a:r>
              <a:rPr kumimoji="0" lang="fr-FR" altLang="fr-FR" sz="2800" b="0" i="0" u="none" strike="noStrike" cap="none" normalizeH="0" baseline="0" dirty="0">
                <a:ln>
                  <a:noFill/>
                </a:ln>
                <a:solidFill>
                  <a:srgbClr val="737373"/>
                </a:solidFill>
                <a:effectLst/>
                <a:latin typeface="Fira Mono"/>
              </a:rPr>
              <a:t> , </a:t>
            </a:r>
            <a:r>
              <a:rPr kumimoji="0" lang="fr-FR" altLang="fr-FR" sz="2800" b="0" i="0" u="none" strike="noStrike" cap="none" normalizeH="0" baseline="0" dirty="0">
                <a:ln>
                  <a:noFill/>
                </a:ln>
                <a:solidFill>
                  <a:srgbClr val="669933"/>
                </a:solidFill>
                <a:effectLst/>
                <a:latin typeface="Fira Mono"/>
              </a:rPr>
              <a:t>array</a:t>
            </a:r>
            <a:r>
              <a:rPr kumimoji="0" lang="fr-FR" altLang="fr-FR" sz="2800" b="0" i="0" u="none" strike="noStrike" cap="none" normalizeH="0" baseline="0" dirty="0">
                <a:ln>
                  <a:noFill/>
                </a:ln>
                <a:solidFill>
                  <a:srgbClr val="737373"/>
                </a:solidFill>
                <a:effectLst/>
                <a:latin typeface="Fira Mono"/>
              </a:rPr>
              <a:t> </a:t>
            </a:r>
            <a:r>
              <a:rPr kumimoji="0" lang="fr-FR" altLang="fr-FR" b="0" i="0" u="none" strike="noStrike" cap="none" normalizeH="0" baseline="0" dirty="0">
                <a:ln>
                  <a:noFill/>
                </a:ln>
                <a:solidFill>
                  <a:srgbClr val="336699"/>
                </a:solidFill>
                <a:effectLst/>
                <a:latin typeface="Arial Unicode MS"/>
              </a:rPr>
              <a:t>$values</a:t>
            </a:r>
            <a:r>
              <a:rPr kumimoji="0" lang="fr-FR" altLang="fr-FR" sz="2800" b="0" i="0" u="none" strike="noStrike" cap="none" normalizeH="0" baseline="0" dirty="0">
                <a:ln>
                  <a:noFill/>
                </a:ln>
                <a:solidFill>
                  <a:srgbClr val="737373"/>
                </a:solidFill>
                <a:effectLst/>
                <a:latin typeface="Fira Mono"/>
              </a:rPr>
              <a:t> ) : </a:t>
            </a:r>
            <a:r>
              <a:rPr kumimoji="0" lang="fr-FR" altLang="fr-FR" sz="2800" b="0" i="0" u="none" strike="noStrike" cap="none" normalizeH="0" baseline="0" dirty="0">
                <a:ln>
                  <a:noFill/>
                </a:ln>
                <a:solidFill>
                  <a:srgbClr val="669933"/>
                </a:solidFill>
                <a:effectLst/>
                <a:latin typeface="Fira Mono"/>
              </a:rPr>
              <a:t>array</a:t>
            </a:r>
            <a:r>
              <a:rPr kumimoji="0" lang="fr-FR" altLang="fr-FR" sz="1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xmlns="" id="{5DDEF0D2-89C2-425B-BECF-DE14D4146A95}"/>
              </a:ext>
            </a:extLst>
          </p:cNvPr>
          <p:cNvSpPr>
            <a:spLocks noChangeArrowheads="1"/>
          </p:cNvSpPr>
          <p:nvPr/>
        </p:nvSpPr>
        <p:spPr bwMode="auto">
          <a:xfrm>
            <a:off x="4041782" y="5715016"/>
            <a:ext cx="4108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a:ln>
                  <a:noFill/>
                </a:ln>
                <a:solidFill>
                  <a:srgbClr val="336699"/>
                </a:solidFill>
                <a:effectLst/>
                <a:latin typeface="Fira Mono"/>
              </a:rPr>
              <a:t>array_pop</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array</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a:rPr>
              <a:t>&amp;$array</a:t>
            </a:r>
            <a:r>
              <a:rPr kumimoji="0" lang="fr-FR" altLang="fr-FR" sz="2400" b="0" i="0" u="none" strike="noStrike" cap="none" normalizeH="0" baseline="0" dirty="0">
                <a:ln>
                  <a:noFill/>
                </a:ln>
                <a:solidFill>
                  <a:srgbClr val="737373"/>
                </a:solidFill>
                <a:effectLst/>
                <a:latin typeface="Fira Mono"/>
              </a:rPr>
              <a:t> ) : </a:t>
            </a:r>
            <a:r>
              <a:rPr kumimoji="0" lang="fr-FR" altLang="fr-FR" sz="2400" b="0" i="0" u="none" strike="noStrike" cap="none" normalizeH="0" baseline="0" dirty="0">
                <a:ln>
                  <a:noFill/>
                </a:ln>
                <a:solidFill>
                  <a:srgbClr val="336699"/>
                </a:solidFill>
                <a:effectLst/>
                <a:latin typeface="Fira Mono"/>
                <a:hlinkClick r:id="rId3"/>
              </a:rPr>
              <a:t>mixed</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60963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Xhtml</a:t>
            </a:r>
          </a:p>
        </p:txBody>
      </p:sp>
      <p:sp>
        <p:nvSpPr>
          <p:cNvPr id="3" name="Espace réservé du contenu 2"/>
          <p:cNvSpPr>
            <a:spLocks noGrp="1"/>
          </p:cNvSpPr>
          <p:nvPr>
            <p:ph sz="half" idx="1"/>
          </p:nvPr>
        </p:nvSpPr>
        <p:spPr>
          <a:xfrm>
            <a:off x="1738282" y="1071546"/>
            <a:ext cx="8572560" cy="5357850"/>
          </a:xfrm>
        </p:spPr>
        <p:txBody>
          <a:bodyPr/>
          <a:lstStyle/>
          <a:p>
            <a:r>
              <a:rPr lang="fr-FR" dirty="0"/>
              <a:t>Le HTML en </a:t>
            </a:r>
            <a:r>
              <a:rPr lang="fr-FR" b="1" u="sng" dirty="0"/>
              <a:t>moins permissif</a:t>
            </a:r>
          </a:p>
          <a:p>
            <a:endParaRPr lang="fr-FR" dirty="0"/>
          </a:p>
          <a:p>
            <a:r>
              <a:rPr lang="fr-FR" dirty="0"/>
              <a:t>Les règles XML</a:t>
            </a:r>
          </a:p>
          <a:p>
            <a:pPr lvl="2"/>
            <a:endParaRPr lang="fr-FR" dirty="0"/>
          </a:p>
          <a:p>
            <a:pPr lvl="1"/>
            <a:r>
              <a:rPr lang="fr-FR" dirty="0" err="1"/>
              <a:t>Wellformdness</a:t>
            </a:r>
            <a:endParaRPr lang="fr-FR" dirty="0"/>
          </a:p>
          <a:p>
            <a:pPr lvl="2"/>
            <a:r>
              <a:rPr lang="fr-FR" dirty="0"/>
              <a:t>6 règles de syntaxe et de structure</a:t>
            </a:r>
          </a:p>
          <a:p>
            <a:pPr lvl="2"/>
            <a:r>
              <a:rPr lang="fr-FR" dirty="0"/>
              <a:t>attribut avec valeurs</a:t>
            </a:r>
          </a:p>
          <a:p>
            <a:endParaRPr lang="fr-FR" dirty="0"/>
          </a:p>
          <a:p>
            <a:r>
              <a:rPr lang="fr-FR" dirty="0"/>
              <a:t>Validation forte de la structure </a:t>
            </a:r>
          </a:p>
        </p:txBody>
      </p:sp>
      <p:pic>
        <p:nvPicPr>
          <p:cNvPr id="1028" name="Picture 4" descr="https://upload.wikimedia.org/wikipedia/commons/thumb/1/1f/Valid_XHTML_1.0.svg/512px-Valid_XHTML_1.0.svg.png"/>
          <p:cNvPicPr>
            <a:picLocks noChangeAspect="1" noChangeArrowheads="1"/>
          </p:cNvPicPr>
          <p:nvPr/>
        </p:nvPicPr>
        <p:blipFill>
          <a:blip r:embed="rId3"/>
          <a:srcRect/>
          <a:stretch>
            <a:fillRect/>
          </a:stretch>
        </p:blipFill>
        <p:spPr bwMode="auto">
          <a:xfrm>
            <a:off x="6953256" y="5072074"/>
            <a:ext cx="3357554" cy="1180390"/>
          </a:xfrm>
          <a:prstGeom prst="rect">
            <a:avLst/>
          </a:prstGeom>
          <a:noFill/>
        </p:spPr>
      </p:pic>
    </p:spTree>
    <p:extLst>
      <p:ext uri="{BB962C8B-B14F-4D97-AF65-F5344CB8AC3E}">
        <p14:creationId xmlns:p14="http://schemas.microsoft.com/office/powerpoint/2010/main" val="401886771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025E9DD-2921-4D66-9FA7-DD895F6E4B9A}"/>
              </a:ext>
            </a:extLst>
          </p:cNvPr>
          <p:cNvSpPr>
            <a:spLocks noGrp="1"/>
          </p:cNvSpPr>
          <p:nvPr>
            <p:ph type="title"/>
          </p:nvPr>
        </p:nvSpPr>
        <p:spPr/>
        <p:txBody>
          <a:bodyPr/>
          <a:lstStyle/>
          <a:p>
            <a:r>
              <a:rPr lang="fr-FR" dirty="0"/>
              <a:t>Fonctions associées aux tableaux</a:t>
            </a:r>
          </a:p>
        </p:txBody>
      </p:sp>
      <p:sp>
        <p:nvSpPr>
          <p:cNvPr id="3" name="Espace réservé du contenu 2">
            <a:extLst>
              <a:ext uri="{FF2B5EF4-FFF2-40B4-BE49-F238E27FC236}">
                <a16:creationId xmlns:a16="http://schemas.microsoft.com/office/drawing/2014/main" xmlns="" id="{52749A02-FEB8-416A-BC69-284CD6A83EA1}"/>
              </a:ext>
            </a:extLst>
          </p:cNvPr>
          <p:cNvSpPr>
            <a:spLocks noGrp="1"/>
          </p:cNvSpPr>
          <p:nvPr>
            <p:ph idx="1"/>
          </p:nvPr>
        </p:nvSpPr>
        <p:spPr/>
        <p:txBody>
          <a:bodyPr>
            <a:normAutofit/>
          </a:bodyPr>
          <a:lstStyle/>
          <a:p>
            <a:r>
              <a:rPr lang="fr-FR" dirty="0"/>
              <a:t>Ajouter a la fin d’une array un ou plusieurs éléments</a:t>
            </a:r>
          </a:p>
          <a:p>
            <a:endParaRPr lang="fr-FR" dirty="0"/>
          </a:p>
          <a:p>
            <a:endParaRPr lang="fr-FR" dirty="0"/>
          </a:p>
          <a:p>
            <a:endParaRPr lang="fr-FR" dirty="0"/>
          </a:p>
          <a:p>
            <a:r>
              <a:rPr lang="fr-FR" dirty="0"/>
              <a:t>Dédoublonnage d’array</a:t>
            </a:r>
          </a:p>
          <a:p>
            <a:pPr marL="0" indent="0">
              <a:buNone/>
            </a:pPr>
            <a:r>
              <a:rPr lang="fr-FR" dirty="0"/>
              <a:t> </a:t>
            </a:r>
          </a:p>
          <a:p>
            <a:endParaRPr lang="fr-FR" dirty="0"/>
          </a:p>
          <a:p>
            <a:endParaRPr lang="fr-FR" dirty="0"/>
          </a:p>
        </p:txBody>
      </p:sp>
      <p:sp>
        <p:nvSpPr>
          <p:cNvPr id="8" name="Rectangle 5">
            <a:extLst>
              <a:ext uri="{FF2B5EF4-FFF2-40B4-BE49-F238E27FC236}">
                <a16:creationId xmlns:a16="http://schemas.microsoft.com/office/drawing/2014/main" xmlns="" id="{1C6B6765-BE4F-4E02-AAC8-FA2EC0827773}"/>
              </a:ext>
            </a:extLst>
          </p:cNvPr>
          <p:cNvSpPr>
            <a:spLocks noChangeArrowheads="1"/>
          </p:cNvSpPr>
          <p:nvPr/>
        </p:nvSpPr>
        <p:spPr bwMode="auto">
          <a:xfrm>
            <a:off x="3215214" y="2284410"/>
            <a:ext cx="53895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a:ln>
                  <a:noFill/>
                </a:ln>
                <a:solidFill>
                  <a:srgbClr val="336699"/>
                </a:solidFill>
                <a:effectLst/>
                <a:latin typeface="Fira Mono"/>
              </a:rPr>
              <a:t>array_push</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array</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a:rPr>
              <a:t>&amp;$array</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336699"/>
                </a:solidFill>
                <a:effectLst/>
                <a:latin typeface="Fira Mono"/>
                <a:hlinkClick r:id="rId3"/>
              </a:rPr>
              <a:t>mixed</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a:rPr>
              <a:t>$...</a:t>
            </a:r>
            <a:r>
              <a:rPr kumimoji="0" lang="fr-FR" altLang="fr-FR" sz="2400" b="0" i="0" u="none" strike="noStrike" cap="none" normalizeH="0" baseline="0" dirty="0">
                <a:ln>
                  <a:noFill/>
                </a:ln>
                <a:solidFill>
                  <a:srgbClr val="737373"/>
                </a:solidFill>
                <a:effectLst/>
                <a:latin typeface="Fira Mono"/>
              </a:rPr>
              <a:t> ] ) : </a:t>
            </a:r>
            <a:r>
              <a:rPr kumimoji="0" lang="fr-FR" altLang="fr-FR" sz="2400" b="0" i="0" u="none" strike="noStrike" cap="none" normalizeH="0" baseline="0" dirty="0">
                <a:ln>
                  <a:noFill/>
                </a:ln>
                <a:solidFill>
                  <a:srgbClr val="669933"/>
                </a:solidFill>
                <a:effectLst/>
                <a:latin typeface="Fira Mono"/>
              </a:rPr>
              <a:t>int</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xmlns="" id="{7BD4E7EA-19D4-4E19-9259-D919AD8BA938}"/>
              </a:ext>
            </a:extLst>
          </p:cNvPr>
          <p:cNvSpPr>
            <a:spLocks noChangeArrowheads="1"/>
          </p:cNvSpPr>
          <p:nvPr/>
        </p:nvSpPr>
        <p:spPr bwMode="auto">
          <a:xfrm>
            <a:off x="2022320" y="4816985"/>
            <a:ext cx="81473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a:ln>
                  <a:noFill/>
                </a:ln>
                <a:solidFill>
                  <a:srgbClr val="336699"/>
                </a:solidFill>
                <a:effectLst/>
                <a:latin typeface="Fira Mono"/>
              </a:rPr>
              <a:t>array_unique</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array</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a:rPr>
              <a:t>$array</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a:rPr>
              <a:t>$sort_flags</a:t>
            </a:r>
            <a:r>
              <a:rPr kumimoji="0" lang="fr-FR" altLang="fr-FR" sz="2400" b="0" i="0" u="none" strike="noStrike" cap="none" normalizeH="0" baseline="0" dirty="0">
                <a:ln>
                  <a:noFill/>
                </a:ln>
                <a:solidFill>
                  <a:srgbClr val="993366"/>
                </a:solidFill>
                <a:effectLst/>
                <a:latin typeface="Fira Mono"/>
              </a:rPr>
              <a:t> = SORT_STRING</a:t>
            </a:r>
            <a:r>
              <a:rPr kumimoji="0" lang="fr-FR" altLang="fr-FR" sz="2400" b="0" i="0" u="none" strike="noStrike" cap="none" normalizeH="0" baseline="0" dirty="0">
                <a:ln>
                  <a:noFill/>
                </a:ln>
                <a:solidFill>
                  <a:srgbClr val="737373"/>
                </a:solidFill>
                <a:effectLst/>
                <a:latin typeface="Fira Mono"/>
              </a:rPr>
              <a:t> ] ) : </a:t>
            </a:r>
            <a:r>
              <a:rPr kumimoji="0" lang="fr-FR" altLang="fr-FR" sz="2400" b="0" i="0" u="none" strike="noStrike" cap="none" normalizeH="0" baseline="0" dirty="0">
                <a:ln>
                  <a:noFill/>
                </a:ln>
                <a:solidFill>
                  <a:srgbClr val="669933"/>
                </a:solidFill>
                <a:effectLst/>
                <a:latin typeface="Fira Mono"/>
              </a:rPr>
              <a:t>array</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843394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025E9DD-2921-4D66-9FA7-DD895F6E4B9A}"/>
              </a:ext>
            </a:extLst>
          </p:cNvPr>
          <p:cNvSpPr>
            <a:spLocks noGrp="1"/>
          </p:cNvSpPr>
          <p:nvPr>
            <p:ph type="title"/>
          </p:nvPr>
        </p:nvSpPr>
        <p:spPr/>
        <p:txBody>
          <a:bodyPr/>
          <a:lstStyle/>
          <a:p>
            <a:r>
              <a:rPr lang="fr-FR" dirty="0"/>
              <a:t>Fonctions associées aux tableaux</a:t>
            </a:r>
          </a:p>
        </p:txBody>
      </p:sp>
      <p:sp>
        <p:nvSpPr>
          <p:cNvPr id="3" name="Espace réservé du contenu 2">
            <a:extLst>
              <a:ext uri="{FF2B5EF4-FFF2-40B4-BE49-F238E27FC236}">
                <a16:creationId xmlns:a16="http://schemas.microsoft.com/office/drawing/2014/main" xmlns="" id="{52749A02-FEB8-416A-BC69-284CD6A83EA1}"/>
              </a:ext>
            </a:extLst>
          </p:cNvPr>
          <p:cNvSpPr>
            <a:spLocks noGrp="1"/>
          </p:cNvSpPr>
          <p:nvPr>
            <p:ph idx="1"/>
          </p:nvPr>
        </p:nvSpPr>
        <p:spPr/>
        <p:txBody>
          <a:bodyPr>
            <a:normAutofit fontScale="92500" lnSpcReduction="10000"/>
          </a:bodyPr>
          <a:lstStyle/>
          <a:p>
            <a:r>
              <a:rPr lang="fr-FR" dirty="0"/>
              <a:t>Inversion Clefs, valeurs</a:t>
            </a:r>
          </a:p>
          <a:p>
            <a:endParaRPr lang="fr-FR" dirty="0"/>
          </a:p>
          <a:p>
            <a:r>
              <a:rPr lang="fr-FR" dirty="0"/>
              <a:t>Trie des tableaux </a:t>
            </a:r>
          </a:p>
          <a:p>
            <a:endParaRPr lang="fr-FR" dirty="0"/>
          </a:p>
          <a:p>
            <a:r>
              <a:rPr lang="fr-FR" dirty="0"/>
              <a:t>Emplacement des éléments par clef identique</a:t>
            </a:r>
          </a:p>
          <a:p>
            <a:endParaRPr lang="fr-FR" dirty="0"/>
          </a:p>
          <a:p>
            <a:r>
              <a:rPr lang="fr-FR" dirty="0"/>
              <a:t>Transformation associatif vers tableaux indexé</a:t>
            </a:r>
          </a:p>
          <a:p>
            <a:endParaRPr lang="fr-FR" dirty="0"/>
          </a:p>
          <a:p>
            <a:r>
              <a:rPr lang="fr-FR" dirty="0"/>
              <a:t>Création de tableau associatif avec des variables</a:t>
            </a:r>
          </a:p>
          <a:p>
            <a:pPr marL="0" indent="0">
              <a:buNone/>
            </a:pPr>
            <a:r>
              <a:rPr lang="fr-FR" dirty="0"/>
              <a:t> </a:t>
            </a:r>
          </a:p>
          <a:p>
            <a:endParaRPr lang="fr-FR" dirty="0"/>
          </a:p>
          <a:p>
            <a:endParaRPr lang="fr-FR" dirty="0"/>
          </a:p>
          <a:p>
            <a:endParaRPr lang="fr-FR" dirty="0"/>
          </a:p>
        </p:txBody>
      </p:sp>
      <p:sp>
        <p:nvSpPr>
          <p:cNvPr id="7" name="Rectangle 1">
            <a:extLst>
              <a:ext uri="{FF2B5EF4-FFF2-40B4-BE49-F238E27FC236}">
                <a16:creationId xmlns:a16="http://schemas.microsoft.com/office/drawing/2014/main" xmlns="" id="{6D7524A4-40A7-4CAE-8F1D-E884AAA7F3CB}"/>
              </a:ext>
            </a:extLst>
          </p:cNvPr>
          <p:cNvSpPr>
            <a:spLocks noChangeArrowheads="1"/>
          </p:cNvSpPr>
          <p:nvPr/>
        </p:nvSpPr>
        <p:spPr bwMode="auto">
          <a:xfrm>
            <a:off x="4510402" y="1818281"/>
            <a:ext cx="317118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36699"/>
                </a:solidFill>
                <a:effectLst/>
                <a:latin typeface="Fira Mono"/>
              </a:rPr>
              <a:t>array_flip</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669933"/>
                </a:solidFill>
                <a:effectLst/>
                <a:latin typeface="Fira Mono"/>
              </a:rPr>
              <a:t>array</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$array</a:t>
            </a:r>
            <a:r>
              <a:rPr kumimoji="0" lang="fr-FR" altLang="fr-FR" sz="2000" b="0" i="0" u="none" strike="noStrike" cap="none" normalizeH="0" baseline="0" dirty="0">
                <a:ln>
                  <a:noFill/>
                </a:ln>
                <a:solidFill>
                  <a:srgbClr val="737373"/>
                </a:solidFill>
                <a:effectLst/>
                <a:latin typeface="Fira Mono"/>
              </a:rPr>
              <a:t> ) : </a:t>
            </a:r>
            <a:r>
              <a:rPr kumimoji="0" lang="fr-FR" altLang="fr-FR" sz="2000" b="0" i="0" u="none" strike="noStrike" cap="none" normalizeH="0" baseline="0" dirty="0">
                <a:ln>
                  <a:noFill/>
                </a:ln>
                <a:solidFill>
                  <a:srgbClr val="669933"/>
                </a:solidFill>
                <a:effectLst/>
                <a:latin typeface="Fira Mono"/>
              </a:rPr>
              <a:t>array</a:t>
            </a:r>
            <a:r>
              <a:rPr kumimoji="0" lang="fr-FR" altLang="fr-FR" sz="1100" b="0" i="0" u="none" strike="noStrike" cap="none" normalizeH="0" baseline="0" dirty="0">
                <a:ln>
                  <a:noFill/>
                </a:ln>
                <a:solidFill>
                  <a:schemeClr val="tx1"/>
                </a:solidFill>
                <a:effectLst/>
              </a:rPr>
              <a:t> </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xmlns="" id="{5B102548-AB9D-4D4B-8EB8-0C16F8D61342}"/>
              </a:ext>
            </a:extLst>
          </p:cNvPr>
          <p:cNvSpPr>
            <a:spLocks noChangeArrowheads="1"/>
          </p:cNvSpPr>
          <p:nvPr/>
        </p:nvSpPr>
        <p:spPr bwMode="auto">
          <a:xfrm>
            <a:off x="3018358" y="2716465"/>
            <a:ext cx="6155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36699"/>
                </a:solidFill>
                <a:effectLst/>
                <a:latin typeface="Fira Mono"/>
              </a:rPr>
              <a:t>sort</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669933"/>
                </a:solidFill>
                <a:effectLst/>
                <a:latin typeface="Fira Mono"/>
              </a:rPr>
              <a:t>array</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&amp;$array</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669933"/>
                </a:solidFill>
                <a:effectLst/>
                <a:latin typeface="Fira Mono"/>
              </a:rPr>
              <a:t>int</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$sort_flags</a:t>
            </a:r>
            <a:r>
              <a:rPr kumimoji="0" lang="fr-FR" altLang="fr-FR" sz="2000" b="0" i="0" u="none" strike="noStrike" cap="none" normalizeH="0" baseline="0" dirty="0">
                <a:ln>
                  <a:noFill/>
                </a:ln>
                <a:solidFill>
                  <a:srgbClr val="993366"/>
                </a:solidFill>
                <a:effectLst/>
                <a:latin typeface="Fira Mono"/>
              </a:rPr>
              <a:t> = SORT_REGULAR</a:t>
            </a:r>
            <a:r>
              <a:rPr kumimoji="0" lang="fr-FR" altLang="fr-FR" sz="2000" b="0" i="0" u="none" strike="noStrike" cap="none" normalizeH="0" baseline="0" dirty="0">
                <a:ln>
                  <a:noFill/>
                </a:ln>
                <a:solidFill>
                  <a:srgbClr val="737373"/>
                </a:solidFill>
                <a:effectLst/>
                <a:latin typeface="Fira Mono"/>
              </a:rPr>
              <a:t> ] ) : </a:t>
            </a:r>
            <a:r>
              <a:rPr kumimoji="0" lang="fr-FR" altLang="fr-FR" sz="2000" b="0" i="0" u="none" strike="noStrike" cap="none" normalizeH="0" baseline="0" dirty="0">
                <a:ln>
                  <a:noFill/>
                </a:ln>
                <a:solidFill>
                  <a:srgbClr val="669933"/>
                </a:solidFill>
                <a:effectLst/>
                <a:latin typeface="Fira Mono"/>
              </a:rPr>
              <a:t>bool</a:t>
            </a:r>
            <a:r>
              <a:rPr kumimoji="0" lang="fr-FR" altLang="fr-FR" sz="1100" b="0" i="0" u="none" strike="noStrike" cap="none" normalizeH="0" baseline="0" dirty="0">
                <a:ln>
                  <a:noFill/>
                </a:ln>
                <a:solidFill>
                  <a:schemeClr val="tx1"/>
                </a:solidFill>
                <a:effectLst/>
              </a:rPr>
              <a:t> </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xmlns="" id="{6C61DC0F-7C9A-46DC-ABAC-2C4947C5A746}"/>
              </a:ext>
            </a:extLst>
          </p:cNvPr>
          <p:cNvSpPr>
            <a:spLocks noChangeArrowheads="1"/>
          </p:cNvSpPr>
          <p:nvPr/>
        </p:nvSpPr>
        <p:spPr bwMode="auto">
          <a:xfrm>
            <a:off x="3625831" y="3784349"/>
            <a:ext cx="494032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36699"/>
                </a:solidFill>
                <a:effectLst/>
                <a:latin typeface="Fira Mono"/>
              </a:rPr>
              <a:t>array_replace</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669933"/>
                </a:solidFill>
                <a:effectLst/>
                <a:latin typeface="Fira Mono"/>
              </a:rPr>
              <a:t>array</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$array1</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669933"/>
                </a:solidFill>
                <a:effectLst/>
                <a:latin typeface="Fira Mono"/>
              </a:rPr>
              <a:t>array</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a:t>
            </a:r>
            <a:r>
              <a:rPr kumimoji="0" lang="fr-FR" altLang="fr-FR" sz="2000" b="0" i="0" u="none" strike="noStrike" cap="none" normalizeH="0" baseline="0" dirty="0">
                <a:ln>
                  <a:noFill/>
                </a:ln>
                <a:solidFill>
                  <a:srgbClr val="737373"/>
                </a:solidFill>
                <a:effectLst/>
                <a:latin typeface="Fira Mono"/>
              </a:rPr>
              <a:t> ] ) : </a:t>
            </a:r>
            <a:r>
              <a:rPr kumimoji="0" lang="fr-FR" altLang="fr-FR" sz="2000" b="0" i="0" u="none" strike="noStrike" cap="none" normalizeH="0" baseline="0" dirty="0">
                <a:ln>
                  <a:noFill/>
                </a:ln>
                <a:solidFill>
                  <a:srgbClr val="669933"/>
                </a:solidFill>
                <a:effectLst/>
                <a:latin typeface="Fira Mono"/>
              </a:rPr>
              <a:t>array</a:t>
            </a:r>
            <a:r>
              <a:rPr kumimoji="0" lang="fr-FR" altLang="fr-FR" sz="1100" b="0" i="0" u="none" strike="noStrike" cap="none" normalizeH="0" baseline="0" dirty="0">
                <a:ln>
                  <a:noFill/>
                </a:ln>
                <a:solidFill>
                  <a:schemeClr val="tx1"/>
                </a:solidFill>
                <a:effectLst/>
              </a:rPr>
              <a:t> </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3" name="Rectangle 6">
            <a:extLst>
              <a:ext uri="{FF2B5EF4-FFF2-40B4-BE49-F238E27FC236}">
                <a16:creationId xmlns:a16="http://schemas.microsoft.com/office/drawing/2014/main" xmlns="" id="{F6F0FCBB-55AD-4B82-9468-D0838E18567C}"/>
              </a:ext>
            </a:extLst>
          </p:cNvPr>
          <p:cNvSpPr>
            <a:spLocks noChangeArrowheads="1"/>
          </p:cNvSpPr>
          <p:nvPr/>
        </p:nvSpPr>
        <p:spPr bwMode="auto">
          <a:xfrm>
            <a:off x="4365616" y="4773072"/>
            <a:ext cx="3460756" cy="307777"/>
          </a:xfrm>
          <a:prstGeom prst="rect">
            <a:avLst/>
          </a:prstGeom>
          <a:no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36699"/>
                </a:solidFill>
                <a:effectLst/>
                <a:latin typeface="Fira Mono"/>
              </a:rPr>
              <a:t>array_values</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669933"/>
                </a:solidFill>
                <a:effectLst/>
                <a:latin typeface="Fira Mono"/>
              </a:rPr>
              <a:t>array</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$array</a:t>
            </a:r>
            <a:r>
              <a:rPr kumimoji="0" lang="fr-FR" altLang="fr-FR" sz="2000" b="0" i="0" u="none" strike="noStrike" cap="none" normalizeH="0" baseline="0" dirty="0">
                <a:ln>
                  <a:noFill/>
                </a:ln>
                <a:solidFill>
                  <a:srgbClr val="737373"/>
                </a:solidFill>
                <a:effectLst/>
                <a:latin typeface="Fira Mono"/>
              </a:rPr>
              <a:t> ) : </a:t>
            </a:r>
            <a:r>
              <a:rPr kumimoji="0" lang="fr-FR" altLang="fr-FR" sz="2000" b="0" i="0" u="none" strike="noStrike" cap="none" normalizeH="0" baseline="0" dirty="0">
                <a:ln>
                  <a:noFill/>
                </a:ln>
                <a:solidFill>
                  <a:srgbClr val="669933"/>
                </a:solidFill>
                <a:effectLst/>
                <a:latin typeface="Fira Mono"/>
              </a:rPr>
              <a:t>array</a:t>
            </a:r>
            <a:endParaRPr kumimoji="0" lang="fr-FR" altLang="fr-FR" sz="1100" b="0" i="0" u="none" strike="noStrike" cap="none" normalizeH="0" baseline="0" dirty="0">
              <a:ln>
                <a:noFill/>
              </a:ln>
              <a:solidFill>
                <a:schemeClr val="tx1"/>
              </a:solidFill>
              <a:effectLst/>
            </a:endParaRPr>
          </a:p>
        </p:txBody>
      </p:sp>
      <p:sp>
        <p:nvSpPr>
          <p:cNvPr id="14" name="Rectangle 7">
            <a:extLst>
              <a:ext uri="{FF2B5EF4-FFF2-40B4-BE49-F238E27FC236}">
                <a16:creationId xmlns:a16="http://schemas.microsoft.com/office/drawing/2014/main" xmlns="" id="{70F5F0E1-559A-43B5-BF65-A61D53CE2F0E}"/>
              </a:ext>
            </a:extLst>
          </p:cNvPr>
          <p:cNvSpPr>
            <a:spLocks noChangeArrowheads="1"/>
          </p:cNvSpPr>
          <p:nvPr/>
        </p:nvSpPr>
        <p:spPr bwMode="auto">
          <a:xfrm>
            <a:off x="3643367" y="5837337"/>
            <a:ext cx="490525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36699"/>
                </a:solidFill>
                <a:effectLst/>
                <a:latin typeface="Fira Mono"/>
              </a:rPr>
              <a:t>compact</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336699"/>
                </a:solidFill>
                <a:effectLst/>
                <a:latin typeface="Fira Mono"/>
                <a:hlinkClick r:id="rId3"/>
              </a:rPr>
              <a:t>mixed</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$varname1</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336699"/>
                </a:solidFill>
                <a:effectLst/>
                <a:latin typeface="Fira Mono"/>
                <a:hlinkClick r:id="rId3"/>
              </a:rPr>
              <a:t>mixed</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a:t>
            </a:r>
            <a:r>
              <a:rPr kumimoji="0" lang="fr-FR" altLang="fr-FR" sz="2000" b="0" i="0" u="none" strike="noStrike" cap="none" normalizeH="0" baseline="0" dirty="0">
                <a:ln>
                  <a:noFill/>
                </a:ln>
                <a:solidFill>
                  <a:srgbClr val="737373"/>
                </a:solidFill>
                <a:effectLst/>
                <a:latin typeface="Fira Mono"/>
              </a:rPr>
              <a:t> ] ) : </a:t>
            </a:r>
            <a:r>
              <a:rPr kumimoji="0" lang="fr-FR" altLang="fr-FR" sz="2000" b="0" i="0" u="none" strike="noStrike" cap="none" normalizeH="0" baseline="0" dirty="0">
                <a:ln>
                  <a:noFill/>
                </a:ln>
                <a:solidFill>
                  <a:srgbClr val="669933"/>
                </a:solidFill>
                <a:effectLst/>
                <a:latin typeface="Fira Mono"/>
              </a:rPr>
              <a:t>array</a:t>
            </a:r>
            <a:r>
              <a:rPr kumimoji="0" lang="fr-FR" altLang="fr-FR" sz="1100" b="0" i="0" u="none" strike="noStrike" cap="none" normalizeH="0" baseline="0" dirty="0">
                <a:ln>
                  <a:noFill/>
                </a:ln>
                <a:solidFill>
                  <a:schemeClr val="tx1"/>
                </a:solidFill>
                <a:effectLst/>
              </a:rPr>
              <a:t> </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8783568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0D737A7-C9F9-4A5A-8C37-63F5993C1A9B}"/>
              </a:ext>
            </a:extLst>
          </p:cNvPr>
          <p:cNvSpPr>
            <a:spLocks noGrp="1"/>
          </p:cNvSpPr>
          <p:nvPr>
            <p:ph type="title"/>
          </p:nvPr>
        </p:nvSpPr>
        <p:spPr/>
        <p:txBody>
          <a:bodyPr/>
          <a:lstStyle/>
          <a:p>
            <a:r>
              <a:rPr lang="fr-FR" dirty="0"/>
              <a:t>Navigation d’array</a:t>
            </a:r>
          </a:p>
        </p:txBody>
      </p:sp>
      <p:sp>
        <p:nvSpPr>
          <p:cNvPr id="3" name="Espace réservé du contenu 2">
            <a:extLst>
              <a:ext uri="{FF2B5EF4-FFF2-40B4-BE49-F238E27FC236}">
                <a16:creationId xmlns:a16="http://schemas.microsoft.com/office/drawing/2014/main" xmlns="" id="{3F428B35-6588-4BDB-B723-1EC17E46B4F0}"/>
              </a:ext>
            </a:extLst>
          </p:cNvPr>
          <p:cNvSpPr>
            <a:spLocks noGrp="1"/>
          </p:cNvSpPr>
          <p:nvPr>
            <p:ph idx="1"/>
          </p:nvPr>
        </p:nvSpPr>
        <p:spPr/>
        <p:txBody>
          <a:bodyPr>
            <a:normAutofit fontScale="92500" lnSpcReduction="20000"/>
          </a:bodyPr>
          <a:lstStyle/>
          <a:p>
            <a:r>
              <a:rPr lang="fr-FR" dirty="0"/>
              <a:t>Parcours relatif par pointeur interne</a:t>
            </a:r>
          </a:p>
          <a:p>
            <a:endParaRPr lang="fr-FR" dirty="0"/>
          </a:p>
          <a:p>
            <a:pPr lvl="1"/>
            <a:r>
              <a:rPr lang="fr-FR" dirty="0"/>
              <a:t>Current</a:t>
            </a:r>
          </a:p>
          <a:p>
            <a:endParaRPr lang="fr-FR" dirty="0"/>
          </a:p>
          <a:p>
            <a:pPr lvl="1"/>
            <a:r>
              <a:rPr lang="fr-FR" dirty="0"/>
              <a:t>Next</a:t>
            </a:r>
          </a:p>
          <a:p>
            <a:endParaRPr lang="fr-FR" dirty="0"/>
          </a:p>
          <a:p>
            <a:pPr lvl="1"/>
            <a:r>
              <a:rPr lang="fr-FR" dirty="0"/>
              <a:t>Prev</a:t>
            </a:r>
          </a:p>
          <a:p>
            <a:endParaRPr lang="fr-FR" dirty="0"/>
          </a:p>
          <a:p>
            <a:pPr lvl="1"/>
            <a:r>
              <a:rPr lang="fr-FR" dirty="0"/>
              <a:t>End</a:t>
            </a:r>
          </a:p>
          <a:p>
            <a:pPr lvl="1"/>
            <a:endParaRPr lang="fr-FR" dirty="0"/>
          </a:p>
          <a:p>
            <a:pPr lvl="1"/>
            <a:r>
              <a:rPr lang="fr-FR" dirty="0"/>
              <a:t>Reset </a:t>
            </a:r>
          </a:p>
          <a:p>
            <a:pPr marL="0" indent="0">
              <a:buNone/>
            </a:pPr>
            <a:r>
              <a:rPr lang="fr-FR" dirty="0"/>
              <a:t> </a:t>
            </a:r>
          </a:p>
        </p:txBody>
      </p:sp>
      <p:sp>
        <p:nvSpPr>
          <p:cNvPr id="4" name="Rectangle 3">
            <a:extLst>
              <a:ext uri="{FF2B5EF4-FFF2-40B4-BE49-F238E27FC236}">
                <a16:creationId xmlns:a16="http://schemas.microsoft.com/office/drawing/2014/main" xmlns="" id="{7C13575D-9528-44A2-8AEB-665FA254700B}"/>
              </a:ext>
            </a:extLst>
          </p:cNvPr>
          <p:cNvSpPr/>
          <p:nvPr/>
        </p:nvSpPr>
        <p:spPr>
          <a:xfrm>
            <a:off x="8839200" y="1549400"/>
            <a:ext cx="58420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0</a:t>
            </a:r>
          </a:p>
        </p:txBody>
      </p:sp>
      <p:sp>
        <p:nvSpPr>
          <p:cNvPr id="5" name="Rectangle 4">
            <a:extLst>
              <a:ext uri="{FF2B5EF4-FFF2-40B4-BE49-F238E27FC236}">
                <a16:creationId xmlns:a16="http://schemas.microsoft.com/office/drawing/2014/main" xmlns="" id="{93158018-1D48-41DA-B634-6C6197DF9AA2}"/>
              </a:ext>
            </a:extLst>
          </p:cNvPr>
          <p:cNvSpPr/>
          <p:nvPr/>
        </p:nvSpPr>
        <p:spPr>
          <a:xfrm>
            <a:off x="8839200" y="2489200"/>
            <a:ext cx="58420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6" name="Rectangle 5">
            <a:extLst>
              <a:ext uri="{FF2B5EF4-FFF2-40B4-BE49-F238E27FC236}">
                <a16:creationId xmlns:a16="http://schemas.microsoft.com/office/drawing/2014/main" xmlns="" id="{4B371726-4AFB-4354-AA4D-3EBE00D42F24}"/>
              </a:ext>
            </a:extLst>
          </p:cNvPr>
          <p:cNvSpPr/>
          <p:nvPr/>
        </p:nvSpPr>
        <p:spPr>
          <a:xfrm>
            <a:off x="8839200" y="3500440"/>
            <a:ext cx="58420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7" name="Rectangle 6">
            <a:extLst>
              <a:ext uri="{FF2B5EF4-FFF2-40B4-BE49-F238E27FC236}">
                <a16:creationId xmlns:a16="http://schemas.microsoft.com/office/drawing/2014/main" xmlns="" id="{19AEBF9E-68B1-44ED-8A88-CF51837152A7}"/>
              </a:ext>
            </a:extLst>
          </p:cNvPr>
          <p:cNvSpPr/>
          <p:nvPr/>
        </p:nvSpPr>
        <p:spPr>
          <a:xfrm>
            <a:off x="8839200" y="4632346"/>
            <a:ext cx="58420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sp>
        <p:nvSpPr>
          <p:cNvPr id="8" name="Rectangle 7">
            <a:extLst>
              <a:ext uri="{FF2B5EF4-FFF2-40B4-BE49-F238E27FC236}">
                <a16:creationId xmlns:a16="http://schemas.microsoft.com/office/drawing/2014/main" xmlns="" id="{FA736EAA-05AC-410A-8C36-4FA371BE9245}"/>
              </a:ext>
            </a:extLst>
          </p:cNvPr>
          <p:cNvSpPr/>
          <p:nvPr/>
        </p:nvSpPr>
        <p:spPr>
          <a:xfrm>
            <a:off x="8839200" y="5572146"/>
            <a:ext cx="58420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a:t>
            </a:r>
          </a:p>
        </p:txBody>
      </p:sp>
      <p:cxnSp>
        <p:nvCxnSpPr>
          <p:cNvPr id="11" name="Connecteur : en arc 10">
            <a:extLst>
              <a:ext uri="{FF2B5EF4-FFF2-40B4-BE49-F238E27FC236}">
                <a16:creationId xmlns:a16="http://schemas.microsoft.com/office/drawing/2014/main" xmlns="" id="{E0BCD11C-DDAD-4871-8896-4098B19E6BCE}"/>
              </a:ext>
            </a:extLst>
          </p:cNvPr>
          <p:cNvCxnSpPr>
            <a:cxnSpLocks/>
          </p:cNvCxnSpPr>
          <p:nvPr/>
        </p:nvCxnSpPr>
        <p:spPr>
          <a:xfrm rot="10800000" flipV="1">
            <a:off x="8839200" y="1708150"/>
            <a:ext cx="12700" cy="939800"/>
          </a:xfrm>
          <a:prstGeom prst="curvedConnector3">
            <a:avLst>
              <a:gd name="adj1" fmla="val 480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necteur : en arc 22">
            <a:extLst>
              <a:ext uri="{FF2B5EF4-FFF2-40B4-BE49-F238E27FC236}">
                <a16:creationId xmlns:a16="http://schemas.microsoft.com/office/drawing/2014/main" xmlns="" id="{934865A0-07EB-4E96-96B1-FAF7450B9D4D}"/>
              </a:ext>
            </a:extLst>
          </p:cNvPr>
          <p:cNvCxnSpPr>
            <a:cxnSpLocks/>
          </p:cNvCxnSpPr>
          <p:nvPr/>
        </p:nvCxnSpPr>
        <p:spPr>
          <a:xfrm rot="10800000" flipV="1">
            <a:off x="8826500" y="2806700"/>
            <a:ext cx="12700" cy="939800"/>
          </a:xfrm>
          <a:prstGeom prst="curvedConnector3">
            <a:avLst>
              <a:gd name="adj1" fmla="val 480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Connecteur : en arc 23">
            <a:extLst>
              <a:ext uri="{FF2B5EF4-FFF2-40B4-BE49-F238E27FC236}">
                <a16:creationId xmlns:a16="http://schemas.microsoft.com/office/drawing/2014/main" xmlns="" id="{60F2485C-3059-46B8-8850-7D922B5A8D83}"/>
              </a:ext>
            </a:extLst>
          </p:cNvPr>
          <p:cNvCxnSpPr>
            <a:cxnSpLocks/>
          </p:cNvCxnSpPr>
          <p:nvPr/>
        </p:nvCxnSpPr>
        <p:spPr>
          <a:xfrm rot="10800000" flipV="1">
            <a:off x="8813800" y="3952896"/>
            <a:ext cx="12700" cy="939800"/>
          </a:xfrm>
          <a:prstGeom prst="curvedConnector3">
            <a:avLst>
              <a:gd name="adj1" fmla="val 480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Connecteur : en arc 26">
            <a:extLst>
              <a:ext uri="{FF2B5EF4-FFF2-40B4-BE49-F238E27FC236}">
                <a16:creationId xmlns:a16="http://schemas.microsoft.com/office/drawing/2014/main" xmlns="" id="{C2F971D2-6762-4937-8064-85E6FAAF6C24}"/>
              </a:ext>
            </a:extLst>
          </p:cNvPr>
          <p:cNvCxnSpPr>
            <a:cxnSpLocks/>
          </p:cNvCxnSpPr>
          <p:nvPr/>
        </p:nvCxnSpPr>
        <p:spPr>
          <a:xfrm flipV="1">
            <a:off x="9423400" y="3963990"/>
            <a:ext cx="12700" cy="1131906"/>
          </a:xfrm>
          <a:prstGeom prst="curvedConnector3">
            <a:avLst>
              <a:gd name="adj1" fmla="val 4700000"/>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9" name="Connecteur : en arc 28">
            <a:extLst>
              <a:ext uri="{FF2B5EF4-FFF2-40B4-BE49-F238E27FC236}">
                <a16:creationId xmlns:a16="http://schemas.microsoft.com/office/drawing/2014/main" xmlns="" id="{551AD147-5D23-43BA-A7EE-401453324307}"/>
              </a:ext>
            </a:extLst>
          </p:cNvPr>
          <p:cNvCxnSpPr/>
          <p:nvPr/>
        </p:nvCxnSpPr>
        <p:spPr>
          <a:xfrm flipV="1">
            <a:off x="9359900" y="2679684"/>
            <a:ext cx="12700" cy="1131906"/>
          </a:xfrm>
          <a:prstGeom prst="curvedConnector3">
            <a:avLst>
              <a:gd name="adj1" fmla="val 4700000"/>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1" name="Connecteur droit avec flèche 30">
            <a:extLst>
              <a:ext uri="{FF2B5EF4-FFF2-40B4-BE49-F238E27FC236}">
                <a16:creationId xmlns:a16="http://schemas.microsoft.com/office/drawing/2014/main" xmlns="" id="{36E8F69B-32A9-4C48-8E2F-FA5151DC33E4}"/>
              </a:ext>
            </a:extLst>
          </p:cNvPr>
          <p:cNvCxnSpPr>
            <a:cxnSpLocks/>
            <a:stCxn id="33" idx="1"/>
          </p:cNvCxnSpPr>
          <p:nvPr/>
        </p:nvCxnSpPr>
        <p:spPr>
          <a:xfrm flipH="1">
            <a:off x="9690101" y="2019816"/>
            <a:ext cx="1096234" cy="61780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ZoneTexte 32">
            <a:extLst>
              <a:ext uri="{FF2B5EF4-FFF2-40B4-BE49-F238E27FC236}">
                <a16:creationId xmlns:a16="http://schemas.microsoft.com/office/drawing/2014/main" xmlns="" id="{C16E0E58-9543-42A2-9EB7-BD084FDF723F}"/>
              </a:ext>
            </a:extLst>
          </p:cNvPr>
          <p:cNvSpPr txBox="1"/>
          <p:nvPr/>
        </p:nvSpPr>
        <p:spPr>
          <a:xfrm>
            <a:off x="10786335" y="1835150"/>
            <a:ext cx="873637" cy="369332"/>
          </a:xfrm>
          <a:prstGeom prst="rect">
            <a:avLst/>
          </a:prstGeom>
          <a:noFill/>
        </p:spPr>
        <p:txBody>
          <a:bodyPr wrap="square" rtlCol="0">
            <a:spAutoFit/>
          </a:bodyPr>
          <a:lstStyle/>
          <a:p>
            <a:r>
              <a:rPr lang="fr-FR" dirty="0"/>
              <a:t>current</a:t>
            </a:r>
          </a:p>
        </p:txBody>
      </p:sp>
      <p:sp>
        <p:nvSpPr>
          <p:cNvPr id="34" name="ZoneTexte 33">
            <a:extLst>
              <a:ext uri="{FF2B5EF4-FFF2-40B4-BE49-F238E27FC236}">
                <a16:creationId xmlns:a16="http://schemas.microsoft.com/office/drawing/2014/main" xmlns="" id="{B521AEB9-1251-498C-A4E4-E64FEE3D9720}"/>
              </a:ext>
            </a:extLst>
          </p:cNvPr>
          <p:cNvSpPr txBox="1"/>
          <p:nvPr/>
        </p:nvSpPr>
        <p:spPr>
          <a:xfrm>
            <a:off x="10033000" y="4345277"/>
            <a:ext cx="602088" cy="369332"/>
          </a:xfrm>
          <a:prstGeom prst="rect">
            <a:avLst/>
          </a:prstGeom>
          <a:noFill/>
        </p:spPr>
        <p:txBody>
          <a:bodyPr wrap="none" rtlCol="0">
            <a:spAutoFit/>
          </a:bodyPr>
          <a:lstStyle/>
          <a:p>
            <a:r>
              <a:rPr lang="fr-FR" dirty="0"/>
              <a:t>prev</a:t>
            </a:r>
          </a:p>
        </p:txBody>
      </p:sp>
      <p:sp>
        <p:nvSpPr>
          <p:cNvPr id="35" name="ZoneTexte 34">
            <a:extLst>
              <a:ext uri="{FF2B5EF4-FFF2-40B4-BE49-F238E27FC236}">
                <a16:creationId xmlns:a16="http://schemas.microsoft.com/office/drawing/2014/main" xmlns="" id="{EDA4F86D-51B0-4753-93A8-EE17D01F5365}"/>
              </a:ext>
            </a:extLst>
          </p:cNvPr>
          <p:cNvSpPr txBox="1"/>
          <p:nvPr/>
        </p:nvSpPr>
        <p:spPr>
          <a:xfrm>
            <a:off x="10071100" y="3049877"/>
            <a:ext cx="602088" cy="369332"/>
          </a:xfrm>
          <a:prstGeom prst="rect">
            <a:avLst/>
          </a:prstGeom>
          <a:noFill/>
        </p:spPr>
        <p:txBody>
          <a:bodyPr wrap="none" rtlCol="0">
            <a:spAutoFit/>
          </a:bodyPr>
          <a:lstStyle/>
          <a:p>
            <a:r>
              <a:rPr lang="fr-FR" dirty="0"/>
              <a:t>prev</a:t>
            </a:r>
          </a:p>
        </p:txBody>
      </p:sp>
      <p:sp>
        <p:nvSpPr>
          <p:cNvPr id="36" name="ZoneTexte 35">
            <a:extLst>
              <a:ext uri="{FF2B5EF4-FFF2-40B4-BE49-F238E27FC236}">
                <a16:creationId xmlns:a16="http://schemas.microsoft.com/office/drawing/2014/main" xmlns="" id="{BB70A8A6-E8D4-4B3A-AC3D-CE1F25559561}"/>
              </a:ext>
            </a:extLst>
          </p:cNvPr>
          <p:cNvSpPr txBox="1"/>
          <p:nvPr/>
        </p:nvSpPr>
        <p:spPr>
          <a:xfrm>
            <a:off x="7607300" y="4243677"/>
            <a:ext cx="595484" cy="369332"/>
          </a:xfrm>
          <a:prstGeom prst="rect">
            <a:avLst/>
          </a:prstGeom>
          <a:noFill/>
        </p:spPr>
        <p:txBody>
          <a:bodyPr wrap="none" rtlCol="0">
            <a:spAutoFit/>
          </a:bodyPr>
          <a:lstStyle/>
          <a:p>
            <a:r>
              <a:rPr lang="fr-FR" dirty="0"/>
              <a:t>next</a:t>
            </a:r>
          </a:p>
        </p:txBody>
      </p:sp>
      <p:sp>
        <p:nvSpPr>
          <p:cNvPr id="37" name="ZoneTexte 36">
            <a:extLst>
              <a:ext uri="{FF2B5EF4-FFF2-40B4-BE49-F238E27FC236}">
                <a16:creationId xmlns:a16="http://schemas.microsoft.com/office/drawing/2014/main" xmlns="" id="{10F341F7-DDC9-4DBA-8208-EA30C2A59E27}"/>
              </a:ext>
            </a:extLst>
          </p:cNvPr>
          <p:cNvSpPr txBox="1"/>
          <p:nvPr/>
        </p:nvSpPr>
        <p:spPr>
          <a:xfrm>
            <a:off x="7620000" y="3087977"/>
            <a:ext cx="595484" cy="369332"/>
          </a:xfrm>
          <a:prstGeom prst="rect">
            <a:avLst/>
          </a:prstGeom>
          <a:noFill/>
        </p:spPr>
        <p:txBody>
          <a:bodyPr wrap="none" rtlCol="0">
            <a:spAutoFit/>
          </a:bodyPr>
          <a:lstStyle/>
          <a:p>
            <a:r>
              <a:rPr lang="fr-FR" dirty="0"/>
              <a:t>next</a:t>
            </a:r>
          </a:p>
        </p:txBody>
      </p:sp>
      <p:sp>
        <p:nvSpPr>
          <p:cNvPr id="38" name="ZoneTexte 37">
            <a:extLst>
              <a:ext uri="{FF2B5EF4-FFF2-40B4-BE49-F238E27FC236}">
                <a16:creationId xmlns:a16="http://schemas.microsoft.com/office/drawing/2014/main" xmlns="" id="{9DF6854E-61F9-4761-814F-E09854266A14}"/>
              </a:ext>
            </a:extLst>
          </p:cNvPr>
          <p:cNvSpPr txBox="1"/>
          <p:nvPr/>
        </p:nvSpPr>
        <p:spPr>
          <a:xfrm>
            <a:off x="7670800" y="1944977"/>
            <a:ext cx="595484" cy="369332"/>
          </a:xfrm>
          <a:prstGeom prst="rect">
            <a:avLst/>
          </a:prstGeom>
          <a:noFill/>
        </p:spPr>
        <p:txBody>
          <a:bodyPr wrap="none" rtlCol="0">
            <a:spAutoFit/>
          </a:bodyPr>
          <a:lstStyle/>
          <a:p>
            <a:r>
              <a:rPr lang="fr-FR" dirty="0"/>
              <a:t>next</a:t>
            </a:r>
          </a:p>
        </p:txBody>
      </p:sp>
      <p:cxnSp>
        <p:nvCxnSpPr>
          <p:cNvPr id="42" name="Connecteur droit avec flèche 41">
            <a:extLst>
              <a:ext uri="{FF2B5EF4-FFF2-40B4-BE49-F238E27FC236}">
                <a16:creationId xmlns:a16="http://schemas.microsoft.com/office/drawing/2014/main" xmlns="" id="{538343D0-5856-4343-A12F-3EF5B69155A4}"/>
              </a:ext>
            </a:extLst>
          </p:cNvPr>
          <p:cNvCxnSpPr>
            <a:cxnSpLocks/>
            <a:stCxn id="43" idx="3"/>
            <a:endCxn id="8" idx="1"/>
          </p:cNvCxnSpPr>
          <p:nvPr/>
        </p:nvCxnSpPr>
        <p:spPr>
          <a:xfrm>
            <a:off x="7620000" y="5811590"/>
            <a:ext cx="1219200" cy="463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3" name="ZoneTexte 42">
            <a:extLst>
              <a:ext uri="{FF2B5EF4-FFF2-40B4-BE49-F238E27FC236}">
                <a16:creationId xmlns:a16="http://schemas.microsoft.com/office/drawing/2014/main" xmlns="" id="{737FAE5F-E444-4A0C-A8CB-53057323A47B}"/>
              </a:ext>
            </a:extLst>
          </p:cNvPr>
          <p:cNvSpPr txBox="1"/>
          <p:nvPr/>
        </p:nvSpPr>
        <p:spPr>
          <a:xfrm>
            <a:off x="6999677" y="5626924"/>
            <a:ext cx="620323" cy="369332"/>
          </a:xfrm>
          <a:prstGeom prst="rect">
            <a:avLst/>
          </a:prstGeom>
          <a:noFill/>
        </p:spPr>
        <p:txBody>
          <a:bodyPr wrap="square" rtlCol="0">
            <a:spAutoFit/>
          </a:bodyPr>
          <a:lstStyle/>
          <a:p>
            <a:r>
              <a:rPr lang="fr-FR" dirty="0"/>
              <a:t>end</a:t>
            </a:r>
          </a:p>
        </p:txBody>
      </p:sp>
      <p:cxnSp>
        <p:nvCxnSpPr>
          <p:cNvPr id="47" name="Connecteur droit avec flèche 46">
            <a:extLst>
              <a:ext uri="{FF2B5EF4-FFF2-40B4-BE49-F238E27FC236}">
                <a16:creationId xmlns:a16="http://schemas.microsoft.com/office/drawing/2014/main" xmlns="" id="{480D023F-1FC2-40CE-8850-DE7992C5B48C}"/>
              </a:ext>
            </a:extLst>
          </p:cNvPr>
          <p:cNvCxnSpPr>
            <a:cxnSpLocks/>
            <a:stCxn id="48" idx="3"/>
          </p:cNvCxnSpPr>
          <p:nvPr/>
        </p:nvCxnSpPr>
        <p:spPr>
          <a:xfrm flipV="1">
            <a:off x="7607300" y="1614382"/>
            <a:ext cx="1206500" cy="1443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8" name="ZoneTexte 47">
            <a:extLst>
              <a:ext uri="{FF2B5EF4-FFF2-40B4-BE49-F238E27FC236}">
                <a16:creationId xmlns:a16="http://schemas.microsoft.com/office/drawing/2014/main" xmlns="" id="{1E3424C7-BB09-4053-8593-95F864DE7CC4}"/>
              </a:ext>
            </a:extLst>
          </p:cNvPr>
          <p:cNvSpPr txBox="1"/>
          <p:nvPr/>
        </p:nvSpPr>
        <p:spPr>
          <a:xfrm>
            <a:off x="6797163" y="1574048"/>
            <a:ext cx="810137" cy="369332"/>
          </a:xfrm>
          <a:prstGeom prst="rect">
            <a:avLst/>
          </a:prstGeom>
          <a:noFill/>
        </p:spPr>
        <p:txBody>
          <a:bodyPr wrap="square" rtlCol="0">
            <a:spAutoFit/>
          </a:bodyPr>
          <a:lstStyle/>
          <a:p>
            <a:r>
              <a:rPr lang="fr-FR" dirty="0"/>
              <a:t>reset</a:t>
            </a:r>
          </a:p>
        </p:txBody>
      </p:sp>
    </p:spTree>
    <p:extLst>
      <p:ext uri="{BB962C8B-B14F-4D97-AF65-F5344CB8AC3E}">
        <p14:creationId xmlns:p14="http://schemas.microsoft.com/office/powerpoint/2010/main" val="156072627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C653E063-5CEA-4585-9E8C-A461578F7FA3}"/>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xmlns="" id="{51C17D19-4D58-4C17-87AE-B6083C86D917}"/>
              </a:ext>
            </a:extLst>
          </p:cNvPr>
          <p:cNvSpPr>
            <a:spLocks noGrp="1"/>
          </p:cNvSpPr>
          <p:nvPr>
            <p:ph idx="1"/>
          </p:nvPr>
        </p:nvSpPr>
        <p:spPr/>
        <p:txBody>
          <a:bodyPr/>
          <a:lstStyle/>
          <a:p>
            <a:r>
              <a:rPr lang="fr-FR" dirty="0"/>
              <a:t>Dans cette partie, nous avons aborder :</a:t>
            </a:r>
          </a:p>
          <a:p>
            <a:pPr lvl="1"/>
            <a:endParaRPr lang="fr-FR" dirty="0"/>
          </a:p>
          <a:p>
            <a:pPr lvl="1"/>
            <a:r>
              <a:rPr lang="fr-FR" dirty="0"/>
              <a:t>Les tableaux</a:t>
            </a:r>
          </a:p>
          <a:p>
            <a:pPr lvl="1"/>
            <a:endParaRPr lang="fr-FR" dirty="0"/>
          </a:p>
          <a:p>
            <a:pPr lvl="1"/>
            <a:r>
              <a:rPr lang="fr-FR" dirty="0"/>
              <a:t>Les boucles </a:t>
            </a:r>
          </a:p>
          <a:p>
            <a:pPr lvl="1"/>
            <a:endParaRPr lang="fr-FR" dirty="0"/>
          </a:p>
          <a:p>
            <a:pPr lvl="1"/>
            <a:r>
              <a:rPr lang="fr-FR" dirty="0"/>
              <a:t>Les fonctions liés aux tableaux</a:t>
            </a:r>
          </a:p>
        </p:txBody>
      </p:sp>
    </p:spTree>
    <p:extLst>
      <p:ext uri="{BB962C8B-B14F-4D97-AF65-F5344CB8AC3E}">
        <p14:creationId xmlns:p14="http://schemas.microsoft.com/office/powerpoint/2010/main" val="368980375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70D25407-DE74-4F10-A36A-F82A91D86719}"/>
              </a:ext>
            </a:extLst>
          </p:cNvPr>
          <p:cNvSpPr>
            <a:spLocks noGrp="1"/>
          </p:cNvSpPr>
          <p:nvPr>
            <p:ph type="title"/>
          </p:nvPr>
        </p:nvSpPr>
        <p:spPr/>
        <p:txBody>
          <a:bodyPr/>
          <a:lstStyle/>
          <a:p>
            <a:r>
              <a:rPr lang="fr-FR" dirty="0"/>
              <a:t>GESTION DES SESSIONS UTILISATEURS</a:t>
            </a:r>
          </a:p>
        </p:txBody>
      </p:sp>
      <p:sp>
        <p:nvSpPr>
          <p:cNvPr id="5" name="Espace réservé du texte 4">
            <a:extLst>
              <a:ext uri="{FF2B5EF4-FFF2-40B4-BE49-F238E27FC236}">
                <a16:creationId xmlns:a16="http://schemas.microsoft.com/office/drawing/2014/main" xmlns="" id="{CF0F7010-40C8-4F7A-A556-38B88ED53CB3}"/>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80923512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C653E063-5CEA-4585-9E8C-A461578F7FA3}"/>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xmlns="" id="{51C17D19-4D58-4C17-87AE-B6083C86D917}"/>
              </a:ext>
            </a:extLst>
          </p:cNvPr>
          <p:cNvSpPr>
            <a:spLocks noGrp="1"/>
          </p:cNvSpPr>
          <p:nvPr>
            <p:ph idx="1"/>
          </p:nvPr>
        </p:nvSpPr>
        <p:spPr/>
        <p:txBody>
          <a:bodyPr/>
          <a:lstStyle/>
          <a:p>
            <a:r>
              <a:rPr lang="fr-FR" dirty="0"/>
              <a:t>Dans cette partie, nous aborderons :</a:t>
            </a:r>
          </a:p>
          <a:p>
            <a:pPr lvl="1"/>
            <a:endParaRPr lang="fr-FR" dirty="0"/>
          </a:p>
          <a:p>
            <a:pPr lvl="1"/>
            <a:r>
              <a:rPr lang="fr-FR" dirty="0"/>
              <a:t>Les SESSION &amp; $_SESSION</a:t>
            </a:r>
          </a:p>
          <a:p>
            <a:pPr lvl="1"/>
            <a:endParaRPr lang="fr-FR" dirty="0"/>
          </a:p>
          <a:p>
            <a:pPr lvl="1"/>
            <a:r>
              <a:rPr lang="fr-FR" dirty="0"/>
              <a:t>Les Cookies &amp; $_COOKIE</a:t>
            </a:r>
          </a:p>
          <a:p>
            <a:pPr lvl="1"/>
            <a:endParaRPr lang="fr-FR" dirty="0"/>
          </a:p>
          <a:p>
            <a:pPr lvl="1"/>
            <a:r>
              <a:rPr lang="fr-FR" dirty="0"/>
              <a:t>Les usages de </a:t>
            </a:r>
            <a:r>
              <a:rPr lang="fr-FR" dirty="0" err="1"/>
              <a:t>chacuns</a:t>
            </a:r>
            <a:endParaRPr lang="fr-FR" dirty="0"/>
          </a:p>
        </p:txBody>
      </p:sp>
    </p:spTree>
    <p:extLst>
      <p:ext uri="{BB962C8B-B14F-4D97-AF65-F5344CB8AC3E}">
        <p14:creationId xmlns:p14="http://schemas.microsoft.com/office/powerpoint/2010/main" val="210936217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B0659271-E1E5-40FF-A887-DBE05B7506FC}"/>
              </a:ext>
            </a:extLst>
          </p:cNvPr>
          <p:cNvSpPr>
            <a:spLocks noGrp="1"/>
          </p:cNvSpPr>
          <p:nvPr>
            <p:ph type="title"/>
          </p:nvPr>
        </p:nvSpPr>
        <p:spPr/>
        <p:txBody>
          <a:bodyPr/>
          <a:lstStyle/>
          <a:p>
            <a:r>
              <a:rPr lang="fr-FR" dirty="0"/>
              <a:t>Variables persistantes : cookies et session</a:t>
            </a:r>
          </a:p>
        </p:txBody>
      </p:sp>
      <p:sp>
        <p:nvSpPr>
          <p:cNvPr id="5" name="Espace réservé du contenu 4">
            <a:extLst>
              <a:ext uri="{FF2B5EF4-FFF2-40B4-BE49-F238E27FC236}">
                <a16:creationId xmlns:a16="http://schemas.microsoft.com/office/drawing/2014/main" xmlns="" id="{ADC52722-0D31-45A5-9394-15B8DA28A3A0}"/>
              </a:ext>
            </a:extLst>
          </p:cNvPr>
          <p:cNvSpPr>
            <a:spLocks noGrp="1"/>
          </p:cNvSpPr>
          <p:nvPr>
            <p:ph idx="1"/>
          </p:nvPr>
        </p:nvSpPr>
        <p:spPr/>
        <p:txBody>
          <a:bodyPr/>
          <a:lstStyle/>
          <a:p>
            <a:r>
              <a:rPr lang="fr-FR" dirty="0"/>
              <a:t>Pour faire persister des données entre un client et un serveur il existe plusieurs méthodes</a:t>
            </a:r>
          </a:p>
          <a:p>
            <a:endParaRPr lang="fr-FR" dirty="0"/>
          </a:p>
          <a:p>
            <a:pPr lvl="1"/>
            <a:r>
              <a:rPr lang="fr-FR" u="sng" dirty="0"/>
              <a:t>Les cookies :</a:t>
            </a:r>
            <a:r>
              <a:rPr lang="fr-FR" dirty="0"/>
              <a:t> un contenu stocker directement dans le navigateur client et récupérable coté serveur</a:t>
            </a:r>
          </a:p>
          <a:p>
            <a:pPr lvl="1"/>
            <a:endParaRPr lang="fr-FR" dirty="0"/>
          </a:p>
          <a:p>
            <a:pPr lvl="1"/>
            <a:r>
              <a:rPr lang="fr-FR" u="sng" dirty="0"/>
              <a:t>Les sessions :</a:t>
            </a:r>
            <a:r>
              <a:rPr lang="fr-FR" dirty="0"/>
              <a:t> un contenu stocker dans le serveur et identifier par un PHPSESSID, un identifiant que le client stockera dans un cookie chez le client</a:t>
            </a:r>
          </a:p>
        </p:txBody>
      </p:sp>
    </p:spTree>
    <p:extLst>
      <p:ext uri="{BB962C8B-B14F-4D97-AF65-F5344CB8AC3E}">
        <p14:creationId xmlns:p14="http://schemas.microsoft.com/office/powerpoint/2010/main" val="277465574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C9D080A-2B7F-4643-A4ED-575198834AFE}"/>
              </a:ext>
            </a:extLst>
          </p:cNvPr>
          <p:cNvSpPr>
            <a:spLocks noGrp="1"/>
          </p:cNvSpPr>
          <p:nvPr>
            <p:ph type="title"/>
          </p:nvPr>
        </p:nvSpPr>
        <p:spPr/>
        <p:txBody>
          <a:bodyPr/>
          <a:lstStyle/>
          <a:p>
            <a:r>
              <a:rPr lang="fr-FR" dirty="0"/>
              <a:t>session</a:t>
            </a:r>
          </a:p>
        </p:txBody>
      </p:sp>
      <p:sp>
        <p:nvSpPr>
          <p:cNvPr id="3" name="Espace réservé du contenu 2">
            <a:extLst>
              <a:ext uri="{FF2B5EF4-FFF2-40B4-BE49-F238E27FC236}">
                <a16:creationId xmlns:a16="http://schemas.microsoft.com/office/drawing/2014/main" xmlns="" id="{AE11B93D-EC2A-4E33-B62E-5CDB9FBD5DFE}"/>
              </a:ext>
            </a:extLst>
          </p:cNvPr>
          <p:cNvSpPr>
            <a:spLocks noGrp="1"/>
          </p:cNvSpPr>
          <p:nvPr>
            <p:ph idx="1"/>
          </p:nvPr>
        </p:nvSpPr>
        <p:spPr/>
        <p:txBody>
          <a:bodyPr>
            <a:normAutofit fontScale="92500" lnSpcReduction="10000"/>
          </a:bodyPr>
          <a:lstStyle/>
          <a:p>
            <a:r>
              <a:rPr lang="fr-FR" dirty="0"/>
              <a:t>Un session peut être définit coté serveur</a:t>
            </a:r>
          </a:p>
          <a:p>
            <a:pPr lvl="2"/>
            <a:r>
              <a:rPr lang="fr-FR" dirty="0"/>
              <a:t>Process :</a:t>
            </a:r>
          </a:p>
          <a:p>
            <a:pPr lvl="3"/>
            <a:r>
              <a:rPr lang="fr-FR" dirty="0"/>
              <a:t>session_start() dans chaque page nécessitant du contenu de session</a:t>
            </a:r>
          </a:p>
          <a:p>
            <a:pPr lvl="5"/>
            <a:r>
              <a:rPr lang="fr-FR" dirty="0"/>
              <a:t>Créer un </a:t>
            </a:r>
            <a:r>
              <a:rPr lang="fr-FR" i="1" dirty="0"/>
              <a:t>PHPSESSID</a:t>
            </a:r>
            <a:r>
              <a:rPr lang="fr-FR" dirty="0"/>
              <a:t> qui sera stocker dans un cookie chez le client*</a:t>
            </a:r>
          </a:p>
          <a:p>
            <a:pPr lvl="5"/>
            <a:r>
              <a:rPr lang="fr-FR" dirty="0"/>
              <a:t>Si la session existe déjà , il mettra juste a disposition de la page php la variable </a:t>
            </a:r>
            <a:r>
              <a:rPr lang="fr-FR" i="1" dirty="0"/>
              <a:t>superglobale</a:t>
            </a:r>
            <a:r>
              <a:rPr lang="fr-FR" dirty="0"/>
              <a:t> </a:t>
            </a:r>
            <a:r>
              <a:rPr lang="fr-FR" b="1" dirty="0"/>
              <a:t>$_SESSION</a:t>
            </a:r>
          </a:p>
          <a:p>
            <a:pPr lvl="3"/>
            <a:endParaRPr lang="fr-FR" dirty="0"/>
          </a:p>
          <a:p>
            <a:pPr lvl="3"/>
            <a:r>
              <a:rPr lang="fr-FR" dirty="0"/>
              <a:t>session_destroy() permet la destruction de l’id de session et du contenu coté serveur</a:t>
            </a:r>
          </a:p>
          <a:p>
            <a:pPr lvl="5"/>
            <a:r>
              <a:rPr lang="fr-FR" dirty="0"/>
              <a:t>Si un appel est fait une fois la session détruite, il n’en tiendra pas rigueur ou recréera une session au prochain session_start() avec un nouvelle </a:t>
            </a:r>
            <a:r>
              <a:rPr lang="fr-FR" i="1" dirty="0"/>
              <a:t>PHPSESSID </a:t>
            </a:r>
          </a:p>
          <a:p>
            <a:pPr lvl="1"/>
            <a:r>
              <a:rPr lang="fr-FR" dirty="0"/>
              <a:t>Une fois la session créer, on peut utiliser se tableau associatif pour y stocker n’importe quel contenu</a:t>
            </a:r>
          </a:p>
          <a:p>
            <a:r>
              <a:rPr lang="fr-FR" dirty="0"/>
              <a:t>Des fonctions associés existent , tel que session_abort, session_reset, …</a:t>
            </a:r>
          </a:p>
          <a:p>
            <a:endParaRPr lang="fr-FR" dirty="0"/>
          </a:p>
        </p:txBody>
      </p:sp>
    </p:spTree>
    <p:extLst>
      <p:ext uri="{BB962C8B-B14F-4D97-AF65-F5344CB8AC3E}">
        <p14:creationId xmlns:p14="http://schemas.microsoft.com/office/powerpoint/2010/main" val="295240963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86196D8A-F659-4FC9-97C2-C844A6B101D8}"/>
              </a:ext>
            </a:extLst>
          </p:cNvPr>
          <p:cNvSpPr>
            <a:spLocks noGrp="1"/>
          </p:cNvSpPr>
          <p:nvPr>
            <p:ph type="title"/>
          </p:nvPr>
        </p:nvSpPr>
        <p:spPr/>
        <p:txBody>
          <a:bodyPr/>
          <a:lstStyle/>
          <a:p>
            <a:r>
              <a:rPr lang="fr-FR" dirty="0"/>
              <a:t>cookies</a:t>
            </a:r>
          </a:p>
        </p:txBody>
      </p:sp>
      <p:sp>
        <p:nvSpPr>
          <p:cNvPr id="3" name="Espace réservé du contenu 2">
            <a:extLst>
              <a:ext uri="{FF2B5EF4-FFF2-40B4-BE49-F238E27FC236}">
                <a16:creationId xmlns:a16="http://schemas.microsoft.com/office/drawing/2014/main" xmlns="" id="{3AA2D0FF-DBFE-4730-AD49-D1070A72953B}"/>
              </a:ext>
            </a:extLst>
          </p:cNvPr>
          <p:cNvSpPr>
            <a:spLocks noGrp="1"/>
          </p:cNvSpPr>
          <p:nvPr>
            <p:ph idx="1"/>
          </p:nvPr>
        </p:nvSpPr>
        <p:spPr/>
        <p:txBody>
          <a:bodyPr/>
          <a:lstStyle/>
          <a:p>
            <a:r>
              <a:rPr lang="fr-FR" dirty="0"/>
              <a:t>Les cookies s’envoie un client de la manière suivante :</a:t>
            </a:r>
          </a:p>
          <a:p>
            <a:pPr marL="914400" lvl="2" indent="0">
              <a:buNone/>
            </a:pPr>
            <a:r>
              <a:rPr lang="fr-FR" dirty="0"/>
              <a:t>setcookie(nomCookie, valeurCookie, expirationTimestamp)</a:t>
            </a:r>
          </a:p>
          <a:p>
            <a:endParaRPr lang="fr-FR" dirty="0"/>
          </a:p>
          <a:p>
            <a:r>
              <a:rPr lang="fr-FR" dirty="0"/>
              <a:t>En plus de la persistance client/serveur, ces cookies peuvent être manipuler aussi coté client par exemple avec js</a:t>
            </a:r>
            <a:r>
              <a:rPr lang="fr-FR" sz="1600" dirty="0"/>
              <a:t>(si l’option $httponly == false)</a:t>
            </a:r>
          </a:p>
          <a:p>
            <a:endParaRPr lang="fr-FR" sz="1600" dirty="0"/>
          </a:p>
          <a:p>
            <a:r>
              <a:rPr lang="fr-FR" dirty="0"/>
              <a:t>Pour accéder au cookies dans le php</a:t>
            </a:r>
          </a:p>
          <a:p>
            <a:pPr lvl="1"/>
            <a:r>
              <a:rPr lang="fr-FR" dirty="0"/>
              <a:t>La variable superglobale $_COOKIE est un tableaux associatif des cookies disponible pour le fichier php dans la date d’expiration n’est pas dépassée</a:t>
            </a:r>
          </a:p>
        </p:txBody>
      </p:sp>
    </p:spTree>
    <p:extLst>
      <p:ext uri="{BB962C8B-B14F-4D97-AF65-F5344CB8AC3E}">
        <p14:creationId xmlns:p14="http://schemas.microsoft.com/office/powerpoint/2010/main" val="110112814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6543C28E-C170-4BBC-84A6-0C5F42CFC590}"/>
              </a:ext>
            </a:extLst>
          </p:cNvPr>
          <p:cNvSpPr>
            <a:spLocks noGrp="1"/>
          </p:cNvSpPr>
          <p:nvPr>
            <p:ph type="title"/>
          </p:nvPr>
        </p:nvSpPr>
        <p:spPr/>
        <p:txBody>
          <a:bodyPr/>
          <a:lstStyle/>
          <a:p>
            <a:r>
              <a:rPr lang="fr-FR" dirty="0"/>
              <a:t>Avantages et inconvénients des cookies et sessions</a:t>
            </a:r>
          </a:p>
        </p:txBody>
      </p:sp>
      <p:sp>
        <p:nvSpPr>
          <p:cNvPr id="3" name="Espace réservé du contenu 2">
            <a:extLst>
              <a:ext uri="{FF2B5EF4-FFF2-40B4-BE49-F238E27FC236}">
                <a16:creationId xmlns:a16="http://schemas.microsoft.com/office/drawing/2014/main" xmlns="" id="{17AA564A-2879-48F5-A129-F1EC4896708A}"/>
              </a:ext>
            </a:extLst>
          </p:cNvPr>
          <p:cNvSpPr>
            <a:spLocks noGrp="1"/>
          </p:cNvSpPr>
          <p:nvPr>
            <p:ph idx="1"/>
          </p:nvPr>
        </p:nvSpPr>
        <p:spPr/>
        <p:txBody>
          <a:bodyPr>
            <a:normAutofit fontScale="92500" lnSpcReduction="10000"/>
          </a:bodyPr>
          <a:lstStyle/>
          <a:p>
            <a:r>
              <a:rPr lang="fr-FR" dirty="0"/>
              <a:t>Les sessions sont dépendante des cookies pour le phpsessid</a:t>
            </a:r>
          </a:p>
          <a:p>
            <a:r>
              <a:rPr lang="fr-FR" dirty="0"/>
              <a:t>Les sessions occupe de l’espace coté serveur</a:t>
            </a:r>
          </a:p>
          <a:p>
            <a:r>
              <a:rPr lang="fr-FR" dirty="0"/>
              <a:t>La sécurité des cookies est faillible, et persistant même après la date de péremption.</a:t>
            </a:r>
          </a:p>
          <a:p>
            <a:r>
              <a:rPr lang="fr-FR" dirty="0"/>
              <a:t>Les cookies sont accessible et récupérable et lisible d’un machine a l’autre</a:t>
            </a:r>
          </a:p>
          <a:p>
            <a:endParaRPr lang="fr-FR" dirty="0"/>
          </a:p>
          <a:p>
            <a:endParaRPr lang="fr-FR" dirty="0"/>
          </a:p>
          <a:p>
            <a:r>
              <a:rPr lang="fr-FR" dirty="0"/>
              <a:t>La session permet de garder le contrôle de l’intégrité du contenu</a:t>
            </a:r>
          </a:p>
          <a:p>
            <a:r>
              <a:rPr lang="fr-FR" dirty="0"/>
              <a:t>Les cookies permettent d’agrémenter le contenu par un langage client (ex js) </a:t>
            </a:r>
          </a:p>
          <a:p>
            <a:endParaRPr lang="fr-FR" dirty="0"/>
          </a:p>
          <a:p>
            <a:endParaRPr lang="fr-FR" dirty="0"/>
          </a:p>
        </p:txBody>
      </p:sp>
    </p:spTree>
    <p:extLst>
      <p:ext uri="{BB962C8B-B14F-4D97-AF65-F5344CB8AC3E}">
        <p14:creationId xmlns:p14="http://schemas.microsoft.com/office/powerpoint/2010/main" val="12608134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err="1"/>
              <a:t>css</a:t>
            </a:r>
            <a:endParaRPr lang="fr-FR"/>
          </a:p>
        </p:txBody>
      </p:sp>
      <p:sp>
        <p:nvSpPr>
          <p:cNvPr id="3" name="Espace réservé du contenu 2"/>
          <p:cNvSpPr>
            <a:spLocks noGrp="1"/>
          </p:cNvSpPr>
          <p:nvPr>
            <p:ph sz="half" idx="1"/>
          </p:nvPr>
        </p:nvSpPr>
        <p:spPr/>
        <p:txBody>
          <a:bodyPr/>
          <a:lstStyle/>
          <a:p>
            <a:r>
              <a:rPr lang="fr-FR" dirty="0"/>
              <a:t>Langage de style</a:t>
            </a:r>
          </a:p>
          <a:p>
            <a:r>
              <a:rPr lang="fr-FR" dirty="0"/>
              <a:t>plusieurs version 1/2  &amp; 3</a:t>
            </a:r>
          </a:p>
          <a:p>
            <a:pPr lvl="1"/>
            <a:r>
              <a:rPr lang="fr-FR" dirty="0"/>
              <a:t>3 formes :</a:t>
            </a:r>
          </a:p>
          <a:p>
            <a:pPr lvl="2"/>
            <a:r>
              <a:rPr lang="fr-FR" dirty="0"/>
              <a:t>Fichier : &lt;</a:t>
            </a:r>
            <a:r>
              <a:rPr lang="fr-FR" dirty="0" err="1"/>
              <a:t>link</a:t>
            </a:r>
            <a:r>
              <a:rPr lang="fr-FR" dirty="0"/>
              <a:t> </a:t>
            </a:r>
            <a:r>
              <a:rPr lang="fr-FR" dirty="0" err="1"/>
              <a:t>src</a:t>
            </a:r>
            <a:r>
              <a:rPr lang="fr-FR" dirty="0"/>
              <a:t>="fichier.css"&gt;</a:t>
            </a:r>
          </a:p>
          <a:p>
            <a:pPr lvl="2"/>
            <a:r>
              <a:rPr lang="fr-FR" dirty="0"/>
              <a:t>Balise : &lt;style type="text/</a:t>
            </a:r>
            <a:r>
              <a:rPr lang="fr-FR" dirty="0" err="1"/>
              <a:t>css</a:t>
            </a:r>
            <a:r>
              <a:rPr lang="fr-FR" dirty="0"/>
              <a:t>"&gt;</a:t>
            </a:r>
          </a:p>
          <a:p>
            <a:pPr lvl="2"/>
            <a:r>
              <a:rPr lang="fr-FR" dirty="0"/>
              <a:t>Inline style="</a:t>
            </a:r>
            <a:r>
              <a:rPr lang="fr-FR" dirty="0" err="1"/>
              <a:t>prop:value</a:t>
            </a:r>
            <a:r>
              <a:rPr lang="fr-FR" dirty="0"/>
              <a:t>;"</a:t>
            </a:r>
          </a:p>
          <a:p>
            <a:pPr lvl="1"/>
            <a:endParaRPr lang="fr-FR" dirty="0"/>
          </a:p>
          <a:p>
            <a:r>
              <a:rPr lang="fr-FR" dirty="0"/>
              <a:t>Logique</a:t>
            </a:r>
          </a:p>
          <a:p>
            <a:pPr lvl="2"/>
            <a:r>
              <a:rPr lang="fr-FR" dirty="0"/>
              <a:t>Balise : a, p, </a:t>
            </a:r>
            <a:r>
              <a:rPr lang="fr-FR" dirty="0" err="1"/>
              <a:t>div</a:t>
            </a:r>
            <a:r>
              <a:rPr lang="fr-FR" dirty="0"/>
              <a:t>, tr, …</a:t>
            </a:r>
          </a:p>
          <a:p>
            <a:pPr lvl="2"/>
            <a:r>
              <a:rPr lang="fr-FR" dirty="0"/>
              <a:t>Id : #</a:t>
            </a:r>
            <a:r>
              <a:rPr lang="fr-FR" dirty="0" err="1"/>
              <a:t>idUnique</a:t>
            </a:r>
            <a:r>
              <a:rPr lang="fr-FR" dirty="0"/>
              <a:t>, #formulaire, …</a:t>
            </a:r>
          </a:p>
          <a:p>
            <a:pPr lvl="2"/>
            <a:r>
              <a:rPr lang="fr-FR" dirty="0"/>
              <a:t>Class : .</a:t>
            </a:r>
            <a:r>
              <a:rPr lang="fr-FR" dirty="0" err="1"/>
              <a:t>repetable</a:t>
            </a:r>
            <a:r>
              <a:rPr lang="fr-FR" dirty="0"/>
              <a:t>, .</a:t>
            </a:r>
            <a:r>
              <a:rPr lang="fr-FR" dirty="0" err="1"/>
              <a:t>rep</a:t>
            </a:r>
            <a:r>
              <a:rPr lang="fr-FR" dirty="0"/>
              <a:t>-td, .</a:t>
            </a:r>
            <a:r>
              <a:rPr lang="fr-FR" dirty="0" err="1"/>
              <a:t>rep</a:t>
            </a:r>
            <a:r>
              <a:rPr lang="fr-FR" dirty="0"/>
              <a:t>-tr</a:t>
            </a:r>
          </a:p>
        </p:txBody>
      </p:sp>
      <p:pic>
        <p:nvPicPr>
          <p:cNvPr id="6" name="Espace réservé pour une image  5" descr="10.png"/>
          <p:cNvPicPr>
            <a:picLocks noGrp="1" noChangeAspect="1"/>
          </p:cNvPicPr>
          <p:nvPr>
            <p:ph type="pic" sz="quarter" idx="13"/>
          </p:nvPr>
        </p:nvPicPr>
        <p:blipFill>
          <a:blip r:embed="rId3"/>
          <a:srcRect t="5566" b="5566"/>
          <a:stretch>
            <a:fillRect/>
          </a:stretch>
        </p:blipFill>
        <p:spPr/>
      </p:pic>
      <p:sp>
        <p:nvSpPr>
          <p:cNvPr id="5" name="Étoile : 24 branches 4">
            <a:extLst>
              <a:ext uri="{FF2B5EF4-FFF2-40B4-BE49-F238E27FC236}">
                <a16:creationId xmlns:a16="http://schemas.microsoft.com/office/drawing/2014/main" xmlns="" id="{BBB9ED80-0D92-4C72-8516-F78C23DE8660}"/>
              </a:ext>
            </a:extLst>
          </p:cNvPr>
          <p:cNvSpPr/>
          <p:nvPr/>
        </p:nvSpPr>
        <p:spPr>
          <a:xfrm>
            <a:off x="919132" y="4617246"/>
            <a:ext cx="2269486" cy="142190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CSS 4</a:t>
            </a:r>
          </a:p>
          <a:p>
            <a:pPr algn="ctr"/>
            <a:r>
              <a:rPr lang="fr-FR" dirty="0" err="1"/>
              <a:t>bientot</a:t>
            </a:r>
            <a:r>
              <a:rPr lang="fr-FR" dirty="0"/>
              <a:t> disponible</a:t>
            </a:r>
          </a:p>
        </p:txBody>
      </p:sp>
    </p:spTree>
    <p:extLst>
      <p:ext uri="{BB962C8B-B14F-4D97-AF65-F5344CB8AC3E}">
        <p14:creationId xmlns:p14="http://schemas.microsoft.com/office/powerpoint/2010/main" val="421627485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3B76C2E-ED93-4DA4-92A5-08F48C7E85FD}"/>
              </a:ext>
            </a:extLst>
          </p:cNvPr>
          <p:cNvSpPr>
            <a:spLocks noGrp="1"/>
          </p:cNvSpPr>
          <p:nvPr>
            <p:ph type="title"/>
          </p:nvPr>
        </p:nvSpPr>
        <p:spPr/>
        <p:txBody>
          <a:bodyPr/>
          <a:lstStyle/>
          <a:p>
            <a:r>
              <a:rPr lang="fr-FR" dirty="0"/>
              <a:t>Limitations et précautions</a:t>
            </a:r>
          </a:p>
        </p:txBody>
      </p:sp>
      <p:sp>
        <p:nvSpPr>
          <p:cNvPr id="3" name="Espace réservé du contenu 2">
            <a:extLst>
              <a:ext uri="{FF2B5EF4-FFF2-40B4-BE49-F238E27FC236}">
                <a16:creationId xmlns:a16="http://schemas.microsoft.com/office/drawing/2014/main" xmlns="" id="{859A658F-B464-4C66-9EA0-BF706D6E9D94}"/>
              </a:ext>
            </a:extLst>
          </p:cNvPr>
          <p:cNvSpPr>
            <a:spLocks noGrp="1"/>
          </p:cNvSpPr>
          <p:nvPr>
            <p:ph idx="1"/>
          </p:nvPr>
        </p:nvSpPr>
        <p:spPr/>
        <p:txBody>
          <a:bodyPr/>
          <a:lstStyle/>
          <a:p>
            <a:r>
              <a:rPr lang="fr-FR" dirty="0"/>
              <a:t>Les cookies peuvent être récupérer d’un site à l’autre</a:t>
            </a:r>
          </a:p>
          <a:p>
            <a:r>
              <a:rPr lang="fr-FR" dirty="0"/>
              <a:t>et ne sont pas détruis en fin de validité.</a:t>
            </a:r>
          </a:p>
          <a:p>
            <a:endParaRPr lang="fr-FR" dirty="0"/>
          </a:p>
          <a:p>
            <a:pPr lvl="1"/>
            <a:r>
              <a:rPr lang="fr-FR" dirty="0"/>
              <a:t>NE JAMAIS STOCKER D’INFORMATIONS SENSIBLES</a:t>
            </a:r>
          </a:p>
          <a:p>
            <a:endParaRPr lang="fr-FR" dirty="0"/>
          </a:p>
          <a:p>
            <a:endParaRPr lang="fr-FR" dirty="0"/>
          </a:p>
          <a:p>
            <a:r>
              <a:rPr lang="fr-FR" dirty="0"/>
              <a:t>Il ne servent que a créer un liens non durable dans le temps d’un état de communication entre le client et serveur.</a:t>
            </a:r>
          </a:p>
          <a:p>
            <a:pPr lvl="1"/>
            <a:r>
              <a:rPr lang="fr-FR" dirty="0"/>
              <a:t>Il ne sont pas un moyen de stockage a long terme pour des datas</a:t>
            </a:r>
          </a:p>
        </p:txBody>
      </p:sp>
    </p:spTree>
    <p:extLst>
      <p:ext uri="{BB962C8B-B14F-4D97-AF65-F5344CB8AC3E}">
        <p14:creationId xmlns:p14="http://schemas.microsoft.com/office/powerpoint/2010/main" val="68136011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E7610CE-5821-4AD5-B63D-8A57A1E6D662}"/>
              </a:ext>
            </a:extLst>
          </p:cNvPr>
          <p:cNvSpPr>
            <a:spLocks noGrp="1"/>
          </p:cNvSpPr>
          <p:nvPr>
            <p:ph type="title"/>
          </p:nvPr>
        </p:nvSpPr>
        <p:spPr/>
        <p:txBody>
          <a:bodyPr/>
          <a:lstStyle/>
          <a:p>
            <a:r>
              <a:rPr lang="fr-FR" dirty="0"/>
              <a:t>Sérialisation des variables complexes</a:t>
            </a:r>
          </a:p>
        </p:txBody>
      </p:sp>
      <p:sp>
        <p:nvSpPr>
          <p:cNvPr id="3" name="Espace réservé du contenu 2">
            <a:extLst>
              <a:ext uri="{FF2B5EF4-FFF2-40B4-BE49-F238E27FC236}">
                <a16:creationId xmlns:a16="http://schemas.microsoft.com/office/drawing/2014/main" xmlns="" id="{4290DA00-82D1-483A-A566-BC552E07BB55}"/>
              </a:ext>
            </a:extLst>
          </p:cNvPr>
          <p:cNvSpPr>
            <a:spLocks noGrp="1"/>
          </p:cNvSpPr>
          <p:nvPr>
            <p:ph idx="1"/>
          </p:nvPr>
        </p:nvSpPr>
        <p:spPr/>
        <p:txBody>
          <a:bodyPr/>
          <a:lstStyle/>
          <a:p>
            <a:r>
              <a:rPr lang="fr-FR" dirty="0"/>
              <a:t>Pour faciliter l’enregistrement de variables complexe il existe des fonction de sérialisation et désérialisation </a:t>
            </a:r>
          </a:p>
          <a:p>
            <a:r>
              <a:rPr lang="fr-FR" dirty="0"/>
              <a:t>Il formalise la transformation dans les deux sens </a:t>
            </a:r>
          </a:p>
          <a:p>
            <a:pPr lvl="2"/>
            <a:r>
              <a:rPr lang="fr-FR" dirty="0"/>
              <a:t>D’un objet, une variable, une array, …  </a:t>
            </a:r>
            <a:r>
              <a:rPr lang="fr-FR" dirty="0">
                <a:sym typeface="Wingdings" panose="05000000000000000000" pitchFamily="2" charset="2"/>
              </a:rPr>
              <a:t> une chaine de caractère formater/formaliser</a:t>
            </a:r>
          </a:p>
          <a:p>
            <a:pPr lvl="3"/>
            <a:r>
              <a:rPr lang="fr-FR" dirty="0">
                <a:sym typeface="Wingdings" panose="05000000000000000000" pitchFamily="2" charset="2"/>
              </a:rPr>
              <a:t>serialize( $variable )</a:t>
            </a:r>
          </a:p>
          <a:p>
            <a:pPr lvl="2"/>
            <a:r>
              <a:rPr lang="fr-FR" dirty="0">
                <a:sym typeface="Wingdings" panose="05000000000000000000" pitchFamily="2" charset="2"/>
              </a:rPr>
              <a:t>une chaine de caractère formater/formaliser </a:t>
            </a:r>
            <a:r>
              <a:rPr lang="fr-FR" dirty="0"/>
              <a:t>D’un objet, une variable, une array, … </a:t>
            </a:r>
          </a:p>
          <a:p>
            <a:pPr lvl="3"/>
            <a:r>
              <a:rPr lang="fr-FR" dirty="0"/>
              <a:t>Deserialize ( $chaine )</a:t>
            </a:r>
          </a:p>
          <a:p>
            <a:r>
              <a:rPr lang="fr-FR" dirty="0"/>
              <a:t>Avec ces fonctions il deviens facile de stocker dans des sessions ou des cookies des variables complexe sans efforts</a:t>
            </a:r>
          </a:p>
          <a:p>
            <a:pPr lvl="2"/>
            <a:endParaRPr lang="fr-FR" dirty="0"/>
          </a:p>
        </p:txBody>
      </p:sp>
    </p:spTree>
    <p:extLst>
      <p:ext uri="{BB962C8B-B14F-4D97-AF65-F5344CB8AC3E}">
        <p14:creationId xmlns:p14="http://schemas.microsoft.com/office/powerpoint/2010/main" val="5709182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C653E063-5CEA-4585-9E8C-A461578F7FA3}"/>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xmlns="" id="{51C17D19-4D58-4C17-87AE-B6083C86D917}"/>
              </a:ext>
            </a:extLst>
          </p:cNvPr>
          <p:cNvSpPr>
            <a:spLocks noGrp="1"/>
          </p:cNvSpPr>
          <p:nvPr>
            <p:ph idx="1"/>
          </p:nvPr>
        </p:nvSpPr>
        <p:spPr/>
        <p:txBody>
          <a:bodyPr/>
          <a:lstStyle/>
          <a:p>
            <a:r>
              <a:rPr lang="fr-FR" dirty="0"/>
              <a:t>Dans cette partie, nous aborderons :</a:t>
            </a:r>
          </a:p>
          <a:p>
            <a:pPr lvl="1"/>
            <a:endParaRPr lang="fr-FR" dirty="0"/>
          </a:p>
          <a:p>
            <a:pPr lvl="1"/>
            <a:r>
              <a:rPr lang="fr-FR" dirty="0"/>
              <a:t>Les SESSION &amp; $_SESSION</a:t>
            </a:r>
          </a:p>
          <a:p>
            <a:pPr lvl="1"/>
            <a:endParaRPr lang="fr-FR" dirty="0"/>
          </a:p>
          <a:p>
            <a:pPr lvl="1"/>
            <a:r>
              <a:rPr lang="fr-FR" dirty="0"/>
              <a:t>Les Cookies &amp; $_COOKIE</a:t>
            </a:r>
          </a:p>
          <a:p>
            <a:pPr lvl="1"/>
            <a:endParaRPr lang="fr-FR" dirty="0"/>
          </a:p>
          <a:p>
            <a:pPr lvl="1"/>
            <a:r>
              <a:rPr lang="fr-FR" dirty="0"/>
              <a:t>Les usages de chacun</a:t>
            </a:r>
          </a:p>
        </p:txBody>
      </p:sp>
    </p:spTree>
    <p:extLst>
      <p:ext uri="{BB962C8B-B14F-4D97-AF65-F5344CB8AC3E}">
        <p14:creationId xmlns:p14="http://schemas.microsoft.com/office/powerpoint/2010/main" val="66699152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39083DE4-B345-41F0-B13B-5BEB5411B1F7}"/>
              </a:ext>
            </a:extLst>
          </p:cNvPr>
          <p:cNvSpPr>
            <a:spLocks noGrp="1"/>
          </p:cNvSpPr>
          <p:nvPr>
            <p:ph type="title"/>
          </p:nvPr>
        </p:nvSpPr>
        <p:spPr/>
        <p:txBody>
          <a:bodyPr/>
          <a:lstStyle/>
          <a:p>
            <a:r>
              <a:rPr lang="fr-FR" dirty="0"/>
              <a:t>UTILISATION D’UNE BASE DE DONNEES MySQL</a:t>
            </a:r>
          </a:p>
        </p:txBody>
      </p:sp>
      <p:sp>
        <p:nvSpPr>
          <p:cNvPr id="5" name="Espace réservé du texte 4">
            <a:extLst>
              <a:ext uri="{FF2B5EF4-FFF2-40B4-BE49-F238E27FC236}">
                <a16:creationId xmlns:a16="http://schemas.microsoft.com/office/drawing/2014/main" xmlns="" id="{9A761E63-343E-4846-9200-DA145C5EE116}"/>
              </a:ext>
            </a:extLst>
          </p:cNvPr>
          <p:cNvSpPr>
            <a:spLocks noGrp="1"/>
          </p:cNvSpPr>
          <p:nvPr>
            <p:ph type="body" idx="1"/>
          </p:nvPr>
        </p:nvSpPr>
        <p:spPr/>
        <p:txBody>
          <a:bodyPr/>
          <a:lstStyle/>
          <a:p>
            <a:r>
              <a:rPr lang="fr-FR" dirty="0"/>
              <a:t>Les données c’est la base</a:t>
            </a:r>
          </a:p>
        </p:txBody>
      </p:sp>
      <p:pic>
        <p:nvPicPr>
          <p:cNvPr id="3" name="Image 2">
            <a:extLst>
              <a:ext uri="{FF2B5EF4-FFF2-40B4-BE49-F238E27FC236}">
                <a16:creationId xmlns:a16="http://schemas.microsoft.com/office/drawing/2014/main" xmlns="" id="{64220033-52D2-48A2-9314-4AF2E2ACA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426" y="942233"/>
            <a:ext cx="2781301" cy="2781301"/>
          </a:xfrm>
          <a:prstGeom prst="rect">
            <a:avLst/>
          </a:prstGeom>
        </p:spPr>
      </p:pic>
    </p:spTree>
    <p:extLst>
      <p:ext uri="{BB962C8B-B14F-4D97-AF65-F5344CB8AC3E}">
        <p14:creationId xmlns:p14="http://schemas.microsoft.com/office/powerpoint/2010/main" val="409524010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C653E063-5CEA-4585-9E8C-A461578F7FA3}"/>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xmlns="" id="{51C17D19-4D58-4C17-87AE-B6083C86D917}"/>
              </a:ext>
            </a:extLst>
          </p:cNvPr>
          <p:cNvSpPr>
            <a:spLocks noGrp="1"/>
          </p:cNvSpPr>
          <p:nvPr>
            <p:ph idx="1"/>
          </p:nvPr>
        </p:nvSpPr>
        <p:spPr/>
        <p:txBody>
          <a:bodyPr/>
          <a:lstStyle/>
          <a:p>
            <a:r>
              <a:rPr lang="fr-FR" dirty="0"/>
              <a:t>Dans cette partie, nous aborderons :</a:t>
            </a:r>
          </a:p>
          <a:p>
            <a:pPr lvl="1"/>
            <a:endParaRPr lang="fr-FR" dirty="0"/>
          </a:p>
          <a:p>
            <a:pPr lvl="1"/>
            <a:r>
              <a:rPr lang="fr-FR" dirty="0"/>
              <a:t>La conception SQL</a:t>
            </a:r>
          </a:p>
          <a:p>
            <a:pPr lvl="1"/>
            <a:endParaRPr lang="fr-FR" dirty="0"/>
          </a:p>
          <a:p>
            <a:pPr lvl="1"/>
            <a:r>
              <a:rPr lang="fr-FR" dirty="0"/>
              <a:t>La syntaxe SQL</a:t>
            </a:r>
          </a:p>
          <a:p>
            <a:pPr lvl="1"/>
            <a:endParaRPr lang="fr-FR" dirty="0"/>
          </a:p>
          <a:p>
            <a:pPr lvl="1"/>
            <a:r>
              <a:rPr lang="fr-FR" dirty="0"/>
              <a:t>L’usage de mysql dans le php</a:t>
            </a:r>
          </a:p>
        </p:txBody>
      </p:sp>
    </p:spTree>
    <p:extLst>
      <p:ext uri="{BB962C8B-B14F-4D97-AF65-F5344CB8AC3E}">
        <p14:creationId xmlns:p14="http://schemas.microsoft.com/office/powerpoint/2010/main" val="79433340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5F899665-AB74-4B13-B807-FADB65DBE7C6}"/>
              </a:ext>
            </a:extLst>
          </p:cNvPr>
          <p:cNvSpPr>
            <a:spLocks noGrp="1"/>
          </p:cNvSpPr>
          <p:nvPr>
            <p:ph type="title"/>
          </p:nvPr>
        </p:nvSpPr>
        <p:spPr/>
        <p:txBody>
          <a:bodyPr/>
          <a:lstStyle/>
          <a:p>
            <a:r>
              <a:rPr lang="fr-FR" dirty="0"/>
              <a:t>Présentation de MySQL</a:t>
            </a:r>
          </a:p>
        </p:txBody>
      </p:sp>
      <p:sp>
        <p:nvSpPr>
          <p:cNvPr id="5" name="Espace réservé du contenu 4">
            <a:extLst>
              <a:ext uri="{FF2B5EF4-FFF2-40B4-BE49-F238E27FC236}">
                <a16:creationId xmlns:a16="http://schemas.microsoft.com/office/drawing/2014/main" xmlns="" id="{DAF68328-48E2-4F2D-99CB-6B7E62FD6BED}"/>
              </a:ext>
            </a:extLst>
          </p:cNvPr>
          <p:cNvSpPr>
            <a:spLocks noGrp="1"/>
          </p:cNvSpPr>
          <p:nvPr>
            <p:ph idx="1"/>
          </p:nvPr>
        </p:nvSpPr>
        <p:spPr/>
        <p:txBody>
          <a:bodyPr/>
          <a:lstStyle/>
          <a:p>
            <a:r>
              <a:rPr lang="fr-FR" dirty="0"/>
              <a:t>Mysql est un </a:t>
            </a:r>
            <a:r>
              <a:rPr lang="fr-FR" b="1" dirty="0"/>
              <a:t>S</a:t>
            </a:r>
            <a:r>
              <a:rPr lang="fr-FR" dirty="0"/>
              <a:t>ystème de </a:t>
            </a:r>
            <a:r>
              <a:rPr lang="fr-FR" b="1" dirty="0"/>
              <a:t>G</a:t>
            </a:r>
            <a:r>
              <a:rPr lang="fr-FR" dirty="0"/>
              <a:t>estion de </a:t>
            </a:r>
            <a:r>
              <a:rPr lang="fr-FR" b="1" dirty="0"/>
              <a:t>B</a:t>
            </a:r>
            <a:r>
              <a:rPr lang="fr-FR" dirty="0"/>
              <a:t>ase de </a:t>
            </a:r>
            <a:r>
              <a:rPr lang="fr-FR" b="1" dirty="0"/>
              <a:t>D</a:t>
            </a:r>
            <a:r>
              <a:rPr lang="fr-FR" dirty="0"/>
              <a:t>onnées </a:t>
            </a:r>
            <a:r>
              <a:rPr lang="fr-FR" b="1" dirty="0"/>
              <a:t>R</a:t>
            </a:r>
            <a:r>
              <a:rPr lang="fr-FR" dirty="0"/>
              <a:t>elationnel</a:t>
            </a:r>
          </a:p>
          <a:p>
            <a:endParaRPr lang="fr-FR" dirty="0"/>
          </a:p>
          <a:p>
            <a:r>
              <a:rPr lang="fr-FR" dirty="0"/>
              <a:t>Il répond aux requetés SQL, et peut posséder des vues pré créer</a:t>
            </a:r>
          </a:p>
          <a:p>
            <a:endParaRPr lang="fr-FR" dirty="0"/>
          </a:p>
          <a:p>
            <a:r>
              <a:rPr lang="fr-FR" dirty="0"/>
              <a:t>Publier publiquement le 23 Mai 1995 </a:t>
            </a:r>
          </a:p>
          <a:p>
            <a:pPr lvl="1"/>
            <a:r>
              <a:rPr lang="fr-FR" dirty="0"/>
              <a:t>Dernières versions : </a:t>
            </a:r>
          </a:p>
          <a:p>
            <a:pPr lvl="2"/>
            <a:r>
              <a:rPr lang="fr-FR" dirty="0"/>
              <a:t>8.0.19 le 9 Décembre 2019</a:t>
            </a:r>
          </a:p>
          <a:p>
            <a:pPr lvl="2"/>
            <a:r>
              <a:rPr lang="fr-FR" dirty="0"/>
              <a:t>5.7.29 le 18 Décembre 2019</a:t>
            </a:r>
          </a:p>
        </p:txBody>
      </p:sp>
    </p:spTree>
    <p:extLst>
      <p:ext uri="{BB962C8B-B14F-4D97-AF65-F5344CB8AC3E}">
        <p14:creationId xmlns:p14="http://schemas.microsoft.com/office/powerpoint/2010/main" val="51119055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1FD195F-9F0E-4C59-9A75-7C885DD12B9F}"/>
              </a:ext>
            </a:extLst>
          </p:cNvPr>
          <p:cNvSpPr>
            <a:spLocks noGrp="1"/>
          </p:cNvSpPr>
          <p:nvPr>
            <p:ph type="title"/>
          </p:nvPr>
        </p:nvSpPr>
        <p:spPr/>
        <p:txBody>
          <a:bodyPr/>
          <a:lstStyle/>
          <a:p>
            <a:r>
              <a:rPr lang="fr-FR" dirty="0"/>
              <a:t>Concepts fondamentaux : bases, tables</a:t>
            </a:r>
          </a:p>
        </p:txBody>
      </p:sp>
      <p:sp>
        <p:nvSpPr>
          <p:cNvPr id="3" name="Espace réservé du contenu 2">
            <a:extLst>
              <a:ext uri="{FF2B5EF4-FFF2-40B4-BE49-F238E27FC236}">
                <a16:creationId xmlns:a16="http://schemas.microsoft.com/office/drawing/2014/main" xmlns="" id="{48548633-3945-47C8-8204-1AAA61C639F9}"/>
              </a:ext>
            </a:extLst>
          </p:cNvPr>
          <p:cNvSpPr>
            <a:spLocks noGrp="1"/>
          </p:cNvSpPr>
          <p:nvPr>
            <p:ph idx="1"/>
          </p:nvPr>
        </p:nvSpPr>
        <p:spPr>
          <a:xfrm>
            <a:off x="380960" y="1142984"/>
            <a:ext cx="11620540" cy="5286412"/>
          </a:xfrm>
        </p:spPr>
        <p:txBody>
          <a:bodyPr>
            <a:normAutofit/>
          </a:bodyPr>
          <a:lstStyle/>
          <a:p>
            <a:r>
              <a:rPr lang="fr-FR" sz="2800" dirty="0"/>
              <a:t>Un SGBR est découpé en en sous ensembles conteneur de données : les bases</a:t>
            </a:r>
          </a:p>
          <a:p>
            <a:r>
              <a:rPr lang="fr-FR" sz="2800" dirty="0"/>
              <a:t>Les bases contiennent des </a:t>
            </a:r>
            <a:r>
              <a:rPr lang="fr-FR" sz="2800" b="1" dirty="0"/>
              <a:t>tables</a:t>
            </a:r>
            <a:r>
              <a:rPr lang="fr-FR" sz="2800" dirty="0"/>
              <a:t>, un regroupement logique de données qui peuvent prendre 2 formes :</a:t>
            </a:r>
          </a:p>
          <a:p>
            <a:pPr lvl="3"/>
            <a:r>
              <a:rPr lang="fr-FR" sz="1800" dirty="0"/>
              <a:t>Des </a:t>
            </a:r>
            <a:r>
              <a:rPr lang="fr-FR" sz="1800" b="1" dirty="0"/>
              <a:t>entités</a:t>
            </a:r>
            <a:r>
              <a:rPr lang="fr-FR" sz="1800" dirty="0"/>
              <a:t>  ex. : un employé, un service , un client, un produit, …</a:t>
            </a:r>
          </a:p>
          <a:p>
            <a:pPr lvl="3"/>
            <a:r>
              <a:rPr lang="fr-FR" sz="1800" dirty="0"/>
              <a:t>Des </a:t>
            </a:r>
            <a:r>
              <a:rPr lang="fr-FR" sz="1800" b="1" dirty="0"/>
              <a:t>associations</a:t>
            </a:r>
            <a:r>
              <a:rPr lang="fr-FR" sz="1800" dirty="0"/>
              <a:t> identifiant de relations entre des entités ex. : un employé </a:t>
            </a:r>
            <a:r>
              <a:rPr lang="fr-FR" sz="1800" b="1" dirty="0"/>
              <a:t>travaillant</a:t>
            </a:r>
            <a:r>
              <a:rPr lang="fr-FR" sz="1800" dirty="0"/>
              <a:t> dans un service, un client </a:t>
            </a:r>
            <a:r>
              <a:rPr lang="fr-FR" sz="1800" b="1" dirty="0"/>
              <a:t>achetant</a:t>
            </a:r>
            <a:r>
              <a:rPr lang="fr-FR" sz="1800" dirty="0"/>
              <a:t> un produit, …</a:t>
            </a:r>
          </a:p>
          <a:p>
            <a:r>
              <a:rPr lang="fr-FR" sz="2800" dirty="0"/>
              <a:t>La représentation la plus simple de ces bases est le modèle merise</a:t>
            </a:r>
          </a:p>
          <a:p>
            <a:endParaRPr lang="fr-FR" sz="2800" dirty="0"/>
          </a:p>
        </p:txBody>
      </p:sp>
      <p:sp>
        <p:nvSpPr>
          <p:cNvPr id="13" name="Rectangle : coins arrondis 12">
            <a:extLst>
              <a:ext uri="{FF2B5EF4-FFF2-40B4-BE49-F238E27FC236}">
                <a16:creationId xmlns:a16="http://schemas.microsoft.com/office/drawing/2014/main" xmlns="" id="{17E9E03E-840C-4236-B87E-BC99C4974CE0}"/>
              </a:ext>
            </a:extLst>
          </p:cNvPr>
          <p:cNvSpPr/>
          <p:nvPr/>
        </p:nvSpPr>
        <p:spPr>
          <a:xfrm>
            <a:off x="485776" y="4429125"/>
            <a:ext cx="5372100" cy="20955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nchorCtr="0"/>
          <a:lstStyle/>
          <a:p>
            <a:pPr algn="ctr"/>
            <a:r>
              <a:rPr lang="fr-FR" dirty="0"/>
              <a:t>Base magasin</a:t>
            </a:r>
          </a:p>
        </p:txBody>
      </p:sp>
      <p:grpSp>
        <p:nvGrpSpPr>
          <p:cNvPr id="9" name="Groupe 8">
            <a:extLst>
              <a:ext uri="{FF2B5EF4-FFF2-40B4-BE49-F238E27FC236}">
                <a16:creationId xmlns:a16="http://schemas.microsoft.com/office/drawing/2014/main" xmlns="" id="{401B43A3-320F-4A1D-BC77-AAD2EB427EB9}"/>
              </a:ext>
            </a:extLst>
          </p:cNvPr>
          <p:cNvGrpSpPr/>
          <p:nvPr/>
        </p:nvGrpSpPr>
        <p:grpSpPr>
          <a:xfrm>
            <a:off x="685760" y="4743449"/>
            <a:ext cx="4943376" cy="1390673"/>
            <a:chOff x="595293" y="5324474"/>
            <a:chExt cx="6786582" cy="1390673"/>
          </a:xfrm>
        </p:grpSpPr>
        <p:sp>
          <p:nvSpPr>
            <p:cNvPr id="4" name="Rectangle 3">
              <a:extLst>
                <a:ext uri="{FF2B5EF4-FFF2-40B4-BE49-F238E27FC236}">
                  <a16:creationId xmlns:a16="http://schemas.microsoft.com/office/drawing/2014/main" xmlns="" id="{5687D7F5-7B4C-4583-8079-F01B31900FF7}"/>
                </a:ext>
              </a:extLst>
            </p:cNvPr>
            <p:cNvSpPr/>
            <p:nvPr/>
          </p:nvSpPr>
          <p:spPr>
            <a:xfrm>
              <a:off x="595293" y="5324474"/>
              <a:ext cx="2190750" cy="1390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Client</a:t>
              </a:r>
            </a:p>
          </p:txBody>
        </p:sp>
        <p:sp>
          <p:nvSpPr>
            <p:cNvPr id="5" name="Rectangle 4">
              <a:extLst>
                <a:ext uri="{FF2B5EF4-FFF2-40B4-BE49-F238E27FC236}">
                  <a16:creationId xmlns:a16="http://schemas.microsoft.com/office/drawing/2014/main" xmlns="" id="{4CDCD8A8-CF57-4AC8-A6D5-A17E7DC734C2}"/>
                </a:ext>
              </a:extLst>
            </p:cNvPr>
            <p:cNvSpPr/>
            <p:nvPr/>
          </p:nvSpPr>
          <p:spPr>
            <a:xfrm>
              <a:off x="5191125" y="5324474"/>
              <a:ext cx="2190750" cy="139067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pPr algn="ctr"/>
              <a:r>
                <a:rPr lang="fr-FR" dirty="0"/>
                <a:t>Produit</a:t>
              </a:r>
            </a:p>
          </p:txBody>
        </p:sp>
        <p:sp>
          <p:nvSpPr>
            <p:cNvPr id="6" name="Ellipse 5">
              <a:extLst>
                <a:ext uri="{FF2B5EF4-FFF2-40B4-BE49-F238E27FC236}">
                  <a16:creationId xmlns:a16="http://schemas.microsoft.com/office/drawing/2014/main" xmlns="" id="{E15E0538-542E-4556-8A03-3C7F4F25DE4E}"/>
                </a:ext>
              </a:extLst>
            </p:cNvPr>
            <p:cNvSpPr/>
            <p:nvPr/>
          </p:nvSpPr>
          <p:spPr>
            <a:xfrm>
              <a:off x="3069625" y="5338786"/>
              <a:ext cx="1819274" cy="757211"/>
            </a:xfrm>
            <a:prstGeom prst="ellipse">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Acheter</a:t>
              </a:r>
            </a:p>
          </p:txBody>
        </p:sp>
        <p:cxnSp>
          <p:nvCxnSpPr>
            <p:cNvPr id="8" name="Connecteur droit 7">
              <a:extLst>
                <a:ext uri="{FF2B5EF4-FFF2-40B4-BE49-F238E27FC236}">
                  <a16:creationId xmlns:a16="http://schemas.microsoft.com/office/drawing/2014/main" xmlns="" id="{C9F3EF30-7368-4B98-BC55-30BF23D78FCA}"/>
                </a:ext>
              </a:extLst>
            </p:cNvPr>
            <p:cNvCxnSpPr>
              <a:cxnSpLocks/>
            </p:cNvCxnSpPr>
            <p:nvPr/>
          </p:nvCxnSpPr>
          <p:spPr>
            <a:xfrm>
              <a:off x="595293" y="5638800"/>
              <a:ext cx="219075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Connecteur droit 9">
              <a:extLst>
                <a:ext uri="{FF2B5EF4-FFF2-40B4-BE49-F238E27FC236}">
                  <a16:creationId xmlns:a16="http://schemas.microsoft.com/office/drawing/2014/main" xmlns="" id="{A23344D1-96EA-4284-B00A-1DE3858317A5}"/>
                </a:ext>
              </a:extLst>
            </p:cNvPr>
            <p:cNvCxnSpPr>
              <a:cxnSpLocks/>
            </p:cNvCxnSpPr>
            <p:nvPr/>
          </p:nvCxnSpPr>
          <p:spPr>
            <a:xfrm>
              <a:off x="5191125" y="5638800"/>
              <a:ext cx="219075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1" name="Connecteur droit 10">
              <a:extLst>
                <a:ext uri="{FF2B5EF4-FFF2-40B4-BE49-F238E27FC236}">
                  <a16:creationId xmlns:a16="http://schemas.microsoft.com/office/drawing/2014/main" xmlns="" id="{86E48E44-C26B-44B9-8824-25D1B1243DDD}"/>
                </a:ext>
              </a:extLst>
            </p:cNvPr>
            <p:cNvCxnSpPr>
              <a:cxnSpLocks/>
            </p:cNvCxnSpPr>
            <p:nvPr/>
          </p:nvCxnSpPr>
          <p:spPr>
            <a:xfrm>
              <a:off x="2786043" y="5791200"/>
              <a:ext cx="2405082" cy="0"/>
            </a:xfrm>
            <a:prstGeom prst="line">
              <a:avLst/>
            </a:prstGeom>
          </p:spPr>
          <p:style>
            <a:lnRef idx="3">
              <a:schemeClr val="accent1"/>
            </a:lnRef>
            <a:fillRef idx="0">
              <a:schemeClr val="accent1"/>
            </a:fillRef>
            <a:effectRef idx="2">
              <a:schemeClr val="accent1"/>
            </a:effectRef>
            <a:fontRef idx="minor">
              <a:schemeClr val="tx1"/>
            </a:fontRef>
          </p:style>
        </p:cxnSp>
        <p:sp>
          <p:nvSpPr>
            <p:cNvPr id="7" name="ZoneTexte 6">
              <a:extLst>
                <a:ext uri="{FF2B5EF4-FFF2-40B4-BE49-F238E27FC236}">
                  <a16:creationId xmlns:a16="http://schemas.microsoft.com/office/drawing/2014/main" xmlns="" id="{D1D6FF93-D47D-4F92-BBFC-1EED66F4B7D1}"/>
                </a:ext>
              </a:extLst>
            </p:cNvPr>
            <p:cNvSpPr txBox="1"/>
            <p:nvPr/>
          </p:nvSpPr>
          <p:spPr>
            <a:xfrm>
              <a:off x="666750" y="5791200"/>
              <a:ext cx="1962149" cy="523220"/>
            </a:xfrm>
            <a:prstGeom prst="rect">
              <a:avLst/>
            </a:prstGeom>
            <a:noFill/>
          </p:spPr>
          <p:txBody>
            <a:bodyPr wrap="square" rtlCol="0">
              <a:spAutoFit/>
            </a:bodyPr>
            <a:lstStyle/>
            <a:p>
              <a:r>
                <a:rPr lang="fr-FR" sz="1400" b="1" u="sng" dirty="0">
                  <a:solidFill>
                    <a:schemeClr val="bg1"/>
                  </a:solidFill>
                </a:rPr>
                <a:t>IdClient</a:t>
              </a:r>
            </a:p>
            <a:p>
              <a:r>
                <a:rPr lang="fr-FR" sz="1400" dirty="0">
                  <a:solidFill>
                    <a:schemeClr val="bg1"/>
                  </a:solidFill>
                </a:rPr>
                <a:t>Nom, …</a:t>
              </a:r>
            </a:p>
          </p:txBody>
        </p:sp>
        <p:sp>
          <p:nvSpPr>
            <p:cNvPr id="12" name="ZoneTexte 11">
              <a:extLst>
                <a:ext uri="{FF2B5EF4-FFF2-40B4-BE49-F238E27FC236}">
                  <a16:creationId xmlns:a16="http://schemas.microsoft.com/office/drawing/2014/main" xmlns="" id="{961F5472-5E03-420D-8DCB-849BD2BCFF16}"/>
                </a:ext>
              </a:extLst>
            </p:cNvPr>
            <p:cNvSpPr txBox="1"/>
            <p:nvPr/>
          </p:nvSpPr>
          <p:spPr>
            <a:xfrm>
              <a:off x="5314950" y="5791200"/>
              <a:ext cx="1962149" cy="523220"/>
            </a:xfrm>
            <a:prstGeom prst="rect">
              <a:avLst/>
            </a:prstGeom>
            <a:noFill/>
          </p:spPr>
          <p:txBody>
            <a:bodyPr wrap="square" rtlCol="0">
              <a:spAutoFit/>
            </a:bodyPr>
            <a:lstStyle/>
            <a:p>
              <a:r>
                <a:rPr lang="fr-FR" sz="1400" b="1" u="sng" dirty="0">
                  <a:solidFill>
                    <a:schemeClr val="bg1"/>
                  </a:solidFill>
                </a:rPr>
                <a:t>idProduit</a:t>
              </a:r>
            </a:p>
            <a:p>
              <a:r>
                <a:rPr lang="fr-FR" sz="1400" dirty="0">
                  <a:solidFill>
                    <a:schemeClr val="bg1"/>
                  </a:solidFill>
                </a:rPr>
                <a:t>Nom, …</a:t>
              </a:r>
            </a:p>
          </p:txBody>
        </p:sp>
      </p:grpSp>
      <p:grpSp>
        <p:nvGrpSpPr>
          <p:cNvPr id="36" name="Groupe 35">
            <a:extLst>
              <a:ext uri="{FF2B5EF4-FFF2-40B4-BE49-F238E27FC236}">
                <a16:creationId xmlns:a16="http://schemas.microsoft.com/office/drawing/2014/main" xmlns="" id="{141CA36C-C973-45C2-8241-E858831F8BDD}"/>
              </a:ext>
            </a:extLst>
          </p:cNvPr>
          <p:cNvGrpSpPr/>
          <p:nvPr/>
        </p:nvGrpSpPr>
        <p:grpSpPr>
          <a:xfrm>
            <a:off x="6334126" y="4429125"/>
            <a:ext cx="5476914" cy="2095501"/>
            <a:chOff x="6334126" y="4429125"/>
            <a:chExt cx="5476914" cy="2095501"/>
          </a:xfrm>
        </p:grpSpPr>
        <p:sp>
          <p:nvSpPr>
            <p:cNvPr id="14" name="Rectangle : coins arrondis 13">
              <a:extLst>
                <a:ext uri="{FF2B5EF4-FFF2-40B4-BE49-F238E27FC236}">
                  <a16:creationId xmlns:a16="http://schemas.microsoft.com/office/drawing/2014/main" xmlns="" id="{E012EC29-B392-44D4-980F-8B58457C3C36}"/>
                </a:ext>
              </a:extLst>
            </p:cNvPr>
            <p:cNvSpPr/>
            <p:nvPr/>
          </p:nvSpPr>
          <p:spPr>
            <a:xfrm>
              <a:off x="6334126" y="4429125"/>
              <a:ext cx="5476914" cy="209550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nchorCtr="0"/>
            <a:lstStyle/>
            <a:p>
              <a:pPr algn="ctr"/>
              <a:r>
                <a:rPr lang="fr-FR" dirty="0"/>
                <a:t>Base magasin</a:t>
              </a:r>
            </a:p>
          </p:txBody>
        </p:sp>
        <p:grpSp>
          <p:nvGrpSpPr>
            <p:cNvPr id="35" name="Groupe 34">
              <a:extLst>
                <a:ext uri="{FF2B5EF4-FFF2-40B4-BE49-F238E27FC236}">
                  <a16:creationId xmlns:a16="http://schemas.microsoft.com/office/drawing/2014/main" xmlns="" id="{CB006865-30C4-44BB-9600-4A7DF9C298B8}"/>
                </a:ext>
              </a:extLst>
            </p:cNvPr>
            <p:cNvGrpSpPr/>
            <p:nvPr/>
          </p:nvGrpSpPr>
          <p:grpSpPr>
            <a:xfrm>
              <a:off x="6648410" y="4743448"/>
              <a:ext cx="4943376" cy="1400199"/>
              <a:chOff x="6648410" y="4743448"/>
              <a:chExt cx="4943376" cy="1400199"/>
            </a:xfrm>
          </p:grpSpPr>
          <p:grpSp>
            <p:nvGrpSpPr>
              <p:cNvPr id="15" name="Groupe 14">
                <a:extLst>
                  <a:ext uri="{FF2B5EF4-FFF2-40B4-BE49-F238E27FC236}">
                    <a16:creationId xmlns:a16="http://schemas.microsoft.com/office/drawing/2014/main" xmlns="" id="{C1F702D0-5DB2-4734-90D4-E5FD7798EE21}"/>
                  </a:ext>
                </a:extLst>
              </p:cNvPr>
              <p:cNvGrpSpPr/>
              <p:nvPr/>
            </p:nvGrpSpPr>
            <p:grpSpPr>
              <a:xfrm>
                <a:off x="6648410" y="4752974"/>
                <a:ext cx="4943376" cy="1390673"/>
                <a:chOff x="595293" y="5324474"/>
                <a:chExt cx="6786582" cy="1390673"/>
              </a:xfrm>
            </p:grpSpPr>
            <p:sp>
              <p:nvSpPr>
                <p:cNvPr id="16" name="Rectangle 15">
                  <a:extLst>
                    <a:ext uri="{FF2B5EF4-FFF2-40B4-BE49-F238E27FC236}">
                      <a16:creationId xmlns:a16="http://schemas.microsoft.com/office/drawing/2014/main" xmlns="" id="{9E498D0C-2BD1-498C-8C32-BD327C6DA358}"/>
                    </a:ext>
                  </a:extLst>
                </p:cNvPr>
                <p:cNvSpPr/>
                <p:nvPr/>
              </p:nvSpPr>
              <p:spPr>
                <a:xfrm>
                  <a:off x="595293" y="5324474"/>
                  <a:ext cx="2190750" cy="1390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Client</a:t>
                  </a:r>
                </a:p>
              </p:txBody>
            </p:sp>
            <p:sp>
              <p:nvSpPr>
                <p:cNvPr id="17" name="Rectangle 16">
                  <a:extLst>
                    <a:ext uri="{FF2B5EF4-FFF2-40B4-BE49-F238E27FC236}">
                      <a16:creationId xmlns:a16="http://schemas.microsoft.com/office/drawing/2014/main" xmlns="" id="{3F256D0E-C24C-4EBD-84A9-B54C9AFB723B}"/>
                    </a:ext>
                  </a:extLst>
                </p:cNvPr>
                <p:cNvSpPr/>
                <p:nvPr/>
              </p:nvSpPr>
              <p:spPr>
                <a:xfrm>
                  <a:off x="5191125" y="5324474"/>
                  <a:ext cx="2190750" cy="139067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pPr algn="ctr"/>
                  <a:r>
                    <a:rPr lang="fr-FR" dirty="0"/>
                    <a:t>Produit</a:t>
                  </a:r>
                </a:p>
              </p:txBody>
            </p:sp>
            <p:cxnSp>
              <p:nvCxnSpPr>
                <p:cNvPr id="19" name="Connecteur droit 18">
                  <a:extLst>
                    <a:ext uri="{FF2B5EF4-FFF2-40B4-BE49-F238E27FC236}">
                      <a16:creationId xmlns:a16="http://schemas.microsoft.com/office/drawing/2014/main" xmlns="" id="{30E161E1-1EBB-4CE4-98CD-AF689C3C76BA}"/>
                    </a:ext>
                  </a:extLst>
                </p:cNvPr>
                <p:cNvCxnSpPr>
                  <a:cxnSpLocks/>
                </p:cNvCxnSpPr>
                <p:nvPr/>
              </p:nvCxnSpPr>
              <p:spPr>
                <a:xfrm>
                  <a:off x="595293" y="5638800"/>
                  <a:ext cx="219075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Connecteur droit 19">
                  <a:extLst>
                    <a:ext uri="{FF2B5EF4-FFF2-40B4-BE49-F238E27FC236}">
                      <a16:creationId xmlns:a16="http://schemas.microsoft.com/office/drawing/2014/main" xmlns="" id="{C3CBE6DC-EDE2-46A8-B694-AFB00742A26F}"/>
                    </a:ext>
                  </a:extLst>
                </p:cNvPr>
                <p:cNvCxnSpPr>
                  <a:cxnSpLocks/>
                </p:cNvCxnSpPr>
                <p:nvPr/>
              </p:nvCxnSpPr>
              <p:spPr>
                <a:xfrm>
                  <a:off x="5191125" y="5638800"/>
                  <a:ext cx="2190750" cy="0"/>
                </a:xfrm>
                <a:prstGeom prst="line">
                  <a:avLst/>
                </a:prstGeom>
              </p:spPr>
              <p:style>
                <a:lnRef idx="3">
                  <a:schemeClr val="accent5"/>
                </a:lnRef>
                <a:fillRef idx="0">
                  <a:schemeClr val="accent5"/>
                </a:fillRef>
                <a:effectRef idx="2">
                  <a:schemeClr val="accent5"/>
                </a:effectRef>
                <a:fontRef idx="minor">
                  <a:schemeClr val="tx1"/>
                </a:fontRef>
              </p:style>
            </p:cxnSp>
            <p:sp>
              <p:nvSpPr>
                <p:cNvPr id="22" name="ZoneTexte 21">
                  <a:extLst>
                    <a:ext uri="{FF2B5EF4-FFF2-40B4-BE49-F238E27FC236}">
                      <a16:creationId xmlns:a16="http://schemas.microsoft.com/office/drawing/2014/main" xmlns="" id="{730F9922-4E02-402E-8551-57B67E67BAF9}"/>
                    </a:ext>
                  </a:extLst>
                </p:cNvPr>
                <p:cNvSpPr txBox="1"/>
                <p:nvPr/>
              </p:nvSpPr>
              <p:spPr>
                <a:xfrm>
                  <a:off x="666750" y="5791200"/>
                  <a:ext cx="1962149" cy="523220"/>
                </a:xfrm>
                <a:prstGeom prst="rect">
                  <a:avLst/>
                </a:prstGeom>
                <a:noFill/>
              </p:spPr>
              <p:txBody>
                <a:bodyPr wrap="square" rtlCol="0">
                  <a:spAutoFit/>
                </a:bodyPr>
                <a:lstStyle/>
                <a:p>
                  <a:r>
                    <a:rPr lang="fr-FR" sz="1400" b="1" u="sng" dirty="0">
                      <a:solidFill>
                        <a:schemeClr val="bg1"/>
                      </a:solidFill>
                    </a:rPr>
                    <a:t>IdClient</a:t>
                  </a:r>
                </a:p>
                <a:p>
                  <a:r>
                    <a:rPr lang="fr-FR" sz="1400" dirty="0">
                      <a:solidFill>
                        <a:schemeClr val="bg1"/>
                      </a:solidFill>
                    </a:rPr>
                    <a:t>Nom, …</a:t>
                  </a:r>
                </a:p>
              </p:txBody>
            </p:sp>
            <p:sp>
              <p:nvSpPr>
                <p:cNvPr id="23" name="ZoneTexte 22">
                  <a:extLst>
                    <a:ext uri="{FF2B5EF4-FFF2-40B4-BE49-F238E27FC236}">
                      <a16:creationId xmlns:a16="http://schemas.microsoft.com/office/drawing/2014/main" xmlns="" id="{3708D597-2121-4A27-914C-6131BEEBD072}"/>
                    </a:ext>
                  </a:extLst>
                </p:cNvPr>
                <p:cNvSpPr txBox="1"/>
                <p:nvPr/>
              </p:nvSpPr>
              <p:spPr>
                <a:xfrm>
                  <a:off x="5314950" y="5791200"/>
                  <a:ext cx="1962149" cy="523220"/>
                </a:xfrm>
                <a:prstGeom prst="rect">
                  <a:avLst/>
                </a:prstGeom>
                <a:noFill/>
              </p:spPr>
              <p:txBody>
                <a:bodyPr wrap="square" rtlCol="0">
                  <a:spAutoFit/>
                </a:bodyPr>
                <a:lstStyle/>
                <a:p>
                  <a:r>
                    <a:rPr lang="fr-FR" sz="1400" b="1" u="sng" dirty="0">
                      <a:solidFill>
                        <a:schemeClr val="bg1"/>
                      </a:solidFill>
                    </a:rPr>
                    <a:t>idProduit</a:t>
                  </a:r>
                </a:p>
                <a:p>
                  <a:r>
                    <a:rPr lang="fr-FR" sz="1400" dirty="0">
                      <a:solidFill>
                        <a:schemeClr val="bg1"/>
                      </a:solidFill>
                    </a:rPr>
                    <a:t>Nom, …</a:t>
                  </a:r>
                </a:p>
              </p:txBody>
            </p:sp>
          </p:grpSp>
          <p:grpSp>
            <p:nvGrpSpPr>
              <p:cNvPr id="30" name="Groupe 29">
                <a:extLst>
                  <a:ext uri="{FF2B5EF4-FFF2-40B4-BE49-F238E27FC236}">
                    <a16:creationId xmlns:a16="http://schemas.microsoft.com/office/drawing/2014/main" xmlns="" id="{43F6C7B6-58FD-4FF8-8C36-87812B839AF5}"/>
                  </a:ext>
                </a:extLst>
              </p:cNvPr>
              <p:cNvGrpSpPr/>
              <p:nvPr/>
            </p:nvGrpSpPr>
            <p:grpSpPr>
              <a:xfrm>
                <a:off x="8314736" y="4743448"/>
                <a:ext cx="1595752" cy="1390673"/>
                <a:chOff x="6800810" y="4905374"/>
                <a:chExt cx="1595752" cy="1390673"/>
              </a:xfrm>
            </p:grpSpPr>
            <p:sp>
              <p:nvSpPr>
                <p:cNvPr id="27" name="Rectangle 26">
                  <a:extLst>
                    <a:ext uri="{FF2B5EF4-FFF2-40B4-BE49-F238E27FC236}">
                      <a16:creationId xmlns:a16="http://schemas.microsoft.com/office/drawing/2014/main" xmlns="" id="{CBB0568E-12C1-4BF2-88A7-8F97FBDDF8B3}"/>
                    </a:ext>
                  </a:extLst>
                </p:cNvPr>
                <p:cNvSpPr/>
                <p:nvPr/>
              </p:nvSpPr>
              <p:spPr>
                <a:xfrm>
                  <a:off x="6800810" y="4905374"/>
                  <a:ext cx="1595752" cy="1390673"/>
                </a:xfrm>
                <a:prstGeom prst="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fr-FR" dirty="0"/>
                    <a:t>Acheter</a:t>
                  </a:r>
                </a:p>
              </p:txBody>
            </p:sp>
            <p:cxnSp>
              <p:nvCxnSpPr>
                <p:cNvPr id="28" name="Connecteur droit 27">
                  <a:extLst>
                    <a:ext uri="{FF2B5EF4-FFF2-40B4-BE49-F238E27FC236}">
                      <a16:creationId xmlns:a16="http://schemas.microsoft.com/office/drawing/2014/main" xmlns="" id="{7860CA76-5A9C-41DF-AC09-CEF827407DE3}"/>
                    </a:ext>
                  </a:extLst>
                </p:cNvPr>
                <p:cNvCxnSpPr>
                  <a:cxnSpLocks/>
                </p:cNvCxnSpPr>
                <p:nvPr/>
              </p:nvCxnSpPr>
              <p:spPr>
                <a:xfrm>
                  <a:off x="6800810" y="5219700"/>
                  <a:ext cx="1595752" cy="0"/>
                </a:xfrm>
                <a:prstGeom prst="line">
                  <a:avLst/>
                </a:prstGeom>
              </p:spPr>
              <p:style>
                <a:lnRef idx="3">
                  <a:schemeClr val="accent3"/>
                </a:lnRef>
                <a:fillRef idx="0">
                  <a:schemeClr val="accent3"/>
                </a:fillRef>
                <a:effectRef idx="2">
                  <a:schemeClr val="accent3"/>
                </a:effectRef>
                <a:fontRef idx="minor">
                  <a:schemeClr val="tx1"/>
                </a:fontRef>
              </p:style>
            </p:cxnSp>
            <p:sp>
              <p:nvSpPr>
                <p:cNvPr id="29" name="ZoneTexte 28">
                  <a:extLst>
                    <a:ext uri="{FF2B5EF4-FFF2-40B4-BE49-F238E27FC236}">
                      <a16:creationId xmlns:a16="http://schemas.microsoft.com/office/drawing/2014/main" xmlns="" id="{3F18E78B-A481-4E0D-BFB8-6A5091CEC4E5}"/>
                    </a:ext>
                  </a:extLst>
                </p:cNvPr>
                <p:cNvSpPr txBox="1"/>
                <p:nvPr/>
              </p:nvSpPr>
              <p:spPr>
                <a:xfrm>
                  <a:off x="6852860" y="5372100"/>
                  <a:ext cx="1429238" cy="523220"/>
                </a:xfrm>
                <a:prstGeom prst="rect">
                  <a:avLst/>
                </a:prstGeom>
                <a:noFill/>
              </p:spPr>
              <p:txBody>
                <a:bodyPr wrap="square" rtlCol="0">
                  <a:spAutoFit/>
                </a:bodyPr>
                <a:lstStyle/>
                <a:p>
                  <a:r>
                    <a:rPr lang="fr-FR" sz="1400" b="1" u="sng" dirty="0">
                      <a:solidFill>
                        <a:schemeClr val="bg1"/>
                      </a:solidFill>
                    </a:rPr>
                    <a:t>IdClient</a:t>
                  </a:r>
                </a:p>
                <a:p>
                  <a:r>
                    <a:rPr lang="fr-FR" sz="1400" b="1" u="sng" dirty="0">
                      <a:solidFill>
                        <a:schemeClr val="bg1"/>
                      </a:solidFill>
                    </a:rPr>
                    <a:t>idProduit</a:t>
                  </a:r>
                </a:p>
              </p:txBody>
            </p:sp>
          </p:grpSp>
        </p:grpSp>
        <p:sp>
          <p:nvSpPr>
            <p:cNvPr id="31" name="ZoneTexte 30">
              <a:extLst>
                <a:ext uri="{FF2B5EF4-FFF2-40B4-BE49-F238E27FC236}">
                  <a16:creationId xmlns:a16="http://schemas.microsoft.com/office/drawing/2014/main" xmlns="" id="{485C264E-A0D2-4211-8D15-BE48FEC3E341}"/>
                </a:ext>
              </a:extLst>
            </p:cNvPr>
            <p:cNvSpPr txBox="1"/>
            <p:nvPr/>
          </p:nvSpPr>
          <p:spPr>
            <a:xfrm>
              <a:off x="6648410" y="4454260"/>
              <a:ext cx="4943376" cy="307777"/>
            </a:xfrm>
            <a:prstGeom prst="rect">
              <a:avLst/>
            </a:prstGeom>
            <a:noFill/>
          </p:spPr>
          <p:txBody>
            <a:bodyPr wrap="square" rtlCol="0">
              <a:spAutoFit/>
            </a:bodyPr>
            <a:lstStyle/>
            <a:p>
              <a:pPr algn="ctr"/>
              <a:r>
                <a:rPr lang="fr-FR" sz="1400" dirty="0">
                  <a:solidFill>
                    <a:schemeClr val="bg1"/>
                  </a:solidFill>
                </a:rPr>
                <a:t>Tables SQL</a:t>
              </a:r>
            </a:p>
          </p:txBody>
        </p:sp>
      </p:grpSp>
      <p:sp>
        <p:nvSpPr>
          <p:cNvPr id="32" name="ZoneTexte 31">
            <a:extLst>
              <a:ext uri="{FF2B5EF4-FFF2-40B4-BE49-F238E27FC236}">
                <a16:creationId xmlns:a16="http://schemas.microsoft.com/office/drawing/2014/main" xmlns="" id="{C78B94E0-7D7C-42A7-BFE9-F23D22C4F202}"/>
              </a:ext>
            </a:extLst>
          </p:cNvPr>
          <p:cNvSpPr txBox="1"/>
          <p:nvPr/>
        </p:nvSpPr>
        <p:spPr>
          <a:xfrm>
            <a:off x="700138" y="4421372"/>
            <a:ext cx="4943376" cy="307777"/>
          </a:xfrm>
          <a:prstGeom prst="rect">
            <a:avLst/>
          </a:prstGeom>
          <a:noFill/>
        </p:spPr>
        <p:txBody>
          <a:bodyPr wrap="square" rtlCol="0">
            <a:spAutoFit/>
          </a:bodyPr>
          <a:lstStyle/>
          <a:p>
            <a:pPr algn="ctr"/>
            <a:r>
              <a:rPr lang="fr-FR" sz="1400" dirty="0">
                <a:solidFill>
                  <a:schemeClr val="bg1"/>
                </a:solidFill>
              </a:rPr>
              <a:t>Modèle merise</a:t>
            </a:r>
          </a:p>
        </p:txBody>
      </p:sp>
      <p:cxnSp>
        <p:nvCxnSpPr>
          <p:cNvPr id="34" name="Connecteur droit avec flèche 33">
            <a:extLst>
              <a:ext uri="{FF2B5EF4-FFF2-40B4-BE49-F238E27FC236}">
                <a16:creationId xmlns:a16="http://schemas.microsoft.com/office/drawing/2014/main" xmlns="" id="{ACE64CF0-0F5B-4603-862A-19575E33A675}"/>
              </a:ext>
            </a:extLst>
          </p:cNvPr>
          <p:cNvCxnSpPr>
            <a:stCxn id="13" idx="3"/>
            <a:endCxn id="14" idx="1"/>
          </p:cNvCxnSpPr>
          <p:nvPr/>
        </p:nvCxnSpPr>
        <p:spPr>
          <a:xfrm>
            <a:off x="5857876" y="5476875"/>
            <a:ext cx="476250" cy="1"/>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48958311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204631D-60A6-4E43-83A9-9C4EDA718B16}"/>
              </a:ext>
            </a:extLst>
          </p:cNvPr>
          <p:cNvSpPr>
            <a:spLocks noGrp="1"/>
          </p:cNvSpPr>
          <p:nvPr>
            <p:ph type="title"/>
          </p:nvPr>
        </p:nvSpPr>
        <p:spPr/>
        <p:txBody>
          <a:bodyPr/>
          <a:lstStyle/>
          <a:p>
            <a:r>
              <a:rPr lang="fr-FR" dirty="0"/>
              <a:t>Concepts fondamentaux : champs, enregistrements</a:t>
            </a:r>
          </a:p>
        </p:txBody>
      </p:sp>
      <p:sp>
        <p:nvSpPr>
          <p:cNvPr id="3" name="Espace réservé du contenu 2">
            <a:extLst>
              <a:ext uri="{FF2B5EF4-FFF2-40B4-BE49-F238E27FC236}">
                <a16:creationId xmlns:a16="http://schemas.microsoft.com/office/drawing/2014/main" xmlns="" id="{2BEB70F8-2727-4D81-AFB4-90A2ED6B6160}"/>
              </a:ext>
            </a:extLst>
          </p:cNvPr>
          <p:cNvSpPr>
            <a:spLocks noGrp="1"/>
          </p:cNvSpPr>
          <p:nvPr>
            <p:ph idx="1"/>
          </p:nvPr>
        </p:nvSpPr>
        <p:spPr/>
        <p:txBody>
          <a:bodyPr>
            <a:normAutofit fontScale="85000" lnSpcReduction="20000"/>
          </a:bodyPr>
          <a:lstStyle/>
          <a:p>
            <a:r>
              <a:rPr lang="fr-FR" dirty="0"/>
              <a:t>Chaque tables contient des champs qui caractérise l’information</a:t>
            </a:r>
          </a:p>
          <a:p>
            <a:endParaRPr lang="fr-FR" dirty="0"/>
          </a:p>
          <a:p>
            <a:r>
              <a:rPr lang="fr-FR" dirty="0"/>
              <a:t>Chaque table de type entité est identifié par un ID unique dans sa table appelés </a:t>
            </a:r>
            <a:r>
              <a:rPr lang="fr-FR" b="1" dirty="0"/>
              <a:t>« clef primaire »</a:t>
            </a:r>
            <a:r>
              <a:rPr lang="fr-FR" dirty="0"/>
              <a:t> et sont caractérisées par un nom singulier</a:t>
            </a:r>
          </a:p>
          <a:p>
            <a:endParaRPr lang="fr-FR" dirty="0"/>
          </a:p>
          <a:p>
            <a:r>
              <a:rPr lang="fr-FR" dirty="0"/>
              <a:t>Les tables de </a:t>
            </a:r>
            <a:r>
              <a:rPr lang="fr-FR" b="1" dirty="0"/>
              <a:t>type association </a:t>
            </a:r>
            <a:r>
              <a:rPr lang="fr-FR" dirty="0"/>
              <a:t>sont nommer par un verbe au singulier, et possède des </a:t>
            </a:r>
            <a:r>
              <a:rPr lang="fr-FR" b="1" dirty="0"/>
              <a:t>« clefs étrangères » </a:t>
            </a:r>
            <a:r>
              <a:rPr lang="fr-FR" dirty="0"/>
              <a:t>rappelant les clefs primaires des enregistrements liés. Dans certains cas ils portent aussi des </a:t>
            </a:r>
            <a:r>
              <a:rPr lang="fr-FR" b="1" dirty="0"/>
              <a:t>« champs portés »</a:t>
            </a:r>
          </a:p>
          <a:p>
            <a:endParaRPr lang="fr-FR" dirty="0"/>
          </a:p>
          <a:p>
            <a:r>
              <a:rPr lang="fr-FR" dirty="0"/>
              <a:t>Chaque lignes de données dans une </a:t>
            </a:r>
          </a:p>
          <a:p>
            <a:pPr marL="0" indent="0">
              <a:buNone/>
            </a:pPr>
            <a:r>
              <a:rPr lang="fr-FR" dirty="0"/>
              <a:t>table s’appelle un enregistrement</a:t>
            </a:r>
          </a:p>
          <a:p>
            <a:pPr marL="0" indent="0">
              <a:buNone/>
            </a:pPr>
            <a:r>
              <a:rPr lang="fr-FR" dirty="0"/>
              <a:t> </a:t>
            </a:r>
          </a:p>
          <a:p>
            <a:pPr marL="0" indent="0">
              <a:buNone/>
            </a:pPr>
            <a:r>
              <a:rPr lang="fr-FR" dirty="0"/>
              <a:t> </a:t>
            </a:r>
          </a:p>
        </p:txBody>
      </p:sp>
      <p:grpSp>
        <p:nvGrpSpPr>
          <p:cNvPr id="4" name="Groupe 3">
            <a:extLst>
              <a:ext uri="{FF2B5EF4-FFF2-40B4-BE49-F238E27FC236}">
                <a16:creationId xmlns:a16="http://schemas.microsoft.com/office/drawing/2014/main" xmlns="" id="{781FCF19-B895-4CA6-9BC3-AE74774E76D8}"/>
              </a:ext>
            </a:extLst>
          </p:cNvPr>
          <p:cNvGrpSpPr/>
          <p:nvPr/>
        </p:nvGrpSpPr>
        <p:grpSpPr>
          <a:xfrm>
            <a:off x="7258050" y="4248150"/>
            <a:ext cx="4400589" cy="2181225"/>
            <a:chOff x="6334126" y="4429125"/>
            <a:chExt cx="5476914" cy="1951244"/>
          </a:xfrm>
        </p:grpSpPr>
        <p:sp>
          <p:nvSpPr>
            <p:cNvPr id="5" name="Rectangle : coins arrondis 4">
              <a:extLst>
                <a:ext uri="{FF2B5EF4-FFF2-40B4-BE49-F238E27FC236}">
                  <a16:creationId xmlns:a16="http://schemas.microsoft.com/office/drawing/2014/main" xmlns="" id="{F6DBA796-878B-44BD-A9A3-245F1CEF8174}"/>
                </a:ext>
              </a:extLst>
            </p:cNvPr>
            <p:cNvSpPr/>
            <p:nvPr/>
          </p:nvSpPr>
          <p:spPr>
            <a:xfrm>
              <a:off x="6334126" y="4429125"/>
              <a:ext cx="5476914" cy="195124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nchorCtr="0"/>
            <a:lstStyle/>
            <a:p>
              <a:pPr algn="ctr"/>
              <a:r>
                <a:rPr lang="fr-FR" dirty="0"/>
                <a:t>Base magasin</a:t>
              </a:r>
            </a:p>
          </p:txBody>
        </p:sp>
        <p:grpSp>
          <p:nvGrpSpPr>
            <p:cNvPr id="6" name="Groupe 5">
              <a:extLst>
                <a:ext uri="{FF2B5EF4-FFF2-40B4-BE49-F238E27FC236}">
                  <a16:creationId xmlns:a16="http://schemas.microsoft.com/office/drawing/2014/main" xmlns="" id="{C3D13C30-C728-4230-81BC-5D6D814C02AE}"/>
                </a:ext>
              </a:extLst>
            </p:cNvPr>
            <p:cNvGrpSpPr/>
            <p:nvPr/>
          </p:nvGrpSpPr>
          <p:grpSpPr>
            <a:xfrm>
              <a:off x="6648410" y="4743449"/>
              <a:ext cx="4943376" cy="1242115"/>
              <a:chOff x="6648410" y="4743449"/>
              <a:chExt cx="4943376" cy="1242115"/>
            </a:xfrm>
          </p:grpSpPr>
          <p:grpSp>
            <p:nvGrpSpPr>
              <p:cNvPr id="8" name="Groupe 7">
                <a:extLst>
                  <a:ext uri="{FF2B5EF4-FFF2-40B4-BE49-F238E27FC236}">
                    <a16:creationId xmlns:a16="http://schemas.microsoft.com/office/drawing/2014/main" xmlns="" id="{3FC31A00-9775-43D0-8EF9-F33B6A235186}"/>
                  </a:ext>
                </a:extLst>
              </p:cNvPr>
              <p:cNvGrpSpPr/>
              <p:nvPr/>
            </p:nvGrpSpPr>
            <p:grpSpPr>
              <a:xfrm>
                <a:off x="6648410" y="4752975"/>
                <a:ext cx="4943376" cy="1232589"/>
                <a:chOff x="595293" y="5324475"/>
                <a:chExt cx="6786582" cy="1232589"/>
              </a:xfrm>
            </p:grpSpPr>
            <p:sp>
              <p:nvSpPr>
                <p:cNvPr id="13" name="Rectangle 12">
                  <a:extLst>
                    <a:ext uri="{FF2B5EF4-FFF2-40B4-BE49-F238E27FC236}">
                      <a16:creationId xmlns:a16="http://schemas.microsoft.com/office/drawing/2014/main" xmlns="" id="{D09ABFC2-7E9A-4CF2-8352-EFD211095598}"/>
                    </a:ext>
                  </a:extLst>
                </p:cNvPr>
                <p:cNvSpPr/>
                <p:nvPr/>
              </p:nvSpPr>
              <p:spPr>
                <a:xfrm>
                  <a:off x="595293" y="5324475"/>
                  <a:ext cx="2190750" cy="1232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Client</a:t>
                  </a:r>
                </a:p>
              </p:txBody>
            </p:sp>
            <p:sp>
              <p:nvSpPr>
                <p:cNvPr id="14" name="Rectangle 13">
                  <a:extLst>
                    <a:ext uri="{FF2B5EF4-FFF2-40B4-BE49-F238E27FC236}">
                      <a16:creationId xmlns:a16="http://schemas.microsoft.com/office/drawing/2014/main" xmlns="" id="{E1647228-1C45-4598-8336-F1D1DE398102}"/>
                    </a:ext>
                  </a:extLst>
                </p:cNvPr>
                <p:cNvSpPr/>
                <p:nvPr/>
              </p:nvSpPr>
              <p:spPr>
                <a:xfrm>
                  <a:off x="5191125" y="5324475"/>
                  <a:ext cx="2190750" cy="12325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pPr algn="ctr"/>
                  <a:r>
                    <a:rPr lang="fr-FR" dirty="0"/>
                    <a:t>Produit</a:t>
                  </a:r>
                </a:p>
              </p:txBody>
            </p:sp>
            <p:cxnSp>
              <p:nvCxnSpPr>
                <p:cNvPr id="15" name="Connecteur droit 14">
                  <a:extLst>
                    <a:ext uri="{FF2B5EF4-FFF2-40B4-BE49-F238E27FC236}">
                      <a16:creationId xmlns:a16="http://schemas.microsoft.com/office/drawing/2014/main" xmlns="" id="{64F659A7-3596-4952-9ACD-4C046C93F4CE}"/>
                    </a:ext>
                  </a:extLst>
                </p:cNvPr>
                <p:cNvCxnSpPr>
                  <a:cxnSpLocks/>
                </p:cNvCxnSpPr>
                <p:nvPr/>
              </p:nvCxnSpPr>
              <p:spPr>
                <a:xfrm>
                  <a:off x="595293" y="5640700"/>
                  <a:ext cx="219075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Connecteur droit 15">
                  <a:extLst>
                    <a:ext uri="{FF2B5EF4-FFF2-40B4-BE49-F238E27FC236}">
                      <a16:creationId xmlns:a16="http://schemas.microsoft.com/office/drawing/2014/main" xmlns="" id="{05D616FC-4DB2-47B1-B6E2-D26E8BD5F632}"/>
                    </a:ext>
                  </a:extLst>
                </p:cNvPr>
                <p:cNvCxnSpPr>
                  <a:cxnSpLocks/>
                </p:cNvCxnSpPr>
                <p:nvPr/>
              </p:nvCxnSpPr>
              <p:spPr>
                <a:xfrm>
                  <a:off x="5191125" y="5640700"/>
                  <a:ext cx="2190750" cy="0"/>
                </a:xfrm>
                <a:prstGeom prst="line">
                  <a:avLst/>
                </a:prstGeom>
              </p:spPr>
              <p:style>
                <a:lnRef idx="3">
                  <a:schemeClr val="accent5"/>
                </a:lnRef>
                <a:fillRef idx="0">
                  <a:schemeClr val="accent5"/>
                </a:fillRef>
                <a:effectRef idx="2">
                  <a:schemeClr val="accent5"/>
                </a:effectRef>
                <a:fontRef idx="minor">
                  <a:schemeClr val="tx1"/>
                </a:fontRef>
              </p:style>
            </p:cxnSp>
            <p:sp>
              <p:nvSpPr>
                <p:cNvPr id="17" name="ZoneTexte 16">
                  <a:extLst>
                    <a:ext uri="{FF2B5EF4-FFF2-40B4-BE49-F238E27FC236}">
                      <a16:creationId xmlns:a16="http://schemas.microsoft.com/office/drawing/2014/main" xmlns="" id="{6E9A167B-7ADF-4648-9CE4-ABB7375D5D94}"/>
                    </a:ext>
                  </a:extLst>
                </p:cNvPr>
                <p:cNvSpPr txBox="1"/>
                <p:nvPr/>
              </p:nvSpPr>
              <p:spPr>
                <a:xfrm>
                  <a:off x="666750" y="5791200"/>
                  <a:ext cx="1962149" cy="523220"/>
                </a:xfrm>
                <a:prstGeom prst="rect">
                  <a:avLst/>
                </a:prstGeom>
                <a:noFill/>
              </p:spPr>
              <p:txBody>
                <a:bodyPr wrap="square" rtlCol="0">
                  <a:spAutoFit/>
                </a:bodyPr>
                <a:lstStyle/>
                <a:p>
                  <a:r>
                    <a:rPr lang="fr-FR" sz="1400" b="1" u="sng" dirty="0">
                      <a:solidFill>
                        <a:schemeClr val="bg1"/>
                      </a:solidFill>
                    </a:rPr>
                    <a:t>IdClient</a:t>
                  </a:r>
                </a:p>
                <a:p>
                  <a:r>
                    <a:rPr lang="fr-FR" sz="1400" dirty="0">
                      <a:solidFill>
                        <a:schemeClr val="bg1"/>
                      </a:solidFill>
                    </a:rPr>
                    <a:t>Nom, …</a:t>
                  </a:r>
                </a:p>
              </p:txBody>
            </p:sp>
            <p:sp>
              <p:nvSpPr>
                <p:cNvPr id="18" name="ZoneTexte 17">
                  <a:extLst>
                    <a:ext uri="{FF2B5EF4-FFF2-40B4-BE49-F238E27FC236}">
                      <a16:creationId xmlns:a16="http://schemas.microsoft.com/office/drawing/2014/main" xmlns="" id="{008005A4-8A37-4E83-A675-F72862841331}"/>
                    </a:ext>
                  </a:extLst>
                </p:cNvPr>
                <p:cNvSpPr txBox="1"/>
                <p:nvPr/>
              </p:nvSpPr>
              <p:spPr>
                <a:xfrm>
                  <a:off x="5314950" y="5791200"/>
                  <a:ext cx="1962149" cy="523220"/>
                </a:xfrm>
                <a:prstGeom prst="rect">
                  <a:avLst/>
                </a:prstGeom>
                <a:noFill/>
              </p:spPr>
              <p:txBody>
                <a:bodyPr wrap="square" rtlCol="0">
                  <a:spAutoFit/>
                </a:bodyPr>
                <a:lstStyle/>
                <a:p>
                  <a:r>
                    <a:rPr lang="fr-FR" sz="1400" b="1" u="sng" dirty="0">
                      <a:solidFill>
                        <a:schemeClr val="bg1"/>
                      </a:solidFill>
                    </a:rPr>
                    <a:t>idProduit</a:t>
                  </a:r>
                </a:p>
                <a:p>
                  <a:r>
                    <a:rPr lang="fr-FR" sz="1400" dirty="0">
                      <a:solidFill>
                        <a:schemeClr val="bg1"/>
                      </a:solidFill>
                    </a:rPr>
                    <a:t>Nom, …</a:t>
                  </a:r>
                </a:p>
              </p:txBody>
            </p:sp>
          </p:grpSp>
          <p:grpSp>
            <p:nvGrpSpPr>
              <p:cNvPr id="9" name="Groupe 8">
                <a:extLst>
                  <a:ext uri="{FF2B5EF4-FFF2-40B4-BE49-F238E27FC236}">
                    <a16:creationId xmlns:a16="http://schemas.microsoft.com/office/drawing/2014/main" xmlns="" id="{431FD242-4978-42DD-987C-16994AB01804}"/>
                  </a:ext>
                </a:extLst>
              </p:cNvPr>
              <p:cNvGrpSpPr/>
              <p:nvPr/>
            </p:nvGrpSpPr>
            <p:grpSpPr>
              <a:xfrm>
                <a:off x="8314736" y="4743449"/>
                <a:ext cx="1595752" cy="1232589"/>
                <a:chOff x="6800810" y="4905375"/>
                <a:chExt cx="1595752" cy="1232589"/>
              </a:xfrm>
            </p:grpSpPr>
            <p:sp>
              <p:nvSpPr>
                <p:cNvPr id="10" name="Rectangle 9">
                  <a:extLst>
                    <a:ext uri="{FF2B5EF4-FFF2-40B4-BE49-F238E27FC236}">
                      <a16:creationId xmlns:a16="http://schemas.microsoft.com/office/drawing/2014/main" xmlns="" id="{AAF6233F-7357-4569-B8F1-B1ACF9A14CBE}"/>
                    </a:ext>
                  </a:extLst>
                </p:cNvPr>
                <p:cNvSpPr/>
                <p:nvPr/>
              </p:nvSpPr>
              <p:spPr>
                <a:xfrm>
                  <a:off x="6800810" y="4905375"/>
                  <a:ext cx="1595752" cy="1232589"/>
                </a:xfrm>
                <a:prstGeom prst="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fr-FR" dirty="0"/>
                    <a:t>Acheter</a:t>
                  </a:r>
                </a:p>
              </p:txBody>
            </p:sp>
            <p:cxnSp>
              <p:nvCxnSpPr>
                <p:cNvPr id="11" name="Connecteur droit 10">
                  <a:extLst>
                    <a:ext uri="{FF2B5EF4-FFF2-40B4-BE49-F238E27FC236}">
                      <a16:creationId xmlns:a16="http://schemas.microsoft.com/office/drawing/2014/main" xmlns="" id="{B80825F1-D754-4A1C-B654-875FB74392A3}"/>
                    </a:ext>
                  </a:extLst>
                </p:cNvPr>
                <p:cNvCxnSpPr>
                  <a:cxnSpLocks/>
                </p:cNvCxnSpPr>
                <p:nvPr/>
              </p:nvCxnSpPr>
              <p:spPr>
                <a:xfrm>
                  <a:off x="6800810" y="5247233"/>
                  <a:ext cx="1595752" cy="0"/>
                </a:xfrm>
                <a:prstGeom prst="line">
                  <a:avLst/>
                </a:prstGeom>
              </p:spPr>
              <p:style>
                <a:lnRef idx="3">
                  <a:schemeClr val="accent3"/>
                </a:lnRef>
                <a:fillRef idx="0">
                  <a:schemeClr val="accent3"/>
                </a:fillRef>
                <a:effectRef idx="2">
                  <a:schemeClr val="accent3"/>
                </a:effectRef>
                <a:fontRef idx="minor">
                  <a:schemeClr val="tx1"/>
                </a:fontRef>
              </p:style>
            </p:cxnSp>
            <p:sp>
              <p:nvSpPr>
                <p:cNvPr id="12" name="ZoneTexte 11">
                  <a:extLst>
                    <a:ext uri="{FF2B5EF4-FFF2-40B4-BE49-F238E27FC236}">
                      <a16:creationId xmlns:a16="http://schemas.microsoft.com/office/drawing/2014/main" xmlns="" id="{57E17A75-4DA9-4D2B-A643-EFC550E8FEDF}"/>
                    </a:ext>
                  </a:extLst>
                </p:cNvPr>
                <p:cNvSpPr txBox="1"/>
                <p:nvPr/>
              </p:nvSpPr>
              <p:spPr>
                <a:xfrm>
                  <a:off x="6852860" y="5372100"/>
                  <a:ext cx="1429237" cy="588790"/>
                </a:xfrm>
                <a:prstGeom prst="rect">
                  <a:avLst/>
                </a:prstGeom>
                <a:noFill/>
              </p:spPr>
              <p:txBody>
                <a:bodyPr wrap="square" rtlCol="0">
                  <a:spAutoFit/>
                </a:bodyPr>
                <a:lstStyle/>
                <a:p>
                  <a:r>
                    <a:rPr lang="fr-FR" sz="1400" b="1" u="sng" dirty="0">
                      <a:solidFill>
                        <a:schemeClr val="bg1"/>
                      </a:solidFill>
                    </a:rPr>
                    <a:t>IdClient</a:t>
                  </a:r>
                </a:p>
                <a:p>
                  <a:r>
                    <a:rPr lang="fr-FR" sz="1400" b="1" u="sng" dirty="0">
                      <a:solidFill>
                        <a:schemeClr val="bg1"/>
                      </a:solidFill>
                    </a:rPr>
                    <a:t>idProduit,</a:t>
                  </a:r>
                </a:p>
                <a:p>
                  <a:r>
                    <a:rPr lang="fr-FR" sz="1400" dirty="0">
                      <a:solidFill>
                        <a:schemeClr val="bg1"/>
                      </a:solidFill>
                    </a:rPr>
                    <a:t>dateAchat</a:t>
                  </a:r>
                </a:p>
              </p:txBody>
            </p:sp>
          </p:grpSp>
        </p:grpSp>
        <p:sp>
          <p:nvSpPr>
            <p:cNvPr id="7" name="ZoneTexte 6">
              <a:extLst>
                <a:ext uri="{FF2B5EF4-FFF2-40B4-BE49-F238E27FC236}">
                  <a16:creationId xmlns:a16="http://schemas.microsoft.com/office/drawing/2014/main" xmlns="" id="{D18559AF-15BC-4EB9-A992-046CE16EF98B}"/>
                </a:ext>
              </a:extLst>
            </p:cNvPr>
            <p:cNvSpPr txBox="1"/>
            <p:nvPr/>
          </p:nvSpPr>
          <p:spPr>
            <a:xfrm>
              <a:off x="6648410" y="4454260"/>
              <a:ext cx="4943376" cy="307777"/>
            </a:xfrm>
            <a:prstGeom prst="rect">
              <a:avLst/>
            </a:prstGeom>
            <a:noFill/>
          </p:spPr>
          <p:txBody>
            <a:bodyPr wrap="square" rtlCol="0">
              <a:spAutoFit/>
            </a:bodyPr>
            <a:lstStyle/>
            <a:p>
              <a:pPr algn="ctr"/>
              <a:r>
                <a:rPr lang="fr-FR" sz="1400" dirty="0">
                  <a:solidFill>
                    <a:schemeClr val="bg1"/>
                  </a:solidFill>
                </a:rPr>
                <a:t>Tables SQL</a:t>
              </a:r>
            </a:p>
          </p:txBody>
        </p:sp>
      </p:grpSp>
    </p:spTree>
    <p:extLst>
      <p:ext uri="{BB962C8B-B14F-4D97-AF65-F5344CB8AC3E}">
        <p14:creationId xmlns:p14="http://schemas.microsoft.com/office/powerpoint/2010/main" val="370601264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EB788B5-767A-481B-B546-568F273E36E6}"/>
              </a:ext>
            </a:extLst>
          </p:cNvPr>
          <p:cNvSpPr>
            <a:spLocks noGrp="1"/>
          </p:cNvSpPr>
          <p:nvPr>
            <p:ph type="title"/>
          </p:nvPr>
        </p:nvSpPr>
        <p:spPr/>
        <p:txBody>
          <a:bodyPr/>
          <a:lstStyle/>
          <a:p>
            <a:r>
              <a:rPr lang="fr-FR" dirty="0"/>
              <a:t>Bases MySQL</a:t>
            </a:r>
          </a:p>
        </p:txBody>
      </p:sp>
      <p:sp>
        <p:nvSpPr>
          <p:cNvPr id="3" name="Espace réservé du contenu 2">
            <a:extLst>
              <a:ext uri="{FF2B5EF4-FFF2-40B4-BE49-F238E27FC236}">
                <a16:creationId xmlns:a16="http://schemas.microsoft.com/office/drawing/2014/main" xmlns="" id="{7A18C0B1-5F46-4671-9360-E2F65FC91094}"/>
              </a:ext>
            </a:extLst>
          </p:cNvPr>
          <p:cNvSpPr>
            <a:spLocks noGrp="1"/>
          </p:cNvSpPr>
          <p:nvPr>
            <p:ph idx="1"/>
          </p:nvPr>
        </p:nvSpPr>
        <p:spPr/>
        <p:txBody>
          <a:bodyPr>
            <a:normAutofit fontScale="85000" lnSpcReduction="10000"/>
          </a:bodyPr>
          <a:lstStyle/>
          <a:p>
            <a:r>
              <a:rPr lang="fr-FR" dirty="0"/>
              <a:t>La base de données est un rassemblement logique et fonctionnel d’un ensemble de tables</a:t>
            </a:r>
          </a:p>
          <a:p>
            <a:pPr marL="0" indent="0">
              <a:buNone/>
            </a:pPr>
            <a:endParaRPr lang="fr-FR" dirty="0"/>
          </a:p>
          <a:p>
            <a:r>
              <a:rPr lang="fr-FR" dirty="0"/>
              <a:t>Création d’une base en SQL</a:t>
            </a:r>
          </a:p>
          <a:p>
            <a:pPr marL="0" indent="0" algn="ctr">
              <a:buNone/>
            </a:pPr>
            <a:r>
              <a:rPr lang="fr-FR" dirty="0"/>
              <a:t>CREATE DATABSE nomDeLaDB ;</a:t>
            </a:r>
          </a:p>
          <a:p>
            <a:endParaRPr lang="fr-FR" dirty="0"/>
          </a:p>
          <a:p>
            <a:r>
              <a:rPr lang="fr-FR" dirty="0"/>
              <a:t>Placement sur la base de données uniquement dans les évaluateurs sql (ex. : phpMyAdmin, …) </a:t>
            </a:r>
            <a:r>
              <a:rPr lang="fr-FR" b="1" dirty="0"/>
              <a:t>*</a:t>
            </a:r>
          </a:p>
          <a:p>
            <a:pPr marL="0" indent="0" algn="ctr">
              <a:buNone/>
            </a:pPr>
            <a:r>
              <a:rPr lang="fr-FR" dirty="0"/>
              <a:t>USE nomDeLaDB;</a:t>
            </a:r>
          </a:p>
          <a:p>
            <a:pPr marL="0" indent="0">
              <a:buNone/>
            </a:pPr>
            <a:endParaRPr lang="fr-FR" dirty="0"/>
          </a:p>
          <a:p>
            <a:r>
              <a:rPr lang="fr-FR" dirty="0"/>
              <a:t>Suppression d’une base de données</a:t>
            </a:r>
          </a:p>
          <a:p>
            <a:pPr marL="0" indent="0" algn="ctr">
              <a:buNone/>
            </a:pPr>
            <a:r>
              <a:rPr lang="fr-FR" dirty="0"/>
              <a:t>DROP DATABASE nomDeLaDB;</a:t>
            </a:r>
          </a:p>
          <a:p>
            <a:pPr marL="0" indent="0" algn="ctr">
              <a:buNone/>
            </a:pPr>
            <a:endParaRPr lang="fr-FR" dirty="0"/>
          </a:p>
        </p:txBody>
      </p:sp>
    </p:spTree>
    <p:extLst>
      <p:ext uri="{BB962C8B-B14F-4D97-AF65-F5344CB8AC3E}">
        <p14:creationId xmlns:p14="http://schemas.microsoft.com/office/powerpoint/2010/main" val="329183108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5F04259-22BD-43FA-856E-E5AD3B010541}"/>
              </a:ext>
            </a:extLst>
          </p:cNvPr>
          <p:cNvSpPr>
            <a:spLocks noGrp="1"/>
          </p:cNvSpPr>
          <p:nvPr>
            <p:ph type="title"/>
          </p:nvPr>
        </p:nvSpPr>
        <p:spPr/>
        <p:txBody>
          <a:bodyPr/>
          <a:lstStyle/>
          <a:p>
            <a:r>
              <a:rPr lang="fr-FR" dirty="0"/>
              <a:t>Tables MySQL</a:t>
            </a:r>
          </a:p>
        </p:txBody>
      </p:sp>
      <p:sp>
        <p:nvSpPr>
          <p:cNvPr id="3" name="Espace réservé du contenu 2">
            <a:extLst>
              <a:ext uri="{FF2B5EF4-FFF2-40B4-BE49-F238E27FC236}">
                <a16:creationId xmlns:a16="http://schemas.microsoft.com/office/drawing/2014/main" xmlns="" id="{886D58EE-C02E-424F-B237-076393058E0F}"/>
              </a:ext>
            </a:extLst>
          </p:cNvPr>
          <p:cNvSpPr>
            <a:spLocks noGrp="1"/>
          </p:cNvSpPr>
          <p:nvPr>
            <p:ph idx="1"/>
          </p:nvPr>
        </p:nvSpPr>
        <p:spPr/>
        <p:txBody>
          <a:bodyPr>
            <a:normAutofit fontScale="92500" lnSpcReduction="10000"/>
          </a:bodyPr>
          <a:lstStyle/>
          <a:p>
            <a:r>
              <a:rPr lang="fr-FR" dirty="0"/>
              <a:t>Les </a:t>
            </a:r>
            <a:r>
              <a:rPr lang="fr-FR" b="1" dirty="0"/>
              <a:t>tables </a:t>
            </a:r>
            <a:r>
              <a:rPr lang="fr-FR" dirty="0"/>
              <a:t>sont des </a:t>
            </a:r>
            <a:r>
              <a:rPr lang="fr-FR" b="1" dirty="0"/>
              <a:t>rassemblement</a:t>
            </a:r>
            <a:r>
              <a:rPr lang="fr-FR" dirty="0"/>
              <a:t> </a:t>
            </a:r>
            <a:r>
              <a:rPr lang="fr-FR" b="1" dirty="0"/>
              <a:t>logique</a:t>
            </a:r>
            <a:r>
              <a:rPr lang="fr-FR" dirty="0"/>
              <a:t> des données en fonction de ce qu’elle caractérisent et </a:t>
            </a:r>
            <a:r>
              <a:rPr lang="fr-FR" b="1" dirty="0"/>
              <a:t>leurs occurrence </a:t>
            </a:r>
            <a:r>
              <a:rPr lang="fr-FR" dirty="0"/>
              <a:t>dans les enregistrements</a:t>
            </a:r>
          </a:p>
          <a:p>
            <a:endParaRPr lang="fr-FR" dirty="0"/>
          </a:p>
          <a:p>
            <a:r>
              <a:rPr lang="fr-FR" dirty="0"/>
              <a:t>Les </a:t>
            </a:r>
            <a:r>
              <a:rPr lang="fr-FR" b="1" dirty="0"/>
              <a:t>associations</a:t>
            </a:r>
            <a:r>
              <a:rPr lang="fr-FR" dirty="0"/>
              <a:t> ont lieux d’exister </a:t>
            </a:r>
            <a:r>
              <a:rPr lang="fr-FR" b="1" dirty="0"/>
              <a:t>que si </a:t>
            </a:r>
            <a:r>
              <a:rPr lang="fr-FR" dirty="0"/>
              <a:t>les entités quelle relie possède </a:t>
            </a:r>
            <a:r>
              <a:rPr lang="fr-FR" b="1" dirty="0"/>
              <a:t>chacun </a:t>
            </a:r>
            <a:r>
              <a:rPr lang="fr-FR" dirty="0"/>
              <a:t>des </a:t>
            </a:r>
            <a:r>
              <a:rPr lang="fr-FR" b="1" dirty="0"/>
              <a:t>occurrences &gt;1 </a:t>
            </a:r>
            <a:r>
              <a:rPr lang="fr-FR" sz="2000" dirty="0"/>
              <a:t>(user/acheter/produit, mais pas user/titre)</a:t>
            </a:r>
          </a:p>
          <a:p>
            <a:pPr lvl="1"/>
            <a:r>
              <a:rPr lang="fr-FR" dirty="0"/>
              <a:t>Si une </a:t>
            </a:r>
            <a:r>
              <a:rPr lang="fr-FR" b="1" dirty="0"/>
              <a:t>information</a:t>
            </a:r>
            <a:r>
              <a:rPr lang="fr-FR" dirty="0"/>
              <a:t> a des </a:t>
            </a:r>
            <a:r>
              <a:rPr lang="fr-FR" b="1" dirty="0"/>
              <a:t>besoins de présence récurent </a:t>
            </a:r>
            <a:r>
              <a:rPr lang="fr-FR" dirty="0"/>
              <a:t>dans plusieurs enregistrements on sépare en 2 tables on appelle ça les associations hiérarchiques </a:t>
            </a:r>
            <a:r>
              <a:rPr lang="fr-FR" sz="1600" dirty="0">
                <a:solidFill>
                  <a:prstClr val="black"/>
                </a:solidFill>
              </a:rPr>
              <a:t>ex : user</a:t>
            </a:r>
            <a:r>
              <a:rPr lang="fr-FR" sz="1000" dirty="0">
                <a:solidFill>
                  <a:prstClr val="black"/>
                </a:solidFill>
              </a:rPr>
              <a:t>(Alexandre,DESORBAIX, …)</a:t>
            </a:r>
            <a:r>
              <a:rPr lang="fr-FR" sz="1600" dirty="0">
                <a:solidFill>
                  <a:prstClr val="black"/>
                </a:solidFill>
              </a:rPr>
              <a:t> et titre</a:t>
            </a:r>
            <a:r>
              <a:rPr lang="fr-FR" sz="1000" dirty="0">
                <a:solidFill>
                  <a:prstClr val="black"/>
                </a:solidFill>
              </a:rPr>
              <a:t>(Mr, Monsieur, …)</a:t>
            </a:r>
            <a:endParaRPr lang="fr-FR" dirty="0"/>
          </a:p>
          <a:p>
            <a:pPr lvl="1"/>
            <a:endParaRPr lang="fr-FR" dirty="0"/>
          </a:p>
          <a:p>
            <a:pPr lvl="1"/>
            <a:r>
              <a:rPr lang="fr-FR" dirty="0"/>
              <a:t>Dans ce cas la table </a:t>
            </a:r>
            <a:r>
              <a:rPr lang="fr-FR" b="1" dirty="0"/>
              <a:t>user comportera une clef étrangère </a:t>
            </a:r>
            <a:r>
              <a:rPr lang="fr-FR" dirty="0"/>
              <a:t>pointant vers l’</a:t>
            </a:r>
            <a:r>
              <a:rPr lang="fr-FR" b="1" dirty="0"/>
              <a:t>ID du titre correspondant </a:t>
            </a:r>
            <a:r>
              <a:rPr lang="fr-FR" dirty="0"/>
              <a:t>au user dans l’enregistrement.</a:t>
            </a:r>
          </a:p>
          <a:p>
            <a:endParaRPr lang="fr-FR" dirty="0"/>
          </a:p>
        </p:txBody>
      </p:sp>
    </p:spTree>
    <p:extLst>
      <p:ext uri="{BB962C8B-B14F-4D97-AF65-F5344CB8AC3E}">
        <p14:creationId xmlns:p14="http://schemas.microsoft.com/office/powerpoint/2010/main" val="6747233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t>
            </a:r>
            <a:r>
              <a:rPr lang="fr-FR" dirty="0" err="1"/>
              <a:t>QueryString</a:t>
            </a:r>
            <a:endParaRPr lang="fr-FR" dirty="0"/>
          </a:p>
        </p:txBody>
      </p:sp>
      <p:sp>
        <p:nvSpPr>
          <p:cNvPr id="3" name="Espace réservé du contenu 2"/>
          <p:cNvSpPr>
            <a:spLocks noGrp="1"/>
          </p:cNvSpPr>
          <p:nvPr>
            <p:ph idx="1"/>
          </p:nvPr>
        </p:nvSpPr>
        <p:spPr/>
        <p:txBody>
          <a:bodyPr/>
          <a:lstStyle/>
          <a:p>
            <a:r>
              <a:rPr lang="fr-FR" dirty="0"/>
              <a:t>La "query String" est une partie de l'url contenant des informations </a:t>
            </a:r>
          </a:p>
          <a:p>
            <a:pPr marL="0" algn="ctr">
              <a:spcBef>
                <a:spcPts val="0"/>
              </a:spcBef>
              <a:buNone/>
              <a:defRPr/>
            </a:pPr>
            <a:endParaRPr lang="fr-FR" dirty="0">
              <a:solidFill>
                <a:schemeClr val="tx1">
                  <a:lumMod val="50000"/>
                  <a:lumOff val="50000"/>
                </a:schemeClr>
              </a:solidFill>
            </a:endParaRPr>
          </a:p>
          <a:p>
            <a:pPr marL="0" algn="ctr">
              <a:spcBef>
                <a:spcPts val="0"/>
              </a:spcBef>
              <a:buNone/>
              <a:defRPr/>
            </a:pPr>
            <a:r>
              <a:rPr lang="fr-FR" dirty="0">
                <a:solidFill>
                  <a:schemeClr val="tx1">
                    <a:lumMod val="50000"/>
                    <a:lumOff val="50000"/>
                  </a:schemeClr>
                </a:solidFill>
              </a:rPr>
              <a:t>http://www.google.fr/search</a:t>
            </a:r>
            <a:r>
              <a:rPr lang="fr-FR" b="1" dirty="0">
                <a:solidFill>
                  <a:srgbClr val="009AD0"/>
                </a:solidFill>
              </a:rPr>
              <a:t>?q=boat&amp;start=10</a:t>
            </a:r>
            <a:r>
              <a:rPr lang="fr-FR" dirty="0"/>
              <a:t/>
            </a:r>
            <a:br>
              <a:rPr lang="fr-FR" dirty="0"/>
            </a:br>
            <a:r>
              <a:rPr lang="fr-FR" dirty="0">
                <a:solidFill>
                  <a:schemeClr val="tx1">
                    <a:lumMod val="50000"/>
                    <a:lumOff val="50000"/>
                  </a:schemeClr>
                </a:solidFill>
              </a:rPr>
              <a:t>http://serveur/chemin/ressource</a:t>
            </a:r>
            <a:r>
              <a:rPr lang="fr-FR" b="1" dirty="0">
                <a:solidFill>
                  <a:srgbClr val="009AD0"/>
                </a:solidFill>
              </a:rPr>
              <a:t>?query_string</a:t>
            </a:r>
            <a:endParaRPr lang="fr-FR" dirty="0"/>
          </a:p>
          <a:p>
            <a:endParaRPr lang="fr-FR" dirty="0"/>
          </a:p>
          <a:p>
            <a:r>
              <a:rPr lang="fr-FR" dirty="0"/>
              <a:t>La chaine commence par : </a:t>
            </a:r>
            <a:r>
              <a:rPr lang="fr-FR" b="1" dirty="0"/>
              <a:t>?</a:t>
            </a:r>
          </a:p>
          <a:p>
            <a:r>
              <a:rPr lang="fr-FR" dirty="0"/>
              <a:t>les informations sont séparées par : </a:t>
            </a:r>
            <a:r>
              <a:rPr lang="fr-FR" b="1" dirty="0"/>
              <a:t>&amp;</a:t>
            </a:r>
          </a:p>
          <a:p>
            <a:r>
              <a:rPr lang="fr-FR" dirty="0"/>
              <a:t>les informations sont structurées : </a:t>
            </a:r>
            <a:r>
              <a:rPr lang="fr-FR" b="1" dirty="0"/>
              <a:t>clef=valeur</a:t>
            </a:r>
            <a:endParaRPr lang="fr-FR" dirty="0"/>
          </a:p>
        </p:txBody>
      </p:sp>
    </p:spTree>
    <p:extLst>
      <p:ext uri="{BB962C8B-B14F-4D97-AF65-F5344CB8AC3E}">
        <p14:creationId xmlns:p14="http://schemas.microsoft.com/office/powerpoint/2010/main" val="103902956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DA6D337-B103-4601-8883-D6B2660DD0B3}"/>
              </a:ext>
            </a:extLst>
          </p:cNvPr>
          <p:cNvSpPr>
            <a:spLocks noGrp="1"/>
          </p:cNvSpPr>
          <p:nvPr>
            <p:ph type="title"/>
          </p:nvPr>
        </p:nvSpPr>
        <p:spPr/>
        <p:txBody>
          <a:bodyPr/>
          <a:lstStyle/>
          <a:p>
            <a:r>
              <a:rPr lang="fr-FR" dirty="0"/>
              <a:t>Tables MySQL</a:t>
            </a:r>
          </a:p>
        </p:txBody>
      </p:sp>
      <p:sp>
        <p:nvSpPr>
          <p:cNvPr id="3" name="Espace réservé du contenu 2">
            <a:extLst>
              <a:ext uri="{FF2B5EF4-FFF2-40B4-BE49-F238E27FC236}">
                <a16:creationId xmlns:a16="http://schemas.microsoft.com/office/drawing/2014/main" xmlns="" id="{F36C1B01-4451-46C2-B3C8-CC1D70051DFE}"/>
              </a:ext>
            </a:extLst>
          </p:cNvPr>
          <p:cNvSpPr>
            <a:spLocks noGrp="1"/>
          </p:cNvSpPr>
          <p:nvPr>
            <p:ph idx="1"/>
          </p:nvPr>
        </p:nvSpPr>
        <p:spPr/>
        <p:txBody>
          <a:bodyPr>
            <a:normAutofit fontScale="92500" lnSpcReduction="10000"/>
          </a:bodyPr>
          <a:lstStyle/>
          <a:p>
            <a:r>
              <a:rPr lang="fr-FR" sz="2400" dirty="0"/>
              <a:t>Création d’une table :</a:t>
            </a:r>
          </a:p>
          <a:p>
            <a:pPr marL="0" indent="0" algn="ctr">
              <a:buNone/>
            </a:pPr>
            <a:r>
              <a:rPr lang="fr-FR" sz="2400" b="1" dirty="0"/>
              <a:t>CREATE TABLE</a:t>
            </a:r>
            <a:r>
              <a:rPr lang="fr-FR" sz="2400" dirty="0"/>
              <a:t> nomTable(</a:t>
            </a:r>
            <a:r>
              <a:rPr lang="fr-FR" sz="2400" dirty="0">
                <a:highlight>
                  <a:srgbClr val="00FF00"/>
                </a:highlight>
              </a:rPr>
              <a:t>nomChampID Type PRIMARY KEY</a:t>
            </a:r>
            <a:r>
              <a:rPr lang="fr-FR" sz="2400" dirty="0"/>
              <a:t>, </a:t>
            </a:r>
          </a:p>
          <a:p>
            <a:pPr marL="0" indent="0" algn="ctr">
              <a:buNone/>
            </a:pPr>
            <a:r>
              <a:rPr lang="fr-FR" sz="2400" dirty="0"/>
              <a:t>nomChamp2 TYPE</a:t>
            </a:r>
            <a:r>
              <a:rPr lang="fr-FR" sz="2400" dirty="0">
                <a:highlight>
                  <a:srgbClr val="FFFF00"/>
                </a:highlight>
              </a:rPr>
              <a:t>[,…]</a:t>
            </a:r>
          </a:p>
          <a:p>
            <a:pPr marL="0" indent="0" algn="ctr">
              <a:buNone/>
            </a:pPr>
            <a:r>
              <a:rPr lang="fr-FR" sz="2400" dirty="0">
                <a:highlight>
                  <a:srgbClr val="FF00FF"/>
                </a:highlight>
              </a:rPr>
              <a:t>[, nomChamp2 </a:t>
            </a:r>
            <a:r>
              <a:rPr lang="fr-FR" sz="2400" b="1" dirty="0">
                <a:highlight>
                  <a:srgbClr val="FF00FF"/>
                </a:highlight>
              </a:rPr>
              <a:t>REFERENCES</a:t>
            </a:r>
            <a:r>
              <a:rPr lang="fr-FR" sz="2400" dirty="0">
                <a:highlight>
                  <a:srgbClr val="FF00FF"/>
                </a:highlight>
              </a:rPr>
              <a:t> table2(idtable2)]</a:t>
            </a:r>
            <a:r>
              <a:rPr lang="fr-FR" sz="2400" dirty="0"/>
              <a:t>);</a:t>
            </a:r>
          </a:p>
          <a:p>
            <a:endParaRPr lang="fr-FR" sz="2400" dirty="0">
              <a:solidFill>
                <a:srgbClr val="00B050"/>
              </a:solidFill>
            </a:endParaRPr>
          </a:p>
          <a:p>
            <a:r>
              <a:rPr lang="fr-FR" sz="2400" dirty="0">
                <a:solidFill>
                  <a:srgbClr val="00B050"/>
                </a:solidFill>
              </a:rPr>
              <a:t>Champ </a:t>
            </a:r>
            <a:r>
              <a:rPr lang="fr-FR" sz="2400" b="1" u="sng" dirty="0">
                <a:solidFill>
                  <a:srgbClr val="00B050"/>
                </a:solidFill>
              </a:rPr>
              <a:t>ID est obligatoire</a:t>
            </a:r>
            <a:r>
              <a:rPr lang="fr-FR" sz="2400" b="1" dirty="0">
                <a:solidFill>
                  <a:srgbClr val="00B050"/>
                </a:solidFill>
              </a:rPr>
              <a:t> </a:t>
            </a:r>
            <a:r>
              <a:rPr lang="fr-FR" sz="2400" dirty="0">
                <a:solidFill>
                  <a:srgbClr val="00B050"/>
                </a:solidFill>
              </a:rPr>
              <a:t>et est préfixer de PRIMARY KEY, il est </a:t>
            </a:r>
            <a:r>
              <a:rPr lang="fr-FR" sz="2400" b="1" dirty="0">
                <a:solidFill>
                  <a:srgbClr val="00B050"/>
                </a:solidFill>
              </a:rPr>
              <a:t>fortement conseiller </a:t>
            </a:r>
            <a:r>
              <a:rPr lang="fr-FR" sz="2400" dirty="0">
                <a:solidFill>
                  <a:srgbClr val="00B050"/>
                </a:solidFill>
              </a:rPr>
              <a:t>d’utiliser des </a:t>
            </a:r>
            <a:r>
              <a:rPr lang="fr-FR" sz="2400" b="1" dirty="0">
                <a:solidFill>
                  <a:srgbClr val="00B050"/>
                </a:solidFill>
              </a:rPr>
              <a:t>entier </a:t>
            </a:r>
            <a:r>
              <a:rPr lang="fr-FR" sz="2400" dirty="0">
                <a:solidFill>
                  <a:srgbClr val="00B050"/>
                </a:solidFill>
              </a:rPr>
              <a:t>ou des </a:t>
            </a:r>
            <a:r>
              <a:rPr lang="fr-FR" sz="2400" b="1" dirty="0">
                <a:solidFill>
                  <a:srgbClr val="00B050"/>
                </a:solidFill>
              </a:rPr>
              <a:t>long</a:t>
            </a:r>
          </a:p>
          <a:p>
            <a:endParaRPr lang="fr-FR" sz="2400" b="1" dirty="0">
              <a:solidFill>
                <a:srgbClr val="00B050"/>
              </a:solidFill>
            </a:endParaRPr>
          </a:p>
          <a:p>
            <a:r>
              <a:rPr lang="fr-FR" sz="2400" dirty="0">
                <a:solidFill>
                  <a:srgbClr val="7030A0"/>
                </a:solidFill>
              </a:rPr>
              <a:t>Les clefs étrangères peuvent être déclarées inline en référençant le champs de la table portant la clef sur la table et le champs quelle pointe.</a:t>
            </a:r>
          </a:p>
          <a:p>
            <a:pPr lvl="1"/>
            <a:r>
              <a:rPr lang="fr-FR" sz="2400" dirty="0">
                <a:solidFill>
                  <a:srgbClr val="7030A0"/>
                </a:solidFill>
              </a:rPr>
              <a:t>la bonne pratique est de les déclarer a part avec un nom les identifiants pour facilement les désactiver. Le champ Origine et le champ pointé doivent être du même type</a:t>
            </a:r>
          </a:p>
          <a:p>
            <a:pPr lvl="2"/>
            <a:r>
              <a:rPr lang="fr-FR" sz="1800" dirty="0">
                <a:solidFill>
                  <a:srgbClr val="7030A0"/>
                </a:solidFill>
              </a:rPr>
              <a:t>Apres la création de la table : ALTER TABLE </a:t>
            </a:r>
          </a:p>
          <a:p>
            <a:pPr lvl="1"/>
            <a:endParaRPr lang="fr-FR" sz="2400" dirty="0">
              <a:solidFill>
                <a:srgbClr val="7030A0"/>
              </a:solidFill>
            </a:endParaRPr>
          </a:p>
          <a:p>
            <a:r>
              <a:rPr lang="fr-FR" sz="2400" dirty="0">
                <a:solidFill>
                  <a:srgbClr val="FFC000"/>
                </a:solidFill>
              </a:rPr>
              <a:t>Ajouter les autres champs</a:t>
            </a:r>
          </a:p>
        </p:txBody>
      </p:sp>
    </p:spTree>
    <p:extLst>
      <p:ext uri="{BB962C8B-B14F-4D97-AF65-F5344CB8AC3E}">
        <p14:creationId xmlns:p14="http://schemas.microsoft.com/office/powerpoint/2010/main" val="406772802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DA6D337-B103-4601-8883-D6B2660DD0B3}"/>
              </a:ext>
            </a:extLst>
          </p:cNvPr>
          <p:cNvSpPr>
            <a:spLocks noGrp="1"/>
          </p:cNvSpPr>
          <p:nvPr>
            <p:ph type="title"/>
          </p:nvPr>
        </p:nvSpPr>
        <p:spPr/>
        <p:txBody>
          <a:bodyPr/>
          <a:lstStyle/>
          <a:p>
            <a:r>
              <a:rPr lang="fr-FR" dirty="0"/>
              <a:t>Tables MySql</a:t>
            </a:r>
          </a:p>
        </p:txBody>
      </p:sp>
      <p:sp>
        <p:nvSpPr>
          <p:cNvPr id="3" name="Espace réservé du contenu 2">
            <a:extLst>
              <a:ext uri="{FF2B5EF4-FFF2-40B4-BE49-F238E27FC236}">
                <a16:creationId xmlns:a16="http://schemas.microsoft.com/office/drawing/2014/main" xmlns="" id="{F36C1B01-4451-46C2-B3C8-CC1D70051DFE}"/>
              </a:ext>
            </a:extLst>
          </p:cNvPr>
          <p:cNvSpPr>
            <a:spLocks noGrp="1"/>
          </p:cNvSpPr>
          <p:nvPr>
            <p:ph idx="1"/>
          </p:nvPr>
        </p:nvSpPr>
        <p:spPr>
          <a:xfrm>
            <a:off x="393660" y="1142984"/>
            <a:ext cx="11430080" cy="5286412"/>
          </a:xfrm>
        </p:spPr>
        <p:txBody>
          <a:bodyPr>
            <a:normAutofit fontScale="85000" lnSpcReduction="10000"/>
          </a:bodyPr>
          <a:lstStyle/>
          <a:p>
            <a:r>
              <a:rPr lang="fr-FR" dirty="0"/>
              <a:t>Ajout d’un enregistrement dans une table *</a:t>
            </a:r>
          </a:p>
          <a:p>
            <a:pPr marL="0" indent="0" algn="ctr">
              <a:buNone/>
            </a:pPr>
            <a:r>
              <a:rPr lang="fr-FR" b="1" dirty="0"/>
              <a:t>INSERT TABLE</a:t>
            </a:r>
            <a:r>
              <a:rPr lang="fr-FR" dirty="0"/>
              <a:t> user(id,nom) </a:t>
            </a:r>
            <a:r>
              <a:rPr lang="fr-FR" b="1" dirty="0"/>
              <a:t>VALUES </a:t>
            </a:r>
            <a:r>
              <a:rPr lang="fr-FR" dirty="0"/>
              <a:t>(0,’DESORBAIX’);</a:t>
            </a:r>
          </a:p>
          <a:p>
            <a:endParaRPr lang="fr-FR" dirty="0"/>
          </a:p>
          <a:p>
            <a:r>
              <a:rPr lang="fr-FR" dirty="0"/>
              <a:t>Lecture des enregistrements d’une table*</a:t>
            </a:r>
          </a:p>
          <a:p>
            <a:pPr marL="0" indent="0" algn="ctr">
              <a:buNone/>
            </a:pPr>
            <a:r>
              <a:rPr lang="fr-FR" b="1" dirty="0"/>
              <a:t>SELECT </a:t>
            </a:r>
            <a:r>
              <a:rPr lang="fr-FR" dirty="0"/>
              <a:t>(id, nom, pnom [</a:t>
            </a:r>
            <a:r>
              <a:rPr lang="fr-FR" b="1" dirty="0">
                <a:highlight>
                  <a:srgbClr val="00FFFF"/>
                </a:highlight>
              </a:rPr>
              <a:t>AS</a:t>
            </a:r>
            <a:r>
              <a:rPr lang="fr-FR" dirty="0">
                <a:highlight>
                  <a:srgbClr val="00FFFF"/>
                </a:highlight>
              </a:rPr>
              <a:t> prenom</a:t>
            </a:r>
            <a:r>
              <a:rPr lang="fr-FR" dirty="0"/>
              <a:t>]) </a:t>
            </a:r>
            <a:r>
              <a:rPr lang="fr-FR" b="1" dirty="0"/>
              <a:t>FROM</a:t>
            </a:r>
            <a:r>
              <a:rPr lang="fr-FR" dirty="0"/>
              <a:t> user, acheter [</a:t>
            </a:r>
            <a:r>
              <a:rPr lang="fr-FR" dirty="0">
                <a:highlight>
                  <a:srgbClr val="00FF00"/>
                </a:highlight>
              </a:rPr>
              <a:t>A</a:t>
            </a:r>
            <a:r>
              <a:rPr lang="fr-FR" dirty="0"/>
              <a:t>] </a:t>
            </a:r>
            <a:r>
              <a:rPr lang="fr-FR" b="1" dirty="0">
                <a:highlight>
                  <a:srgbClr val="C0C0C0"/>
                </a:highlight>
              </a:rPr>
              <a:t>WHERE </a:t>
            </a:r>
            <a:r>
              <a:rPr lang="fr-FR" dirty="0">
                <a:highlight>
                  <a:srgbClr val="C0C0C0"/>
                </a:highlight>
              </a:rPr>
              <a:t>id= 1</a:t>
            </a:r>
            <a:r>
              <a:rPr lang="fr-FR" dirty="0"/>
              <a:t>;</a:t>
            </a:r>
          </a:p>
          <a:p>
            <a:pPr marL="0" indent="0">
              <a:buNone/>
            </a:pPr>
            <a:endParaRPr lang="fr-FR" dirty="0"/>
          </a:p>
          <a:p>
            <a:r>
              <a:rPr lang="fr-FR" dirty="0"/>
              <a:t>Suppression d’un enregistrement*</a:t>
            </a:r>
          </a:p>
          <a:p>
            <a:pPr marL="0" indent="0" algn="ctr">
              <a:buNone/>
            </a:pPr>
            <a:r>
              <a:rPr lang="fr-FR" b="1" dirty="0"/>
              <a:t>DELETE FROM</a:t>
            </a:r>
            <a:r>
              <a:rPr lang="fr-FR" dirty="0"/>
              <a:t> user </a:t>
            </a:r>
            <a:r>
              <a:rPr lang="fr-FR" b="1" u="sng" dirty="0"/>
              <a:t>WHERE </a:t>
            </a:r>
            <a:r>
              <a:rPr lang="fr-FR" dirty="0"/>
              <a:t>id = 1 ;</a:t>
            </a:r>
          </a:p>
          <a:p>
            <a:pPr marL="0" indent="0">
              <a:buNone/>
            </a:pPr>
            <a:endParaRPr lang="fr-FR" dirty="0"/>
          </a:p>
          <a:p>
            <a:r>
              <a:rPr lang="fr-FR" dirty="0"/>
              <a:t>Suppression d’un table*</a:t>
            </a:r>
          </a:p>
          <a:p>
            <a:pPr marL="0" indent="0" algn="ctr">
              <a:buNone/>
            </a:pPr>
            <a:r>
              <a:rPr lang="fr-FR" b="1" dirty="0"/>
              <a:t>DROP TABLE </a:t>
            </a:r>
            <a:r>
              <a:rPr lang="fr-FR" dirty="0"/>
              <a:t>user;</a:t>
            </a:r>
          </a:p>
          <a:p>
            <a:endParaRPr lang="fr-FR" dirty="0"/>
          </a:p>
        </p:txBody>
      </p:sp>
      <p:grpSp>
        <p:nvGrpSpPr>
          <p:cNvPr id="4" name="Groupe 3">
            <a:extLst>
              <a:ext uri="{FF2B5EF4-FFF2-40B4-BE49-F238E27FC236}">
                <a16:creationId xmlns:a16="http://schemas.microsoft.com/office/drawing/2014/main" xmlns="" id="{DC7C8A5A-3489-4E4A-9B40-44ACCC195520}"/>
              </a:ext>
            </a:extLst>
          </p:cNvPr>
          <p:cNvGrpSpPr/>
          <p:nvPr/>
        </p:nvGrpSpPr>
        <p:grpSpPr>
          <a:xfrm>
            <a:off x="4562476" y="3376616"/>
            <a:ext cx="152400" cy="409574"/>
            <a:chOff x="1771651" y="3276601"/>
            <a:chExt cx="152400" cy="409574"/>
          </a:xfrm>
        </p:grpSpPr>
        <p:sp>
          <p:nvSpPr>
            <p:cNvPr id="5" name="Ellipse 4">
              <a:extLst>
                <a:ext uri="{FF2B5EF4-FFF2-40B4-BE49-F238E27FC236}">
                  <a16:creationId xmlns:a16="http://schemas.microsoft.com/office/drawing/2014/main" xmlns="" id="{A08EA56E-6413-497F-AEBD-ED1E0101F04E}"/>
                </a:ext>
              </a:extLst>
            </p:cNvPr>
            <p:cNvSpPr/>
            <p:nvPr/>
          </p:nvSpPr>
          <p:spPr>
            <a:xfrm>
              <a:off x="1771651" y="3514725"/>
              <a:ext cx="152400" cy="17145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A</a:t>
              </a:r>
            </a:p>
          </p:txBody>
        </p:sp>
        <p:cxnSp>
          <p:nvCxnSpPr>
            <p:cNvPr id="6" name="Connecteur droit avec flèche 5">
              <a:extLst>
                <a:ext uri="{FF2B5EF4-FFF2-40B4-BE49-F238E27FC236}">
                  <a16:creationId xmlns:a16="http://schemas.microsoft.com/office/drawing/2014/main" xmlns="" id="{272EF234-9397-4EA3-BAE3-EEEBD2C4E877}"/>
                </a:ext>
              </a:extLst>
            </p:cNvPr>
            <p:cNvCxnSpPr>
              <a:cxnSpLocks/>
              <a:stCxn id="5" idx="0"/>
            </p:cNvCxnSpPr>
            <p:nvPr/>
          </p:nvCxnSpPr>
          <p:spPr>
            <a:xfrm flipV="1">
              <a:off x="1847851" y="3276601"/>
              <a:ext cx="0" cy="238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 name="Groupe 6">
            <a:extLst>
              <a:ext uri="{FF2B5EF4-FFF2-40B4-BE49-F238E27FC236}">
                <a16:creationId xmlns:a16="http://schemas.microsoft.com/office/drawing/2014/main" xmlns="" id="{17121775-BDA5-48D8-A7FD-035BEFF351E7}"/>
              </a:ext>
            </a:extLst>
          </p:cNvPr>
          <p:cNvGrpSpPr/>
          <p:nvPr/>
        </p:nvGrpSpPr>
        <p:grpSpPr>
          <a:xfrm>
            <a:off x="9058276" y="3376616"/>
            <a:ext cx="152400" cy="409574"/>
            <a:chOff x="1771651" y="3276601"/>
            <a:chExt cx="152400" cy="409574"/>
          </a:xfrm>
        </p:grpSpPr>
        <p:sp>
          <p:nvSpPr>
            <p:cNvPr id="8" name="Ellipse 7">
              <a:extLst>
                <a:ext uri="{FF2B5EF4-FFF2-40B4-BE49-F238E27FC236}">
                  <a16:creationId xmlns:a16="http://schemas.microsoft.com/office/drawing/2014/main" xmlns="" id="{C12B2720-4017-4CBA-A26D-24358E1FB354}"/>
                </a:ext>
              </a:extLst>
            </p:cNvPr>
            <p:cNvSpPr/>
            <p:nvPr/>
          </p:nvSpPr>
          <p:spPr>
            <a:xfrm>
              <a:off x="1771651" y="3514725"/>
              <a:ext cx="152400" cy="17145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dirty="0"/>
                <a:t>B</a:t>
              </a:r>
            </a:p>
          </p:txBody>
        </p:sp>
        <p:cxnSp>
          <p:nvCxnSpPr>
            <p:cNvPr id="9" name="Connecteur droit avec flèche 8">
              <a:extLst>
                <a:ext uri="{FF2B5EF4-FFF2-40B4-BE49-F238E27FC236}">
                  <a16:creationId xmlns:a16="http://schemas.microsoft.com/office/drawing/2014/main" xmlns="" id="{6DB61AD0-D769-4068-A6D1-31DA3FD8D6FF}"/>
                </a:ext>
              </a:extLst>
            </p:cNvPr>
            <p:cNvCxnSpPr>
              <a:cxnSpLocks/>
              <a:stCxn id="8" idx="0"/>
            </p:cNvCxnSpPr>
            <p:nvPr/>
          </p:nvCxnSpPr>
          <p:spPr>
            <a:xfrm flipV="1">
              <a:off x="1847851" y="3276601"/>
              <a:ext cx="0" cy="238124"/>
            </a:xfrm>
            <a:prstGeom prst="straightConnector1">
              <a:avLst/>
            </a:prstGeom>
            <a:ln>
              <a:tailEnd type="triangle"/>
            </a:ln>
          </p:spPr>
          <p:style>
            <a:lnRef idx="2">
              <a:schemeClr val="accent3"/>
            </a:lnRef>
            <a:fillRef idx="1">
              <a:schemeClr val="lt1"/>
            </a:fillRef>
            <a:effectRef idx="0">
              <a:schemeClr val="accent3"/>
            </a:effectRef>
            <a:fontRef idx="minor">
              <a:schemeClr val="dk1"/>
            </a:fontRef>
          </p:style>
        </p:cxnSp>
      </p:grpSp>
      <p:grpSp>
        <p:nvGrpSpPr>
          <p:cNvPr id="10" name="Groupe 9">
            <a:extLst>
              <a:ext uri="{FF2B5EF4-FFF2-40B4-BE49-F238E27FC236}">
                <a16:creationId xmlns:a16="http://schemas.microsoft.com/office/drawing/2014/main" xmlns="" id="{F81E06F2-F301-45F1-AC9D-C44392F0D854}"/>
              </a:ext>
            </a:extLst>
          </p:cNvPr>
          <p:cNvGrpSpPr/>
          <p:nvPr/>
        </p:nvGrpSpPr>
        <p:grpSpPr>
          <a:xfrm>
            <a:off x="10289186" y="3376616"/>
            <a:ext cx="138545" cy="409574"/>
            <a:chOff x="1778579" y="3276601"/>
            <a:chExt cx="138545" cy="409574"/>
          </a:xfrm>
        </p:grpSpPr>
        <p:sp>
          <p:nvSpPr>
            <p:cNvPr id="11" name="Ellipse 10">
              <a:extLst>
                <a:ext uri="{FF2B5EF4-FFF2-40B4-BE49-F238E27FC236}">
                  <a16:creationId xmlns:a16="http://schemas.microsoft.com/office/drawing/2014/main" xmlns="" id="{626EECB9-4DF8-4429-96D4-D80EB75ED3CF}"/>
                </a:ext>
              </a:extLst>
            </p:cNvPr>
            <p:cNvSpPr/>
            <p:nvPr/>
          </p:nvSpPr>
          <p:spPr>
            <a:xfrm>
              <a:off x="1778579" y="3514725"/>
              <a:ext cx="138545" cy="171450"/>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dirty="0"/>
                <a:t>C</a:t>
              </a:r>
            </a:p>
          </p:txBody>
        </p:sp>
        <p:cxnSp>
          <p:nvCxnSpPr>
            <p:cNvPr id="12" name="Connecteur droit avec flèche 11">
              <a:extLst>
                <a:ext uri="{FF2B5EF4-FFF2-40B4-BE49-F238E27FC236}">
                  <a16:creationId xmlns:a16="http://schemas.microsoft.com/office/drawing/2014/main" xmlns="" id="{4EE729A7-2101-4FF8-983F-84C19B6B5138}"/>
                </a:ext>
              </a:extLst>
            </p:cNvPr>
            <p:cNvCxnSpPr>
              <a:cxnSpLocks/>
              <a:stCxn id="11" idx="0"/>
            </p:cNvCxnSpPr>
            <p:nvPr/>
          </p:nvCxnSpPr>
          <p:spPr>
            <a:xfrm flipH="1" flipV="1">
              <a:off x="1847851" y="3276601"/>
              <a:ext cx="1" cy="238124"/>
            </a:xfrm>
            <a:prstGeom prst="straightConnector1">
              <a:avLst/>
            </a:prstGeom>
            <a:ln>
              <a:tailEnd type="triangle"/>
            </a:ln>
          </p:spPr>
          <p:style>
            <a:lnRef idx="2">
              <a:schemeClr val="accent3"/>
            </a:lnRef>
            <a:fillRef idx="1">
              <a:schemeClr val="lt1"/>
            </a:fillRef>
            <a:effectRef idx="0">
              <a:schemeClr val="accent3"/>
            </a:effectRef>
            <a:fontRef idx="minor">
              <a:schemeClr val="dk1"/>
            </a:fontRef>
          </p:style>
        </p:cxnSp>
      </p:grpSp>
    </p:spTree>
    <p:extLst>
      <p:ext uri="{BB962C8B-B14F-4D97-AF65-F5344CB8AC3E}">
        <p14:creationId xmlns:p14="http://schemas.microsoft.com/office/powerpoint/2010/main" val="199853414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249B87B0-69A0-4CA4-A58B-A6EE64B83899}"/>
              </a:ext>
            </a:extLst>
          </p:cNvPr>
          <p:cNvSpPr>
            <a:spLocks noGrp="1"/>
          </p:cNvSpPr>
          <p:nvPr>
            <p:ph type="title"/>
          </p:nvPr>
        </p:nvSpPr>
        <p:spPr/>
        <p:txBody>
          <a:bodyPr/>
          <a:lstStyle/>
          <a:p>
            <a:r>
              <a:rPr lang="fr-FR" dirty="0"/>
              <a:t>Les conditions du WHERE</a:t>
            </a:r>
          </a:p>
        </p:txBody>
      </p:sp>
      <p:sp>
        <p:nvSpPr>
          <p:cNvPr id="3" name="Espace réservé du contenu 2">
            <a:extLst>
              <a:ext uri="{FF2B5EF4-FFF2-40B4-BE49-F238E27FC236}">
                <a16:creationId xmlns:a16="http://schemas.microsoft.com/office/drawing/2014/main" xmlns="" id="{9B787FBD-DFC8-4438-8700-30F21C58DDB2}"/>
              </a:ext>
            </a:extLst>
          </p:cNvPr>
          <p:cNvSpPr>
            <a:spLocks noGrp="1"/>
          </p:cNvSpPr>
          <p:nvPr>
            <p:ph idx="1"/>
          </p:nvPr>
        </p:nvSpPr>
        <p:spPr/>
        <p:txBody>
          <a:bodyPr>
            <a:normAutofit fontScale="70000" lnSpcReduction="20000"/>
          </a:bodyPr>
          <a:lstStyle/>
          <a:p>
            <a:r>
              <a:rPr lang="fr-FR" dirty="0"/>
              <a:t>La section WHERE d’une requête permet de limiter la portée d’une requête ou de lié des champs </a:t>
            </a:r>
          </a:p>
          <a:p>
            <a:r>
              <a:rPr lang="fr-FR" dirty="0"/>
              <a:t>Il est constituer de </a:t>
            </a:r>
          </a:p>
          <a:p>
            <a:pPr lvl="1"/>
            <a:r>
              <a:rPr lang="fr-FR" dirty="0"/>
              <a:t>De filtrage de valeurs </a:t>
            </a:r>
          </a:p>
          <a:p>
            <a:pPr marL="457200" lvl="1" indent="0" algn="ctr">
              <a:buNone/>
            </a:pPr>
            <a:r>
              <a:rPr lang="fr-FR" dirty="0"/>
              <a:t>user.pnom  IN (‘Alexandre', Renaud’)</a:t>
            </a:r>
          </a:p>
          <a:p>
            <a:pPr lvl="1"/>
            <a:r>
              <a:rPr lang="fr-FR" dirty="0"/>
              <a:t>Filtrage par expression</a:t>
            </a:r>
          </a:p>
          <a:p>
            <a:pPr marL="457200" lvl="1" indent="0" algn="ctr">
              <a:buNone/>
            </a:pPr>
            <a:r>
              <a:rPr lang="fr-FR" dirty="0"/>
              <a:t>user.pnom LIKE " </a:t>
            </a:r>
            <a:r>
              <a:rPr lang="fr-FR" b="1" dirty="0">
                <a:highlight>
                  <a:srgbClr val="00FF00"/>
                </a:highlight>
              </a:rPr>
              <a:t>*</a:t>
            </a:r>
            <a:r>
              <a:rPr lang="fr-FR" dirty="0"/>
              <a:t>lex</a:t>
            </a:r>
            <a:r>
              <a:rPr lang="fr-FR" b="1" dirty="0">
                <a:highlight>
                  <a:srgbClr val="FFFF00"/>
                </a:highlight>
              </a:rPr>
              <a:t>%</a:t>
            </a:r>
            <a:r>
              <a:rPr lang="fr-FR" dirty="0"/>
              <a:t>dr</a:t>
            </a:r>
            <a:r>
              <a:rPr lang="fr-FR" b="1" dirty="0">
                <a:highlight>
                  <a:srgbClr val="FFFF00"/>
                </a:highlight>
              </a:rPr>
              <a:t>%</a:t>
            </a:r>
            <a:r>
              <a:rPr lang="fr-FR" dirty="0"/>
              <a:t> " </a:t>
            </a:r>
          </a:p>
          <a:p>
            <a:pPr lvl="1"/>
            <a:r>
              <a:rPr lang="fr-FR" dirty="0"/>
              <a:t>Comparaisons :</a:t>
            </a:r>
          </a:p>
          <a:p>
            <a:pPr marL="457200" lvl="1" indent="0" algn="ctr">
              <a:buNone/>
            </a:pPr>
            <a:r>
              <a:rPr lang="fr-FR" dirty="0"/>
              <a:t>=  !=  &lt;   &gt; &lt;=   &gt;=    IS NULL    IS NOT NULL</a:t>
            </a:r>
          </a:p>
          <a:p>
            <a:pPr lvl="1"/>
            <a:endParaRPr lang="fr-FR" dirty="0"/>
          </a:p>
          <a:p>
            <a:pPr lvl="1"/>
            <a:r>
              <a:rPr lang="fr-FR" dirty="0"/>
              <a:t>Et d’assemblage de plusieurs conditions </a:t>
            </a:r>
          </a:p>
          <a:p>
            <a:pPr marL="457200" lvl="1" indent="0" algn="ctr">
              <a:buNone/>
            </a:pPr>
            <a:r>
              <a:rPr lang="fr-FR" dirty="0"/>
              <a:t>AND / OR</a:t>
            </a:r>
          </a:p>
          <a:p>
            <a:pPr marL="457200" lvl="1" indent="0" algn="ctr">
              <a:buNone/>
            </a:pPr>
            <a:endParaRPr lang="fr-FR" dirty="0"/>
          </a:p>
          <a:p>
            <a:pPr lvl="2"/>
            <a:r>
              <a:rPr lang="fr-FR" dirty="0"/>
              <a:t>Des parenthèses peuvent être utilisées pour créer des ensembles de conditions a assembler avec d’autres </a:t>
            </a:r>
          </a:p>
          <a:p>
            <a:pPr lvl="2"/>
            <a:r>
              <a:rPr lang="fr-FR" dirty="0"/>
              <a:t>Des calculs peuvent être effectuées pour faire les comparaisons et filtres </a:t>
            </a:r>
          </a:p>
          <a:p>
            <a:pPr lvl="2"/>
            <a:r>
              <a:rPr lang="fr-FR" dirty="0"/>
              <a:t>Des sous requêtes peuvent être faites entre ( ) pour filtrer des enregistrements en fonction du résultat d’une autre requête</a:t>
            </a:r>
          </a:p>
        </p:txBody>
      </p:sp>
      <p:grpSp>
        <p:nvGrpSpPr>
          <p:cNvPr id="4" name="Groupe 3">
            <a:extLst>
              <a:ext uri="{FF2B5EF4-FFF2-40B4-BE49-F238E27FC236}">
                <a16:creationId xmlns:a16="http://schemas.microsoft.com/office/drawing/2014/main" xmlns="" id="{078848D0-DA27-4BD8-B216-1AE2C9DB4D89}"/>
              </a:ext>
            </a:extLst>
          </p:cNvPr>
          <p:cNvGrpSpPr/>
          <p:nvPr/>
        </p:nvGrpSpPr>
        <p:grpSpPr>
          <a:xfrm rot="10631571">
            <a:off x="6593091" y="2702628"/>
            <a:ext cx="161788" cy="314693"/>
            <a:chOff x="1799574" y="3305115"/>
            <a:chExt cx="124638" cy="382022"/>
          </a:xfrm>
        </p:grpSpPr>
        <p:sp>
          <p:nvSpPr>
            <p:cNvPr id="5" name="Ellipse 4">
              <a:extLst>
                <a:ext uri="{FF2B5EF4-FFF2-40B4-BE49-F238E27FC236}">
                  <a16:creationId xmlns:a16="http://schemas.microsoft.com/office/drawing/2014/main" xmlns="" id="{475715A4-BF0F-4EBA-9AF7-E38BBD888ADC}"/>
                </a:ext>
              </a:extLst>
            </p:cNvPr>
            <p:cNvSpPr/>
            <p:nvPr/>
          </p:nvSpPr>
          <p:spPr>
            <a:xfrm rot="10968429">
              <a:off x="1799574" y="3505022"/>
              <a:ext cx="124638" cy="18211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600" dirty="0"/>
                <a:t>A</a:t>
              </a:r>
            </a:p>
          </p:txBody>
        </p:sp>
        <p:cxnSp>
          <p:nvCxnSpPr>
            <p:cNvPr id="6" name="Connecteur droit avec flèche 5">
              <a:extLst>
                <a:ext uri="{FF2B5EF4-FFF2-40B4-BE49-F238E27FC236}">
                  <a16:creationId xmlns:a16="http://schemas.microsoft.com/office/drawing/2014/main" xmlns="" id="{3A1A4329-BE8B-420C-AD07-B14367F9C5AB}"/>
                </a:ext>
              </a:extLst>
            </p:cNvPr>
            <p:cNvCxnSpPr>
              <a:cxnSpLocks/>
              <a:stCxn id="5" idx="4"/>
            </p:cNvCxnSpPr>
            <p:nvPr/>
          </p:nvCxnSpPr>
          <p:spPr>
            <a:xfrm rot="10968429">
              <a:off x="1843728" y="3305115"/>
              <a:ext cx="24104" cy="199206"/>
            </a:xfrm>
            <a:prstGeom prst="straightConnector1">
              <a:avLst/>
            </a:prstGeom>
            <a:ln>
              <a:tailEnd type="triangle"/>
            </a:ln>
          </p:spPr>
          <p:style>
            <a:lnRef idx="2">
              <a:schemeClr val="accent3"/>
            </a:lnRef>
            <a:fillRef idx="1">
              <a:schemeClr val="lt1"/>
            </a:fillRef>
            <a:effectRef idx="0">
              <a:schemeClr val="accent3"/>
            </a:effectRef>
            <a:fontRef idx="minor">
              <a:schemeClr val="dk1"/>
            </a:fontRef>
          </p:style>
        </p:cxnSp>
      </p:grpSp>
      <p:grpSp>
        <p:nvGrpSpPr>
          <p:cNvPr id="16" name="Groupe 15">
            <a:extLst>
              <a:ext uri="{FF2B5EF4-FFF2-40B4-BE49-F238E27FC236}">
                <a16:creationId xmlns:a16="http://schemas.microsoft.com/office/drawing/2014/main" xmlns="" id="{50604C5D-A11A-49CA-9729-47D4E4C0B1E5}"/>
              </a:ext>
            </a:extLst>
          </p:cNvPr>
          <p:cNvGrpSpPr/>
          <p:nvPr/>
        </p:nvGrpSpPr>
        <p:grpSpPr>
          <a:xfrm>
            <a:off x="7427596" y="3280173"/>
            <a:ext cx="152400" cy="297654"/>
            <a:chOff x="1771651" y="3335511"/>
            <a:chExt cx="152400" cy="350664"/>
          </a:xfrm>
        </p:grpSpPr>
        <p:sp>
          <p:nvSpPr>
            <p:cNvPr id="17" name="Ellipse 16">
              <a:extLst>
                <a:ext uri="{FF2B5EF4-FFF2-40B4-BE49-F238E27FC236}">
                  <a16:creationId xmlns:a16="http://schemas.microsoft.com/office/drawing/2014/main" xmlns="" id="{5D790D85-9556-4B18-A215-DDF3AE7D1A69}"/>
                </a:ext>
              </a:extLst>
            </p:cNvPr>
            <p:cNvSpPr/>
            <p:nvPr/>
          </p:nvSpPr>
          <p:spPr>
            <a:xfrm>
              <a:off x="1771651" y="3514725"/>
              <a:ext cx="152400" cy="171450"/>
            </a:xfrm>
            <a:prstGeom prst="ellipse">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700" dirty="0"/>
                <a:t>B</a:t>
              </a:r>
            </a:p>
          </p:txBody>
        </p:sp>
        <p:cxnSp>
          <p:nvCxnSpPr>
            <p:cNvPr id="18" name="Connecteur droit avec flèche 17">
              <a:extLst>
                <a:ext uri="{FF2B5EF4-FFF2-40B4-BE49-F238E27FC236}">
                  <a16:creationId xmlns:a16="http://schemas.microsoft.com/office/drawing/2014/main" xmlns="" id="{A9773776-F212-418F-92FA-B5F97A20680B}"/>
                </a:ext>
              </a:extLst>
            </p:cNvPr>
            <p:cNvCxnSpPr>
              <a:cxnSpLocks/>
              <a:stCxn id="17" idx="0"/>
            </p:cNvCxnSpPr>
            <p:nvPr/>
          </p:nvCxnSpPr>
          <p:spPr>
            <a:xfrm flipV="1">
              <a:off x="1847851" y="3335511"/>
              <a:ext cx="0" cy="17921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Connecteur droit avec flèche 19">
            <a:extLst>
              <a:ext uri="{FF2B5EF4-FFF2-40B4-BE49-F238E27FC236}">
                <a16:creationId xmlns:a16="http://schemas.microsoft.com/office/drawing/2014/main" xmlns="" id="{C3A32052-E9E5-456F-ABAB-1A31DB2A0563}"/>
              </a:ext>
            </a:extLst>
          </p:cNvPr>
          <p:cNvCxnSpPr>
            <a:cxnSpLocks/>
            <a:stCxn id="17" idx="1"/>
          </p:cNvCxnSpPr>
          <p:nvPr/>
        </p:nvCxnSpPr>
        <p:spPr>
          <a:xfrm flipH="1" flipV="1">
            <a:off x="7291866" y="3280174"/>
            <a:ext cx="158048" cy="17343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48249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249B87B0-69A0-4CA4-A58B-A6EE64B83899}"/>
              </a:ext>
            </a:extLst>
          </p:cNvPr>
          <p:cNvSpPr>
            <a:spLocks noGrp="1"/>
          </p:cNvSpPr>
          <p:nvPr>
            <p:ph type="title"/>
          </p:nvPr>
        </p:nvSpPr>
        <p:spPr/>
        <p:txBody>
          <a:bodyPr/>
          <a:lstStyle/>
          <a:p>
            <a:r>
              <a:rPr lang="fr-FR" dirty="0"/>
              <a:t>Les conditions du WHERE</a:t>
            </a:r>
          </a:p>
        </p:txBody>
      </p:sp>
      <p:sp>
        <p:nvSpPr>
          <p:cNvPr id="3" name="Espace réservé du contenu 2">
            <a:extLst>
              <a:ext uri="{FF2B5EF4-FFF2-40B4-BE49-F238E27FC236}">
                <a16:creationId xmlns:a16="http://schemas.microsoft.com/office/drawing/2014/main" xmlns="" id="{9B787FBD-DFC8-4438-8700-30F21C58DDB2}"/>
              </a:ext>
            </a:extLst>
          </p:cNvPr>
          <p:cNvSpPr>
            <a:spLocks noGrp="1"/>
          </p:cNvSpPr>
          <p:nvPr>
            <p:ph idx="1"/>
          </p:nvPr>
        </p:nvSpPr>
        <p:spPr/>
        <p:txBody>
          <a:bodyPr>
            <a:normAutofit/>
          </a:bodyPr>
          <a:lstStyle/>
          <a:p>
            <a:r>
              <a:rPr lang="fr-FR" sz="2800" dirty="0"/>
              <a:t>La section WHERE d’une requête permet de limiter la portée d’une requête ou de lié des champs </a:t>
            </a:r>
          </a:p>
          <a:p>
            <a:r>
              <a:rPr lang="fr-FR" sz="2800" dirty="0"/>
              <a:t>Il est constituer de :</a:t>
            </a:r>
          </a:p>
          <a:p>
            <a:pPr lvl="1"/>
            <a:r>
              <a:rPr lang="fr-FR" sz="2400" dirty="0"/>
              <a:t>Jointure de tables :</a:t>
            </a:r>
          </a:p>
          <a:p>
            <a:pPr marL="457200" lvl="1" indent="0" algn="ctr">
              <a:buNone/>
            </a:pPr>
            <a:r>
              <a:rPr lang="fr-FR" sz="2400" b="1" dirty="0"/>
              <a:t>SELECT * FROM </a:t>
            </a:r>
            <a:r>
              <a:rPr lang="fr-FR" sz="2400" dirty="0"/>
              <a:t>client C, acheter A ,produit P </a:t>
            </a:r>
            <a:r>
              <a:rPr lang="fr-FR" sz="2400" b="1" dirty="0"/>
              <a:t>WHERE</a:t>
            </a:r>
          </a:p>
          <a:p>
            <a:pPr marL="457200" lvl="1" indent="0" algn="ctr">
              <a:buNone/>
            </a:pPr>
            <a:r>
              <a:rPr lang="fr-FR" sz="2400" dirty="0">
                <a:highlight>
                  <a:srgbClr val="FFFF00"/>
                </a:highlight>
              </a:rPr>
              <a:t>C.idclient </a:t>
            </a:r>
            <a:r>
              <a:rPr lang="fr-FR" sz="2400" b="1" dirty="0">
                <a:highlight>
                  <a:srgbClr val="FFFF00"/>
                </a:highlight>
              </a:rPr>
              <a:t>=</a:t>
            </a:r>
            <a:r>
              <a:rPr lang="fr-FR" sz="2400" dirty="0">
                <a:highlight>
                  <a:srgbClr val="FFFF00"/>
                </a:highlight>
              </a:rPr>
              <a:t> A.idclient  </a:t>
            </a:r>
            <a:r>
              <a:rPr lang="fr-FR" sz="2400" dirty="0"/>
              <a:t>AND </a:t>
            </a:r>
            <a:r>
              <a:rPr lang="fr-FR" sz="2400" dirty="0">
                <a:highlight>
                  <a:srgbClr val="FF00FF"/>
                </a:highlight>
              </a:rPr>
              <a:t>P.idproduit</a:t>
            </a:r>
            <a:r>
              <a:rPr lang="fr-FR" sz="2400" b="1" dirty="0">
                <a:highlight>
                  <a:srgbClr val="FF00FF"/>
                </a:highlight>
              </a:rPr>
              <a:t>=</a:t>
            </a:r>
            <a:r>
              <a:rPr lang="fr-FR" sz="2400" dirty="0">
                <a:highlight>
                  <a:srgbClr val="FF00FF"/>
                </a:highlight>
              </a:rPr>
              <a:t> A.idproduit</a:t>
            </a:r>
          </a:p>
          <a:p>
            <a:pPr lvl="1"/>
            <a:endParaRPr lang="fr-FR" sz="2400" dirty="0"/>
          </a:p>
          <a:p>
            <a:pPr lvl="1"/>
            <a:r>
              <a:rPr lang="fr-FR" sz="2400" dirty="0"/>
              <a:t>Les jointures peuvent prendre </a:t>
            </a:r>
          </a:p>
          <a:p>
            <a:pPr marL="457200" lvl="1" indent="0">
              <a:buNone/>
            </a:pPr>
            <a:r>
              <a:rPr lang="fr-FR" sz="2400" dirty="0"/>
              <a:t>d’autres formes avec </a:t>
            </a:r>
            <a:r>
              <a:rPr lang="fr-FR" sz="2400" b="1" dirty="0"/>
              <a:t>JOIN</a:t>
            </a:r>
            <a:r>
              <a:rPr lang="fr-FR" sz="2400" dirty="0"/>
              <a:t>, </a:t>
            </a:r>
            <a:r>
              <a:rPr lang="fr-FR" sz="1200" dirty="0"/>
              <a:t>voir la doc </a:t>
            </a:r>
          </a:p>
        </p:txBody>
      </p:sp>
      <p:grpSp>
        <p:nvGrpSpPr>
          <p:cNvPr id="36" name="Groupe 35">
            <a:extLst>
              <a:ext uri="{FF2B5EF4-FFF2-40B4-BE49-F238E27FC236}">
                <a16:creationId xmlns:a16="http://schemas.microsoft.com/office/drawing/2014/main" xmlns="" id="{A4227940-61EB-4C73-8592-8A69011E225E}"/>
              </a:ext>
            </a:extLst>
          </p:cNvPr>
          <p:cNvGrpSpPr/>
          <p:nvPr/>
        </p:nvGrpSpPr>
        <p:grpSpPr>
          <a:xfrm>
            <a:off x="6273800" y="3975100"/>
            <a:ext cx="5384839" cy="2454275"/>
            <a:chOff x="6273800" y="3975100"/>
            <a:chExt cx="5384839" cy="2454275"/>
          </a:xfrm>
        </p:grpSpPr>
        <p:grpSp>
          <p:nvGrpSpPr>
            <p:cNvPr id="13" name="Groupe 12">
              <a:extLst>
                <a:ext uri="{FF2B5EF4-FFF2-40B4-BE49-F238E27FC236}">
                  <a16:creationId xmlns:a16="http://schemas.microsoft.com/office/drawing/2014/main" xmlns="" id="{F2509E60-E912-4F99-880C-E3D45C1FDDE0}"/>
                </a:ext>
              </a:extLst>
            </p:cNvPr>
            <p:cNvGrpSpPr/>
            <p:nvPr/>
          </p:nvGrpSpPr>
          <p:grpSpPr>
            <a:xfrm>
              <a:off x="6273800" y="3975100"/>
              <a:ext cx="5384839" cy="2454275"/>
              <a:chOff x="6334126" y="4429125"/>
              <a:chExt cx="5476914" cy="1951244"/>
            </a:xfrm>
          </p:grpSpPr>
          <p:sp>
            <p:nvSpPr>
              <p:cNvPr id="14" name="Rectangle : coins arrondis 13">
                <a:extLst>
                  <a:ext uri="{FF2B5EF4-FFF2-40B4-BE49-F238E27FC236}">
                    <a16:creationId xmlns:a16="http://schemas.microsoft.com/office/drawing/2014/main" xmlns="" id="{113519F2-B1CA-45FB-930F-D695ADAAAC9D}"/>
                  </a:ext>
                </a:extLst>
              </p:cNvPr>
              <p:cNvSpPr/>
              <p:nvPr/>
            </p:nvSpPr>
            <p:spPr>
              <a:xfrm>
                <a:off x="6334126" y="4429125"/>
                <a:ext cx="5476914" cy="195124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nchorCtr="0"/>
              <a:lstStyle/>
              <a:p>
                <a:pPr algn="ctr"/>
                <a:r>
                  <a:rPr lang="fr-FR" dirty="0"/>
                  <a:t>Base magasin</a:t>
                </a:r>
              </a:p>
            </p:txBody>
          </p:sp>
          <p:grpSp>
            <p:nvGrpSpPr>
              <p:cNvPr id="15" name="Groupe 14">
                <a:extLst>
                  <a:ext uri="{FF2B5EF4-FFF2-40B4-BE49-F238E27FC236}">
                    <a16:creationId xmlns:a16="http://schemas.microsoft.com/office/drawing/2014/main" xmlns="" id="{73C04BC2-D4E8-4319-B48C-C2DA2A80636B}"/>
                  </a:ext>
                </a:extLst>
              </p:cNvPr>
              <p:cNvGrpSpPr/>
              <p:nvPr/>
            </p:nvGrpSpPr>
            <p:grpSpPr>
              <a:xfrm>
                <a:off x="6648410" y="4743449"/>
                <a:ext cx="4943376" cy="1242115"/>
                <a:chOff x="6648410" y="4743449"/>
                <a:chExt cx="4943376" cy="1242115"/>
              </a:xfrm>
            </p:grpSpPr>
            <p:grpSp>
              <p:nvGrpSpPr>
                <p:cNvPr id="21" name="Groupe 20">
                  <a:extLst>
                    <a:ext uri="{FF2B5EF4-FFF2-40B4-BE49-F238E27FC236}">
                      <a16:creationId xmlns:a16="http://schemas.microsoft.com/office/drawing/2014/main" xmlns="" id="{C997C92B-1B08-42CD-B067-6D6739452732}"/>
                    </a:ext>
                  </a:extLst>
                </p:cNvPr>
                <p:cNvGrpSpPr/>
                <p:nvPr/>
              </p:nvGrpSpPr>
              <p:grpSpPr>
                <a:xfrm>
                  <a:off x="6648410" y="4752975"/>
                  <a:ext cx="4943376" cy="1232589"/>
                  <a:chOff x="595293" y="5324475"/>
                  <a:chExt cx="6786582" cy="1232589"/>
                </a:xfrm>
              </p:grpSpPr>
              <p:sp>
                <p:nvSpPr>
                  <p:cNvPr id="26" name="Rectangle 25">
                    <a:extLst>
                      <a:ext uri="{FF2B5EF4-FFF2-40B4-BE49-F238E27FC236}">
                        <a16:creationId xmlns:a16="http://schemas.microsoft.com/office/drawing/2014/main" xmlns="" id="{AB54624B-10F1-4B20-8FCC-1DBBDBEB9D42}"/>
                      </a:ext>
                    </a:extLst>
                  </p:cNvPr>
                  <p:cNvSpPr/>
                  <p:nvPr/>
                </p:nvSpPr>
                <p:spPr>
                  <a:xfrm>
                    <a:off x="595293" y="5324475"/>
                    <a:ext cx="2190750" cy="1232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Client</a:t>
                    </a:r>
                  </a:p>
                </p:txBody>
              </p:sp>
              <p:sp>
                <p:nvSpPr>
                  <p:cNvPr id="27" name="Rectangle 26">
                    <a:extLst>
                      <a:ext uri="{FF2B5EF4-FFF2-40B4-BE49-F238E27FC236}">
                        <a16:creationId xmlns:a16="http://schemas.microsoft.com/office/drawing/2014/main" xmlns="" id="{F754C5F4-77CD-43C3-AAE5-DBF1C2043F62}"/>
                      </a:ext>
                    </a:extLst>
                  </p:cNvPr>
                  <p:cNvSpPr/>
                  <p:nvPr/>
                </p:nvSpPr>
                <p:spPr>
                  <a:xfrm>
                    <a:off x="5191125" y="5324475"/>
                    <a:ext cx="2190750" cy="12325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pPr algn="ctr"/>
                    <a:r>
                      <a:rPr lang="fr-FR" dirty="0"/>
                      <a:t>Produit</a:t>
                    </a:r>
                  </a:p>
                </p:txBody>
              </p:sp>
              <p:cxnSp>
                <p:nvCxnSpPr>
                  <p:cNvPr id="28" name="Connecteur droit 27">
                    <a:extLst>
                      <a:ext uri="{FF2B5EF4-FFF2-40B4-BE49-F238E27FC236}">
                        <a16:creationId xmlns:a16="http://schemas.microsoft.com/office/drawing/2014/main" xmlns="" id="{DD9171B7-68C2-415F-8F16-BB9A0DFE09EA}"/>
                      </a:ext>
                    </a:extLst>
                  </p:cNvPr>
                  <p:cNvCxnSpPr>
                    <a:cxnSpLocks/>
                  </p:cNvCxnSpPr>
                  <p:nvPr/>
                </p:nvCxnSpPr>
                <p:spPr>
                  <a:xfrm>
                    <a:off x="595293" y="5640700"/>
                    <a:ext cx="219075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Connecteur droit 28">
                    <a:extLst>
                      <a:ext uri="{FF2B5EF4-FFF2-40B4-BE49-F238E27FC236}">
                        <a16:creationId xmlns:a16="http://schemas.microsoft.com/office/drawing/2014/main" xmlns="" id="{BC9416F6-499D-4C6E-BCC2-C5ECD5E86754}"/>
                      </a:ext>
                    </a:extLst>
                  </p:cNvPr>
                  <p:cNvCxnSpPr>
                    <a:cxnSpLocks/>
                  </p:cNvCxnSpPr>
                  <p:nvPr/>
                </p:nvCxnSpPr>
                <p:spPr>
                  <a:xfrm>
                    <a:off x="5191125" y="5640700"/>
                    <a:ext cx="2190750" cy="0"/>
                  </a:xfrm>
                  <a:prstGeom prst="line">
                    <a:avLst/>
                  </a:prstGeom>
                </p:spPr>
                <p:style>
                  <a:lnRef idx="3">
                    <a:schemeClr val="accent5"/>
                  </a:lnRef>
                  <a:fillRef idx="0">
                    <a:schemeClr val="accent5"/>
                  </a:fillRef>
                  <a:effectRef idx="2">
                    <a:schemeClr val="accent5"/>
                  </a:effectRef>
                  <a:fontRef idx="minor">
                    <a:schemeClr val="tx1"/>
                  </a:fontRef>
                </p:style>
              </p:cxnSp>
              <p:sp>
                <p:nvSpPr>
                  <p:cNvPr id="30" name="ZoneTexte 29">
                    <a:extLst>
                      <a:ext uri="{FF2B5EF4-FFF2-40B4-BE49-F238E27FC236}">
                        <a16:creationId xmlns:a16="http://schemas.microsoft.com/office/drawing/2014/main" xmlns="" id="{68C4D267-0338-45BC-8C63-390D1F2822D8}"/>
                      </a:ext>
                    </a:extLst>
                  </p:cNvPr>
                  <p:cNvSpPr txBox="1"/>
                  <p:nvPr/>
                </p:nvSpPr>
                <p:spPr>
                  <a:xfrm>
                    <a:off x="666750" y="5791200"/>
                    <a:ext cx="1962149" cy="523220"/>
                  </a:xfrm>
                  <a:prstGeom prst="rect">
                    <a:avLst/>
                  </a:prstGeom>
                  <a:noFill/>
                </p:spPr>
                <p:txBody>
                  <a:bodyPr wrap="square" rtlCol="0">
                    <a:spAutoFit/>
                  </a:bodyPr>
                  <a:lstStyle/>
                  <a:p>
                    <a:r>
                      <a:rPr lang="fr-FR" sz="1400" b="1" u="sng" dirty="0">
                        <a:solidFill>
                          <a:schemeClr val="bg1"/>
                        </a:solidFill>
                      </a:rPr>
                      <a:t>IdClient</a:t>
                    </a:r>
                  </a:p>
                  <a:p>
                    <a:r>
                      <a:rPr lang="fr-FR" sz="1400" dirty="0">
                        <a:solidFill>
                          <a:schemeClr val="bg1"/>
                        </a:solidFill>
                      </a:rPr>
                      <a:t>Nom, …</a:t>
                    </a:r>
                  </a:p>
                </p:txBody>
              </p:sp>
              <p:sp>
                <p:nvSpPr>
                  <p:cNvPr id="31" name="ZoneTexte 30">
                    <a:extLst>
                      <a:ext uri="{FF2B5EF4-FFF2-40B4-BE49-F238E27FC236}">
                        <a16:creationId xmlns:a16="http://schemas.microsoft.com/office/drawing/2014/main" xmlns="" id="{A141EB32-88C5-4BB3-B373-458D5C40E752}"/>
                      </a:ext>
                    </a:extLst>
                  </p:cNvPr>
                  <p:cNvSpPr txBox="1"/>
                  <p:nvPr/>
                </p:nvSpPr>
                <p:spPr>
                  <a:xfrm>
                    <a:off x="5314950" y="5791200"/>
                    <a:ext cx="1962149" cy="523220"/>
                  </a:xfrm>
                  <a:prstGeom prst="rect">
                    <a:avLst/>
                  </a:prstGeom>
                  <a:noFill/>
                </p:spPr>
                <p:txBody>
                  <a:bodyPr wrap="square" rtlCol="0">
                    <a:spAutoFit/>
                  </a:bodyPr>
                  <a:lstStyle/>
                  <a:p>
                    <a:r>
                      <a:rPr lang="fr-FR" sz="1400" b="1" u="sng" dirty="0">
                        <a:solidFill>
                          <a:schemeClr val="bg1"/>
                        </a:solidFill>
                      </a:rPr>
                      <a:t>idProduit</a:t>
                    </a:r>
                  </a:p>
                  <a:p>
                    <a:r>
                      <a:rPr lang="fr-FR" sz="1400" dirty="0">
                        <a:solidFill>
                          <a:schemeClr val="bg1"/>
                        </a:solidFill>
                      </a:rPr>
                      <a:t>Nom, …</a:t>
                    </a:r>
                  </a:p>
                </p:txBody>
              </p:sp>
            </p:grpSp>
            <p:grpSp>
              <p:nvGrpSpPr>
                <p:cNvPr id="22" name="Groupe 21">
                  <a:extLst>
                    <a:ext uri="{FF2B5EF4-FFF2-40B4-BE49-F238E27FC236}">
                      <a16:creationId xmlns:a16="http://schemas.microsoft.com/office/drawing/2014/main" xmlns="" id="{A7BCFAAD-78A3-4B53-AF60-5A812BFD8943}"/>
                    </a:ext>
                  </a:extLst>
                </p:cNvPr>
                <p:cNvGrpSpPr/>
                <p:nvPr/>
              </p:nvGrpSpPr>
              <p:grpSpPr>
                <a:xfrm>
                  <a:off x="8314736" y="4743449"/>
                  <a:ext cx="1595752" cy="1232589"/>
                  <a:chOff x="6800810" y="4905375"/>
                  <a:chExt cx="1595752" cy="1232589"/>
                </a:xfrm>
              </p:grpSpPr>
              <p:sp>
                <p:nvSpPr>
                  <p:cNvPr id="23" name="Rectangle 22">
                    <a:extLst>
                      <a:ext uri="{FF2B5EF4-FFF2-40B4-BE49-F238E27FC236}">
                        <a16:creationId xmlns:a16="http://schemas.microsoft.com/office/drawing/2014/main" xmlns="" id="{EF1BEF36-D5FD-4F97-AA13-472DEC62581E}"/>
                      </a:ext>
                    </a:extLst>
                  </p:cNvPr>
                  <p:cNvSpPr/>
                  <p:nvPr/>
                </p:nvSpPr>
                <p:spPr>
                  <a:xfrm>
                    <a:off x="6800810" y="4905375"/>
                    <a:ext cx="1595752" cy="1232589"/>
                  </a:xfrm>
                  <a:prstGeom prst="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fr-FR" dirty="0"/>
                      <a:t>Acheter</a:t>
                    </a:r>
                  </a:p>
                </p:txBody>
              </p:sp>
              <p:cxnSp>
                <p:nvCxnSpPr>
                  <p:cNvPr id="24" name="Connecteur droit 23">
                    <a:extLst>
                      <a:ext uri="{FF2B5EF4-FFF2-40B4-BE49-F238E27FC236}">
                        <a16:creationId xmlns:a16="http://schemas.microsoft.com/office/drawing/2014/main" xmlns="" id="{52F92365-C2A7-41F1-96CA-725A402955CF}"/>
                      </a:ext>
                    </a:extLst>
                  </p:cNvPr>
                  <p:cNvCxnSpPr>
                    <a:cxnSpLocks/>
                  </p:cNvCxnSpPr>
                  <p:nvPr/>
                </p:nvCxnSpPr>
                <p:spPr>
                  <a:xfrm>
                    <a:off x="6800810" y="5247233"/>
                    <a:ext cx="1595752" cy="0"/>
                  </a:xfrm>
                  <a:prstGeom prst="line">
                    <a:avLst/>
                  </a:prstGeom>
                </p:spPr>
                <p:style>
                  <a:lnRef idx="3">
                    <a:schemeClr val="accent3"/>
                  </a:lnRef>
                  <a:fillRef idx="0">
                    <a:schemeClr val="accent3"/>
                  </a:fillRef>
                  <a:effectRef idx="2">
                    <a:schemeClr val="accent3"/>
                  </a:effectRef>
                  <a:fontRef idx="minor">
                    <a:schemeClr val="tx1"/>
                  </a:fontRef>
                </p:style>
              </p:cxnSp>
              <p:sp>
                <p:nvSpPr>
                  <p:cNvPr id="25" name="ZoneTexte 24">
                    <a:extLst>
                      <a:ext uri="{FF2B5EF4-FFF2-40B4-BE49-F238E27FC236}">
                        <a16:creationId xmlns:a16="http://schemas.microsoft.com/office/drawing/2014/main" xmlns="" id="{22C93C3A-1875-4332-BE72-802C3195DD5D}"/>
                      </a:ext>
                    </a:extLst>
                  </p:cNvPr>
                  <p:cNvSpPr txBox="1"/>
                  <p:nvPr/>
                </p:nvSpPr>
                <p:spPr>
                  <a:xfrm>
                    <a:off x="6852860" y="5372100"/>
                    <a:ext cx="1429237" cy="660782"/>
                  </a:xfrm>
                  <a:prstGeom prst="rect">
                    <a:avLst/>
                  </a:prstGeom>
                  <a:noFill/>
                </p:spPr>
                <p:txBody>
                  <a:bodyPr wrap="square" rtlCol="0">
                    <a:spAutoFit/>
                  </a:bodyPr>
                  <a:lstStyle/>
                  <a:p>
                    <a:r>
                      <a:rPr lang="fr-FR" sz="1400" b="1" u="sng" dirty="0">
                        <a:solidFill>
                          <a:schemeClr val="bg1"/>
                        </a:solidFill>
                      </a:rPr>
                      <a:t>#IdClient</a:t>
                    </a:r>
                  </a:p>
                  <a:p>
                    <a:r>
                      <a:rPr lang="fr-FR" sz="1400" b="1" u="sng" dirty="0">
                        <a:solidFill>
                          <a:schemeClr val="bg1"/>
                        </a:solidFill>
                      </a:rPr>
                      <a:t>#idProduit,</a:t>
                    </a:r>
                  </a:p>
                  <a:p>
                    <a:r>
                      <a:rPr lang="fr-FR" sz="1400" dirty="0">
                        <a:solidFill>
                          <a:schemeClr val="bg1"/>
                        </a:solidFill>
                      </a:rPr>
                      <a:t>dateAchat</a:t>
                    </a:r>
                  </a:p>
                </p:txBody>
              </p:sp>
            </p:grpSp>
          </p:grpSp>
          <p:sp>
            <p:nvSpPr>
              <p:cNvPr id="19" name="ZoneTexte 18">
                <a:extLst>
                  <a:ext uri="{FF2B5EF4-FFF2-40B4-BE49-F238E27FC236}">
                    <a16:creationId xmlns:a16="http://schemas.microsoft.com/office/drawing/2014/main" xmlns="" id="{50DA56CC-904A-49D7-B1C9-A67D33DBA3F2}"/>
                  </a:ext>
                </a:extLst>
              </p:cNvPr>
              <p:cNvSpPr txBox="1"/>
              <p:nvPr/>
            </p:nvSpPr>
            <p:spPr>
              <a:xfrm>
                <a:off x="6648410" y="4454260"/>
                <a:ext cx="4943376" cy="307777"/>
              </a:xfrm>
              <a:prstGeom prst="rect">
                <a:avLst/>
              </a:prstGeom>
              <a:noFill/>
            </p:spPr>
            <p:txBody>
              <a:bodyPr wrap="square" rtlCol="0">
                <a:spAutoFit/>
              </a:bodyPr>
              <a:lstStyle/>
              <a:p>
                <a:pPr algn="ctr"/>
                <a:r>
                  <a:rPr lang="fr-FR" sz="1400" dirty="0">
                    <a:solidFill>
                      <a:schemeClr val="bg1"/>
                    </a:solidFill>
                  </a:rPr>
                  <a:t>Tables SQL</a:t>
                </a:r>
              </a:p>
            </p:txBody>
          </p:sp>
        </p:grpSp>
        <p:cxnSp>
          <p:nvCxnSpPr>
            <p:cNvPr id="10" name="Connecteur droit avec flèche 9">
              <a:extLst>
                <a:ext uri="{FF2B5EF4-FFF2-40B4-BE49-F238E27FC236}">
                  <a16:creationId xmlns:a16="http://schemas.microsoft.com/office/drawing/2014/main" xmlns="" id="{F675C2BB-F101-4073-B870-046005B8889C}"/>
                </a:ext>
              </a:extLst>
            </p:cNvPr>
            <p:cNvCxnSpPr>
              <a:cxnSpLocks/>
            </p:cNvCxnSpPr>
            <p:nvPr/>
          </p:nvCxnSpPr>
          <p:spPr>
            <a:xfrm>
              <a:off x="7446114" y="5140960"/>
              <a:ext cx="826174" cy="140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Connecteur droit avec flèche 31">
              <a:extLst>
                <a:ext uri="{FF2B5EF4-FFF2-40B4-BE49-F238E27FC236}">
                  <a16:creationId xmlns:a16="http://schemas.microsoft.com/office/drawing/2014/main" xmlns="" id="{93396682-8D0B-41D9-BC26-B2AB46185C56}"/>
                </a:ext>
              </a:extLst>
            </p:cNvPr>
            <p:cNvCxnSpPr>
              <a:cxnSpLocks/>
            </p:cNvCxnSpPr>
            <p:nvPr/>
          </p:nvCxnSpPr>
          <p:spPr>
            <a:xfrm flipH="1">
              <a:off x="9280818" y="5164189"/>
              <a:ext cx="682006" cy="14853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cxnSp>
        <p:nvCxnSpPr>
          <p:cNvPr id="39" name="Connecteur droit avec flèche 38">
            <a:extLst>
              <a:ext uri="{FF2B5EF4-FFF2-40B4-BE49-F238E27FC236}">
                <a16:creationId xmlns:a16="http://schemas.microsoft.com/office/drawing/2014/main" xmlns="" id="{64133001-DD05-47B1-AA90-5A518085964C}"/>
              </a:ext>
            </a:extLst>
          </p:cNvPr>
          <p:cNvCxnSpPr/>
          <p:nvPr/>
        </p:nvCxnSpPr>
        <p:spPr>
          <a:xfrm>
            <a:off x="7950200" y="3822700"/>
            <a:ext cx="1727297" cy="13414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Connecteur droit avec flèche 39">
            <a:extLst>
              <a:ext uri="{FF2B5EF4-FFF2-40B4-BE49-F238E27FC236}">
                <a16:creationId xmlns:a16="http://schemas.microsoft.com/office/drawing/2014/main" xmlns="" id="{7F39F9FF-F237-4022-B342-DEA8007D4595}"/>
              </a:ext>
            </a:extLst>
          </p:cNvPr>
          <p:cNvCxnSpPr>
            <a:cxnSpLocks/>
          </p:cNvCxnSpPr>
          <p:nvPr/>
        </p:nvCxnSpPr>
        <p:spPr>
          <a:xfrm>
            <a:off x="4445000" y="3898900"/>
            <a:ext cx="3390997" cy="118908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58456862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05706CD-B6D7-42F6-985B-21E3218E7409}"/>
              </a:ext>
            </a:extLst>
          </p:cNvPr>
          <p:cNvSpPr>
            <a:spLocks noGrp="1"/>
          </p:cNvSpPr>
          <p:nvPr>
            <p:ph type="title"/>
          </p:nvPr>
        </p:nvSpPr>
        <p:spPr/>
        <p:txBody>
          <a:bodyPr/>
          <a:lstStyle/>
          <a:p>
            <a:r>
              <a:rPr lang="fr-FR" dirty="0"/>
              <a:t>Champs MySQL</a:t>
            </a:r>
          </a:p>
        </p:txBody>
      </p:sp>
      <p:sp>
        <p:nvSpPr>
          <p:cNvPr id="3" name="Espace réservé du contenu 2">
            <a:extLst>
              <a:ext uri="{FF2B5EF4-FFF2-40B4-BE49-F238E27FC236}">
                <a16:creationId xmlns:a16="http://schemas.microsoft.com/office/drawing/2014/main" xmlns="" id="{F3052C07-5663-4655-A5C7-203E523B14D4}"/>
              </a:ext>
            </a:extLst>
          </p:cNvPr>
          <p:cNvSpPr>
            <a:spLocks noGrp="1"/>
          </p:cNvSpPr>
          <p:nvPr>
            <p:ph idx="1"/>
          </p:nvPr>
        </p:nvSpPr>
        <p:spPr/>
        <p:txBody>
          <a:bodyPr>
            <a:normAutofit lnSpcReduction="10000"/>
          </a:bodyPr>
          <a:lstStyle/>
          <a:p>
            <a:r>
              <a:rPr lang="fr-FR" dirty="0"/>
              <a:t>Les champs lors de leurs déclarations peuvent être faites selon différents types : </a:t>
            </a:r>
          </a:p>
          <a:p>
            <a:pPr lvl="2"/>
            <a:r>
              <a:rPr lang="fr-FR" dirty="0"/>
              <a:t> </a:t>
            </a:r>
            <a:r>
              <a:rPr lang="fr-FR" b="1" dirty="0"/>
              <a:t>CHAR</a:t>
            </a:r>
            <a:r>
              <a:rPr lang="fr-FR" dirty="0"/>
              <a:t>	 caractère non binaire de taille fixe(caractères) string</a:t>
            </a:r>
          </a:p>
          <a:p>
            <a:pPr lvl="2"/>
            <a:r>
              <a:rPr lang="fr-FR" dirty="0"/>
              <a:t> </a:t>
            </a:r>
            <a:r>
              <a:rPr lang="fr-FR" b="1" dirty="0"/>
              <a:t>VARCHAR </a:t>
            </a:r>
            <a:r>
              <a:rPr lang="fr-FR" dirty="0"/>
              <a:t>	 caractère non binaire de taille variable(caractères) string</a:t>
            </a:r>
          </a:p>
          <a:p>
            <a:pPr lvl="2"/>
            <a:r>
              <a:rPr lang="fr-FR" dirty="0"/>
              <a:t> </a:t>
            </a:r>
            <a:r>
              <a:rPr lang="fr-FR" b="1" dirty="0"/>
              <a:t>BINARY</a:t>
            </a:r>
            <a:r>
              <a:rPr lang="fr-FR" dirty="0"/>
              <a:t>	un binaire de taille fixe</a:t>
            </a:r>
          </a:p>
          <a:p>
            <a:pPr lvl="2"/>
            <a:r>
              <a:rPr lang="fr-FR" b="1" dirty="0"/>
              <a:t>DATETIME</a:t>
            </a:r>
            <a:r>
              <a:rPr lang="fr-FR" dirty="0"/>
              <a:t>  	une date  DATE et TIME sont leur demi frères ;-)</a:t>
            </a:r>
          </a:p>
          <a:p>
            <a:pPr lvl="2"/>
            <a:r>
              <a:rPr lang="fr-FR" b="1" dirty="0"/>
              <a:t>JSON</a:t>
            </a:r>
            <a:r>
              <a:rPr lang="fr-FR" dirty="0"/>
              <a:t>		un json depuis 5.7.8</a:t>
            </a:r>
          </a:p>
          <a:p>
            <a:r>
              <a:rPr lang="fr-FR" dirty="0"/>
              <a:t>Ajouts de champs /suppression de champs :</a:t>
            </a:r>
          </a:p>
          <a:p>
            <a:pPr marL="914400" lvl="2" indent="0">
              <a:buNone/>
            </a:pPr>
            <a:r>
              <a:rPr lang="en-US" b="1" dirty="0"/>
              <a:t>ALTER TABLE</a:t>
            </a:r>
            <a:r>
              <a:rPr lang="en-US" dirty="0"/>
              <a:t> table_name</a:t>
            </a:r>
          </a:p>
          <a:p>
            <a:pPr marL="914400" lvl="2" indent="0">
              <a:buNone/>
            </a:pPr>
            <a:r>
              <a:rPr lang="en-US" b="1" dirty="0"/>
              <a:t>ADD</a:t>
            </a:r>
          </a:p>
          <a:p>
            <a:pPr marL="914400" lvl="2" indent="0">
              <a:buNone/>
            </a:pPr>
            <a:r>
              <a:rPr lang="en-US" dirty="0"/>
              <a:t>    new_col_name </a:t>
            </a:r>
            <a:r>
              <a:rPr lang="en-US" i="1" dirty="0"/>
              <a:t>TYPE_OF_DATA</a:t>
            </a:r>
          </a:p>
          <a:p>
            <a:pPr marL="914400" lvl="2" indent="0">
              <a:buNone/>
            </a:pPr>
            <a:r>
              <a:rPr lang="en-US" dirty="0"/>
              <a:t>    [</a:t>
            </a:r>
            <a:r>
              <a:rPr lang="en-US" b="1" dirty="0"/>
              <a:t>FIRST</a:t>
            </a:r>
            <a:r>
              <a:rPr lang="en-US" dirty="0"/>
              <a:t> | </a:t>
            </a:r>
            <a:r>
              <a:rPr lang="en-US" b="1" dirty="0"/>
              <a:t>AFTER</a:t>
            </a:r>
            <a:r>
              <a:rPr lang="en-US" dirty="0"/>
              <a:t> col_name] ;</a:t>
            </a:r>
            <a:endParaRPr lang="fr-FR" dirty="0"/>
          </a:p>
          <a:p>
            <a:endParaRPr lang="fr-FR" dirty="0"/>
          </a:p>
          <a:p>
            <a:endParaRPr lang="fr-FR" dirty="0"/>
          </a:p>
        </p:txBody>
      </p:sp>
      <p:sp>
        <p:nvSpPr>
          <p:cNvPr id="17" name="Rectangle 16">
            <a:extLst>
              <a:ext uri="{FF2B5EF4-FFF2-40B4-BE49-F238E27FC236}">
                <a16:creationId xmlns:a16="http://schemas.microsoft.com/office/drawing/2014/main" xmlns="" id="{A2211618-7673-4CF9-A553-21198F7D557B}"/>
              </a:ext>
            </a:extLst>
          </p:cNvPr>
          <p:cNvSpPr/>
          <p:nvPr/>
        </p:nvSpPr>
        <p:spPr>
          <a:xfrm>
            <a:off x="6908800" y="4749800"/>
            <a:ext cx="5600700" cy="1348061"/>
          </a:xfrm>
          <a:prstGeom prst="rect">
            <a:avLst/>
          </a:prstGeom>
        </p:spPr>
        <p:txBody>
          <a:bodyPr wrap="square">
            <a:spAutoFit/>
          </a:bodyPr>
          <a:lstStyle/>
          <a:p>
            <a:pPr lvl="2">
              <a:spcBef>
                <a:spcPct val="20000"/>
              </a:spcBef>
            </a:pPr>
            <a:r>
              <a:rPr lang="en-US" sz="2400" b="1" dirty="0">
                <a:solidFill>
                  <a:prstClr val="black"/>
                </a:solidFill>
              </a:rPr>
              <a:t>ALTER TABLE </a:t>
            </a:r>
            <a:r>
              <a:rPr lang="en-US" sz="2400" dirty="0">
                <a:solidFill>
                  <a:prstClr val="black"/>
                </a:solidFill>
              </a:rPr>
              <a:t>table_name</a:t>
            </a:r>
          </a:p>
          <a:p>
            <a:pPr lvl="2">
              <a:spcBef>
                <a:spcPct val="20000"/>
              </a:spcBef>
            </a:pPr>
            <a:r>
              <a:rPr lang="en-US" sz="2400" b="1" dirty="0">
                <a:solidFill>
                  <a:prstClr val="black"/>
                </a:solidFill>
              </a:rPr>
              <a:t>DROP COLUMNS </a:t>
            </a:r>
          </a:p>
          <a:p>
            <a:pPr lvl="2">
              <a:spcBef>
                <a:spcPct val="20000"/>
              </a:spcBef>
            </a:pPr>
            <a:r>
              <a:rPr lang="en-US" sz="2400" dirty="0">
                <a:solidFill>
                  <a:prstClr val="black"/>
                </a:solidFill>
              </a:rPr>
              <a:t>col_name;</a:t>
            </a:r>
            <a:endParaRPr lang="fr-FR" sz="2400" dirty="0">
              <a:solidFill>
                <a:prstClr val="black"/>
              </a:solidFill>
            </a:endParaRPr>
          </a:p>
        </p:txBody>
      </p:sp>
    </p:spTree>
    <p:extLst>
      <p:ext uri="{BB962C8B-B14F-4D97-AF65-F5344CB8AC3E}">
        <p14:creationId xmlns:p14="http://schemas.microsoft.com/office/powerpoint/2010/main" val="167843270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6CBD5454-1573-44EB-B47E-BA0E50747E81}"/>
              </a:ext>
            </a:extLst>
          </p:cNvPr>
          <p:cNvSpPr>
            <a:spLocks noGrp="1"/>
          </p:cNvSpPr>
          <p:nvPr>
            <p:ph type="title"/>
          </p:nvPr>
        </p:nvSpPr>
        <p:spPr/>
        <p:txBody>
          <a:bodyPr/>
          <a:lstStyle/>
          <a:p>
            <a:r>
              <a:rPr lang="fr-FR" dirty="0"/>
              <a:t>Fonctions PHP MySQL</a:t>
            </a:r>
          </a:p>
        </p:txBody>
      </p:sp>
      <p:sp>
        <p:nvSpPr>
          <p:cNvPr id="3" name="Espace réservé du contenu 2">
            <a:extLst>
              <a:ext uri="{FF2B5EF4-FFF2-40B4-BE49-F238E27FC236}">
                <a16:creationId xmlns:a16="http://schemas.microsoft.com/office/drawing/2014/main" xmlns="" id="{C08BB7ED-2987-4496-B189-0A3A22D0624D}"/>
              </a:ext>
            </a:extLst>
          </p:cNvPr>
          <p:cNvSpPr>
            <a:spLocks noGrp="1"/>
          </p:cNvSpPr>
          <p:nvPr>
            <p:ph idx="1"/>
          </p:nvPr>
        </p:nvSpPr>
        <p:spPr/>
        <p:txBody>
          <a:bodyPr>
            <a:normAutofit fontScale="85000" lnSpcReduction="10000"/>
          </a:bodyPr>
          <a:lstStyle/>
          <a:p>
            <a:r>
              <a:rPr lang="fr-FR" dirty="0"/>
              <a:t>Plusieurs fonctions sont fournit par MySQL pour vous faciliter les rendus :</a:t>
            </a:r>
          </a:p>
          <a:p>
            <a:pPr lvl="1"/>
            <a:r>
              <a:rPr lang="fr-FR" dirty="0"/>
              <a:t>Les agrégats </a:t>
            </a:r>
          </a:p>
          <a:p>
            <a:pPr lvl="2"/>
            <a:r>
              <a:rPr lang="fr-FR" dirty="0"/>
              <a:t>Compter les lignes	</a:t>
            </a:r>
          </a:p>
          <a:p>
            <a:pPr lvl="3"/>
            <a:r>
              <a:rPr lang="fr-FR" dirty="0"/>
              <a:t>COUNT([</a:t>
            </a:r>
            <a:r>
              <a:rPr lang="fr-FR" b="1" dirty="0"/>
              <a:t>ALL</a:t>
            </a:r>
            <a:r>
              <a:rPr lang="fr-FR" dirty="0"/>
              <a:t> | </a:t>
            </a:r>
            <a:r>
              <a:rPr lang="fr-FR" b="1" dirty="0"/>
              <a:t>DISTINCT  </a:t>
            </a:r>
            <a:r>
              <a:rPr lang="fr-FR" dirty="0"/>
              <a:t>] expression)</a:t>
            </a:r>
          </a:p>
          <a:p>
            <a:pPr lvl="2"/>
            <a:endParaRPr lang="fr-FR" dirty="0"/>
          </a:p>
          <a:p>
            <a:pPr lvl="2"/>
            <a:r>
              <a:rPr lang="fr-FR" dirty="0"/>
              <a:t>Moyennes</a:t>
            </a:r>
            <a:endParaRPr lang="en-US" dirty="0"/>
          </a:p>
          <a:p>
            <a:pPr lvl="3"/>
            <a:r>
              <a:rPr lang="en-US" b="1" dirty="0"/>
              <a:t>AVG</a:t>
            </a:r>
            <a:r>
              <a:rPr lang="en-US" dirty="0"/>
              <a:t>([</a:t>
            </a:r>
            <a:r>
              <a:rPr lang="en-US" b="1" dirty="0"/>
              <a:t>ALL</a:t>
            </a:r>
            <a:r>
              <a:rPr lang="en-US" dirty="0"/>
              <a:t> | </a:t>
            </a:r>
            <a:r>
              <a:rPr lang="en-US" b="1" dirty="0"/>
              <a:t>DISTINCT</a:t>
            </a:r>
            <a:r>
              <a:rPr lang="en-US" dirty="0"/>
              <a:t> ] expression)</a:t>
            </a:r>
            <a:endParaRPr lang="fr-FR" dirty="0"/>
          </a:p>
          <a:p>
            <a:pPr lvl="2"/>
            <a:endParaRPr lang="fr-FR" dirty="0"/>
          </a:p>
          <a:p>
            <a:pPr lvl="2"/>
            <a:r>
              <a:rPr lang="fr-FR" dirty="0"/>
              <a:t>Somme</a:t>
            </a:r>
          </a:p>
          <a:p>
            <a:pPr lvl="3"/>
            <a:r>
              <a:rPr lang="en-US" b="1" dirty="0"/>
              <a:t>SUM</a:t>
            </a:r>
            <a:r>
              <a:rPr lang="en-US" dirty="0"/>
              <a:t>([ </a:t>
            </a:r>
            <a:r>
              <a:rPr lang="en-US" b="1" dirty="0"/>
              <a:t>ALL </a:t>
            </a:r>
            <a:r>
              <a:rPr lang="en-US" dirty="0"/>
              <a:t>| </a:t>
            </a:r>
            <a:r>
              <a:rPr lang="en-US" b="1" dirty="0"/>
              <a:t>DISTINCT</a:t>
            </a:r>
            <a:r>
              <a:rPr lang="en-US" dirty="0"/>
              <a:t> ] expression)</a:t>
            </a:r>
            <a:endParaRPr lang="fr-FR" dirty="0"/>
          </a:p>
          <a:p>
            <a:pPr lvl="3"/>
            <a:endParaRPr lang="fr-FR" dirty="0"/>
          </a:p>
          <a:p>
            <a:pPr lvl="4"/>
            <a:r>
              <a:rPr lang="fr-FR" dirty="0"/>
              <a:t>Exemple</a:t>
            </a:r>
          </a:p>
          <a:p>
            <a:pPr marL="1828800" lvl="4" indent="0">
              <a:buNone/>
            </a:pPr>
            <a:r>
              <a:rPr lang="fr-FR" b="1" dirty="0"/>
              <a:t>SELECT SUM </a:t>
            </a:r>
            <a:r>
              <a:rPr lang="fr-FR" dirty="0"/>
              <a:t>(P.prix * A.quant) </a:t>
            </a:r>
            <a:r>
              <a:rPr lang="fr-FR" b="1" dirty="0"/>
              <a:t>AS</a:t>
            </a:r>
            <a:r>
              <a:rPr lang="fr-FR" dirty="0"/>
              <a:t> PRIX_TOTAL , </a:t>
            </a:r>
            <a:r>
              <a:rPr lang="fr-FR" b="1" dirty="0"/>
              <a:t>COUNT</a:t>
            </a:r>
            <a:r>
              <a:rPr lang="fr-FR" dirty="0"/>
              <a:t>( </a:t>
            </a:r>
            <a:r>
              <a:rPr lang="fr-FR" b="1" dirty="0"/>
              <a:t>DISTINCT </a:t>
            </a:r>
            <a:r>
              <a:rPr lang="fr-FR" dirty="0"/>
              <a:t>A.idfacture) </a:t>
            </a:r>
            <a:r>
              <a:rPr lang="fr-FR" b="1" dirty="0"/>
              <a:t>AS </a:t>
            </a:r>
            <a:r>
              <a:rPr lang="fr-FR" dirty="0"/>
              <a:t>NOMBRE_DE_LIGNE,</a:t>
            </a:r>
          </a:p>
          <a:p>
            <a:pPr marL="1828800" lvl="4" indent="0">
              <a:buNone/>
            </a:pPr>
            <a:r>
              <a:rPr lang="fr-FR" dirty="0"/>
              <a:t>SUM(P.prix * P.tva) AS TVA </a:t>
            </a:r>
          </a:p>
          <a:p>
            <a:pPr marL="1828800" lvl="4" indent="0">
              <a:buNone/>
            </a:pPr>
            <a:r>
              <a:rPr lang="fr-FR" b="1" dirty="0"/>
              <a:t>FROM</a:t>
            </a:r>
            <a:r>
              <a:rPr lang="fr-FR" dirty="0"/>
              <a:t> acheter A, produit P</a:t>
            </a:r>
          </a:p>
          <a:p>
            <a:pPr marL="1828800" lvl="4" indent="0">
              <a:buNone/>
            </a:pPr>
            <a:r>
              <a:rPr lang="fr-FR" b="1" dirty="0"/>
              <a:t>WHERE</a:t>
            </a:r>
            <a:r>
              <a:rPr lang="fr-FR" dirty="0"/>
              <a:t> A.idproduit = P.idproduit </a:t>
            </a:r>
            <a:r>
              <a:rPr lang="fr-FR" b="1" dirty="0"/>
              <a:t>AND </a:t>
            </a:r>
            <a:r>
              <a:rPr lang="fr-FR" dirty="0"/>
              <a:t>A.idfacture = ‘201900000011452’</a:t>
            </a:r>
          </a:p>
          <a:p>
            <a:pPr lvl="2"/>
            <a:endParaRPr lang="fr-FR" dirty="0"/>
          </a:p>
          <a:p>
            <a:pPr lvl="2"/>
            <a:endParaRPr lang="fr-FR" dirty="0"/>
          </a:p>
          <a:p>
            <a:pPr lvl="1"/>
            <a:endParaRPr lang="fr-FR" dirty="0"/>
          </a:p>
        </p:txBody>
      </p:sp>
    </p:spTree>
    <p:extLst>
      <p:ext uri="{BB962C8B-B14F-4D97-AF65-F5344CB8AC3E}">
        <p14:creationId xmlns:p14="http://schemas.microsoft.com/office/powerpoint/2010/main" val="397379699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3DE2E9C-C061-42AE-AF2C-14BA1751CB4A}"/>
              </a:ext>
            </a:extLst>
          </p:cNvPr>
          <p:cNvSpPr>
            <a:spLocks noGrp="1"/>
          </p:cNvSpPr>
          <p:nvPr>
            <p:ph type="title"/>
          </p:nvPr>
        </p:nvSpPr>
        <p:spPr/>
        <p:txBody>
          <a:bodyPr/>
          <a:lstStyle/>
          <a:p>
            <a:r>
              <a:rPr lang="fr-FR" dirty="0"/>
              <a:t>Fonctions MYSQL</a:t>
            </a:r>
          </a:p>
        </p:txBody>
      </p:sp>
      <p:sp>
        <p:nvSpPr>
          <p:cNvPr id="3" name="Espace réservé du contenu 2">
            <a:extLst>
              <a:ext uri="{FF2B5EF4-FFF2-40B4-BE49-F238E27FC236}">
                <a16:creationId xmlns:a16="http://schemas.microsoft.com/office/drawing/2014/main" xmlns="" id="{1FA6B3ED-BEBB-4351-A90A-05BB3641C65A}"/>
              </a:ext>
            </a:extLst>
          </p:cNvPr>
          <p:cNvSpPr>
            <a:spLocks noGrp="1"/>
          </p:cNvSpPr>
          <p:nvPr>
            <p:ph idx="1"/>
          </p:nvPr>
        </p:nvSpPr>
        <p:spPr>
          <a:noFill/>
        </p:spPr>
        <p:txBody>
          <a:bodyPr>
            <a:normAutofit fontScale="92500" lnSpcReduction="20000"/>
          </a:bodyPr>
          <a:lstStyle/>
          <a:p>
            <a:r>
              <a:rPr lang="fr-FR" dirty="0"/>
              <a:t>Format number </a:t>
            </a:r>
          </a:p>
          <a:p>
            <a:pPr marL="0" indent="0" algn="ctr">
              <a:buNone/>
            </a:pPr>
            <a:endParaRPr lang="fr-FR" dirty="0"/>
          </a:p>
          <a:p>
            <a:r>
              <a:rPr lang="fr-FR" dirty="0"/>
              <a:t>Couper la gauche, droite</a:t>
            </a:r>
          </a:p>
          <a:p>
            <a:pPr marL="0" indent="0">
              <a:buNone/>
            </a:pPr>
            <a:endParaRPr lang="fr-FR" dirty="0"/>
          </a:p>
          <a:p>
            <a:r>
              <a:rPr lang="fr-FR" dirty="0"/>
              <a:t>Longueur</a:t>
            </a:r>
          </a:p>
          <a:p>
            <a:pPr marL="0" indent="0">
              <a:buNone/>
            </a:pPr>
            <a:endParaRPr lang="fr-FR" dirty="0"/>
          </a:p>
          <a:p>
            <a:r>
              <a:rPr lang="fr-FR" dirty="0"/>
              <a:t>Lower , upper</a:t>
            </a:r>
          </a:p>
          <a:p>
            <a:pPr marL="0" indent="0">
              <a:buNone/>
            </a:pPr>
            <a:endParaRPr lang="fr-FR" dirty="0"/>
          </a:p>
          <a:p>
            <a:r>
              <a:rPr lang="fr-FR" dirty="0"/>
              <a:t>Substring</a:t>
            </a:r>
          </a:p>
          <a:p>
            <a:pPr marL="0" indent="0">
              <a:buNone/>
            </a:pPr>
            <a:r>
              <a:rPr lang="fr-FR" dirty="0"/>
              <a:t> 	</a:t>
            </a:r>
          </a:p>
          <a:p>
            <a:pPr marL="0" indent="0">
              <a:buNone/>
            </a:pPr>
            <a:r>
              <a:rPr lang="fr-FR" dirty="0"/>
              <a:t> </a:t>
            </a:r>
          </a:p>
          <a:p>
            <a:endParaRPr lang="fr-FR" dirty="0"/>
          </a:p>
        </p:txBody>
      </p:sp>
      <p:sp>
        <p:nvSpPr>
          <p:cNvPr id="4" name="Rectangle 1">
            <a:extLst>
              <a:ext uri="{FF2B5EF4-FFF2-40B4-BE49-F238E27FC236}">
                <a16:creationId xmlns:a16="http://schemas.microsoft.com/office/drawing/2014/main" xmlns="" id="{EBE4CC04-E873-4348-95F3-45ECCC5D51E3}"/>
              </a:ext>
            </a:extLst>
          </p:cNvPr>
          <p:cNvSpPr>
            <a:spLocks noChangeArrowheads="1"/>
          </p:cNvSpPr>
          <p:nvPr/>
        </p:nvSpPr>
        <p:spPr bwMode="auto">
          <a:xfrm>
            <a:off x="2594579" y="1646451"/>
            <a:ext cx="2311400"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hlinkClick r:id="rId3"/>
              </a:rPr>
              <a:t>FORMAT(X,D[,locale])</a:t>
            </a:r>
            <a:r>
              <a:rPr lang="fr-FR" altLang="fr-FR" dirty="0"/>
              <a:t> </a:t>
            </a:r>
          </a:p>
        </p:txBody>
      </p:sp>
      <p:sp>
        <p:nvSpPr>
          <p:cNvPr id="5" name="Rectangle 4">
            <a:extLst>
              <a:ext uri="{FF2B5EF4-FFF2-40B4-BE49-F238E27FC236}">
                <a16:creationId xmlns:a16="http://schemas.microsoft.com/office/drawing/2014/main" xmlns="" id="{52D85C95-0852-4081-9D84-75F51C6CD0FD}"/>
              </a:ext>
            </a:extLst>
          </p:cNvPr>
          <p:cNvSpPr/>
          <p:nvPr/>
        </p:nvSpPr>
        <p:spPr>
          <a:xfrm>
            <a:off x="6591043" y="1646451"/>
            <a:ext cx="3404586" cy="369332"/>
          </a:xfrm>
          <a:prstGeom prst="rect">
            <a:avLst/>
          </a:prstGeom>
        </p:spPr>
        <p:txBody>
          <a:bodyPr wrap="none">
            <a:spAutoFit/>
          </a:bodyPr>
          <a:lstStyle/>
          <a:p>
            <a:r>
              <a:rPr lang="en-US" dirty="0">
                <a:solidFill>
                  <a:srgbClr val="0077AA"/>
                </a:solidFill>
                <a:latin typeface="Liberation Mono"/>
              </a:rPr>
              <a:t>SELECT </a:t>
            </a:r>
            <a:r>
              <a:rPr lang="fr-FR" dirty="0">
                <a:solidFill>
                  <a:srgbClr val="DD4A68"/>
                </a:solidFill>
                <a:latin typeface="Liberation Mono"/>
              </a:rPr>
              <a:t>FORMAT</a:t>
            </a:r>
            <a:r>
              <a:rPr lang="fr-FR" dirty="0">
                <a:solidFill>
                  <a:srgbClr val="999999"/>
                </a:solidFill>
                <a:latin typeface="Liberation Mono"/>
              </a:rPr>
              <a:t>(</a:t>
            </a:r>
            <a:r>
              <a:rPr lang="fr-FR" dirty="0">
                <a:solidFill>
                  <a:srgbClr val="990055"/>
                </a:solidFill>
                <a:latin typeface="Liberation Mono"/>
              </a:rPr>
              <a:t>32.2  </a:t>
            </a:r>
            <a:r>
              <a:rPr lang="fr-FR" dirty="0">
                <a:solidFill>
                  <a:srgbClr val="999999"/>
                </a:solidFill>
                <a:latin typeface="Liberation Mono"/>
              </a:rPr>
              <a:t>,</a:t>
            </a:r>
            <a:r>
              <a:rPr lang="fr-FR" dirty="0">
                <a:solidFill>
                  <a:srgbClr val="990055"/>
                </a:solidFill>
                <a:latin typeface="Liberation Mono"/>
              </a:rPr>
              <a:t>2   </a:t>
            </a:r>
            <a:r>
              <a:rPr lang="fr-FR" dirty="0">
                <a:solidFill>
                  <a:srgbClr val="999999"/>
                </a:solidFill>
                <a:latin typeface="Liberation Mono"/>
              </a:rPr>
              <a:t>,</a:t>
            </a:r>
            <a:r>
              <a:rPr lang="fr-FR" dirty="0">
                <a:solidFill>
                  <a:srgbClr val="669900"/>
                </a:solidFill>
                <a:latin typeface="Liberation Mono"/>
              </a:rPr>
              <a:t>’fr_FR'</a:t>
            </a:r>
            <a:r>
              <a:rPr lang="fr-FR" dirty="0">
                <a:solidFill>
                  <a:srgbClr val="999999"/>
                </a:solidFill>
                <a:latin typeface="Liberation Mono"/>
              </a:rPr>
              <a:t>);</a:t>
            </a:r>
            <a:endParaRPr lang="fr-FR" dirty="0"/>
          </a:p>
        </p:txBody>
      </p:sp>
      <p:sp>
        <p:nvSpPr>
          <p:cNvPr id="7" name="Rectangle 3">
            <a:extLst>
              <a:ext uri="{FF2B5EF4-FFF2-40B4-BE49-F238E27FC236}">
                <a16:creationId xmlns:a16="http://schemas.microsoft.com/office/drawing/2014/main" xmlns="" id="{556F288F-15E3-4EF2-8DA3-A51B18E565DA}"/>
              </a:ext>
            </a:extLst>
          </p:cNvPr>
          <p:cNvSpPr>
            <a:spLocks noChangeArrowheads="1"/>
          </p:cNvSpPr>
          <p:nvPr/>
        </p:nvSpPr>
        <p:spPr bwMode="auto">
          <a:xfrm>
            <a:off x="977900" y="2591747"/>
            <a:ext cx="5181600" cy="276999"/>
          </a:xfrm>
          <a:prstGeom prst="rect">
            <a:avLst/>
          </a:prstGeom>
          <a:noFill/>
          <a:ln>
            <a:noFill/>
          </a:ln>
          <a:effectLst/>
        </p:spPr>
        <p:txBody>
          <a:bodyPr vert="horz" wrap="square" lIns="0" tIns="0" rIns="0" bIns="0" numCol="1" anchor="ctr" anchorCtr="0" compatLnSpc="1">
            <a:prstTxWarp prst="textNoShape">
              <a:avLst/>
            </a:prstTxWarp>
            <a:spAutoFit/>
          </a:bodyPr>
          <a:lstStyle/>
          <a:p>
            <a:pPr algn="ctr" eaLnBrk="0" fontAlgn="base" hangingPunct="0">
              <a:spcBef>
                <a:spcPct val="0"/>
              </a:spcBef>
              <a:spcAft>
                <a:spcPct val="0"/>
              </a:spcAft>
            </a:pPr>
            <a:r>
              <a:rPr kumimoji="0" lang="fr-FR" altLang="fr-FR"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4"/>
              </a:rPr>
              <a:t>RIGHT(</a:t>
            </a:r>
            <a:r>
              <a:rPr kumimoji="0" lang="fr-FR" altLang="fr-FR" b="1" i="1"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4"/>
              </a:rPr>
              <a:t>str</a:t>
            </a:r>
            <a:r>
              <a:rPr kumimoji="0" lang="fr-FR" altLang="fr-FR"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4"/>
              </a:rPr>
              <a:t>,</a:t>
            </a:r>
            <a:r>
              <a:rPr kumimoji="0" lang="fr-FR" altLang="fr-FR" b="1" i="1"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4"/>
              </a:rPr>
              <a:t>len</a:t>
            </a:r>
            <a:r>
              <a:rPr kumimoji="0" lang="fr-FR" altLang="fr-FR"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4"/>
              </a:rPr>
              <a:t>)</a:t>
            </a:r>
            <a:r>
              <a:rPr kumimoji="0" lang="fr-FR" altLang="fr-FR" sz="1600" b="0" i="0" u="none" strike="noStrike" cap="none" normalizeH="0" baseline="0" dirty="0">
                <a:ln>
                  <a:noFill/>
                </a:ln>
                <a:solidFill>
                  <a:schemeClr val="tx1"/>
                </a:solidFill>
                <a:effectLst/>
              </a:rPr>
              <a:t>  , </a:t>
            </a:r>
            <a:r>
              <a:rPr lang="fr-FR" altLang="fr-FR" sz="1600" u="sng" dirty="0">
                <a:solidFill>
                  <a:srgbClr val="000000"/>
                </a:solidFill>
                <a:latin typeface="Courier New" panose="02070309020205020404" pitchFamily="49" charset="0"/>
                <a:cs typeface="Courier New" panose="02070309020205020404" pitchFamily="49" charset="0"/>
                <a:hlinkClick r:id="rId5"/>
              </a:rPr>
              <a:t>LEFT(</a:t>
            </a:r>
            <a:r>
              <a:rPr lang="fr-FR" altLang="fr-FR" sz="1600" b="1" i="1" u="sng" dirty="0">
                <a:solidFill>
                  <a:srgbClr val="000000"/>
                </a:solidFill>
                <a:latin typeface="Courier New" panose="02070309020205020404" pitchFamily="49" charset="0"/>
                <a:cs typeface="Courier New" panose="02070309020205020404" pitchFamily="49" charset="0"/>
                <a:hlinkClick r:id="rId5"/>
              </a:rPr>
              <a:t>str</a:t>
            </a:r>
            <a:r>
              <a:rPr lang="fr-FR" altLang="fr-FR" sz="1600" u="sng" dirty="0">
                <a:solidFill>
                  <a:srgbClr val="000000"/>
                </a:solidFill>
                <a:latin typeface="Courier New" panose="02070309020205020404" pitchFamily="49" charset="0"/>
                <a:cs typeface="Courier New" panose="02070309020205020404" pitchFamily="49" charset="0"/>
                <a:hlinkClick r:id="rId5"/>
              </a:rPr>
              <a:t>,</a:t>
            </a:r>
            <a:r>
              <a:rPr lang="fr-FR" altLang="fr-FR" sz="1600" b="1" i="1" u="sng" dirty="0">
                <a:solidFill>
                  <a:srgbClr val="000000"/>
                </a:solidFill>
                <a:latin typeface="Courier New" panose="02070309020205020404" pitchFamily="49" charset="0"/>
                <a:cs typeface="Courier New" panose="02070309020205020404" pitchFamily="49" charset="0"/>
                <a:hlinkClick r:id="rId5"/>
              </a:rPr>
              <a:t>len</a:t>
            </a:r>
            <a:r>
              <a:rPr lang="fr-FR" altLang="fr-FR" sz="1600" u="sng" dirty="0">
                <a:solidFill>
                  <a:srgbClr val="000000"/>
                </a:solidFill>
                <a:latin typeface="Courier New" panose="02070309020205020404" pitchFamily="49" charset="0"/>
                <a:cs typeface="Courier New" panose="02070309020205020404" pitchFamily="49" charset="0"/>
                <a:hlinkClick r:id="rId5"/>
              </a:rPr>
              <a:t>)</a:t>
            </a:r>
            <a:r>
              <a:rPr lang="fr-FR" altLang="fr-FR" sz="1400" dirty="0"/>
              <a:t> </a:t>
            </a:r>
            <a:r>
              <a:rPr kumimoji="0" lang="fr-FR" altLang="fr-FR" sz="16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xmlns="" id="{8DFC8B1C-A883-4BEB-90E3-B586E732B260}"/>
              </a:ext>
            </a:extLst>
          </p:cNvPr>
          <p:cNvSpPr/>
          <p:nvPr/>
        </p:nvSpPr>
        <p:spPr>
          <a:xfrm>
            <a:off x="6423351" y="2545580"/>
            <a:ext cx="2795958"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LEFT</a:t>
            </a:r>
            <a:r>
              <a:rPr lang="en-US" dirty="0">
                <a:solidFill>
                  <a:srgbClr val="999999"/>
                </a:solidFill>
                <a:latin typeface="Liberation Mono"/>
              </a:rPr>
              <a:t>(</a:t>
            </a:r>
            <a:r>
              <a:rPr lang="en-US" dirty="0">
                <a:solidFill>
                  <a:srgbClr val="669900"/>
                </a:solidFill>
                <a:latin typeface="Liberation Mono"/>
              </a:rPr>
              <a:t>'foobarbar'</a:t>
            </a:r>
            <a:r>
              <a:rPr lang="en-US" dirty="0">
                <a:solidFill>
                  <a:srgbClr val="999999"/>
                </a:solidFill>
                <a:latin typeface="Liberation Mono"/>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999999"/>
                </a:solidFill>
                <a:latin typeface="Liberation Mono"/>
              </a:rPr>
              <a:t>);</a:t>
            </a:r>
            <a:endParaRPr lang="fr-FR" dirty="0"/>
          </a:p>
        </p:txBody>
      </p:sp>
      <p:sp>
        <p:nvSpPr>
          <p:cNvPr id="11" name="Rectangle 6">
            <a:extLst>
              <a:ext uri="{FF2B5EF4-FFF2-40B4-BE49-F238E27FC236}">
                <a16:creationId xmlns:a16="http://schemas.microsoft.com/office/drawing/2014/main" xmlns="" id="{49A93C6C-FCD3-4D39-8078-DEAEC481D42E}"/>
              </a:ext>
            </a:extLst>
          </p:cNvPr>
          <p:cNvSpPr>
            <a:spLocks noChangeArrowheads="1"/>
          </p:cNvSpPr>
          <p:nvPr/>
        </p:nvSpPr>
        <p:spPr bwMode="auto">
          <a:xfrm>
            <a:off x="1117599" y="4525960"/>
            <a:ext cx="4292600" cy="246221"/>
          </a:xfrm>
          <a:prstGeom prst="rect">
            <a:avLst/>
          </a:prstGeom>
          <a:noFill/>
          <a:ln>
            <a:noFill/>
          </a:ln>
          <a:effectLst/>
        </p:spPr>
        <p:txBody>
          <a:bodyPr vert="horz" wrap="square" lIns="0" tIns="0" rIns="0" bIns="0" numCol="1" anchor="ctr" anchorCtr="0" compatLnSpc="1">
            <a:prstTxWarp prst="textNoShape">
              <a:avLst/>
            </a:prstTxWarp>
            <a:spAutoFit/>
          </a:bodyPr>
          <a:lstStyle/>
          <a:p>
            <a:pPr algn="ctr" eaLnBrk="0" fontAlgn="base" hangingPunct="0">
              <a:spcBef>
                <a:spcPct val="0"/>
              </a:spcBef>
              <a:spcAft>
                <a:spcPct val="0"/>
              </a:spcAft>
            </a:pPr>
            <a:r>
              <a:rPr kumimoji="0" lang="fr-FR" altLang="fr-FR" sz="1600"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6"/>
              </a:rPr>
              <a:t>LOWER(</a:t>
            </a:r>
            <a:r>
              <a:rPr kumimoji="0" lang="fr-FR" altLang="fr-FR" sz="1600" b="1" i="1"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6"/>
              </a:rPr>
              <a:t>str</a:t>
            </a:r>
            <a:r>
              <a:rPr kumimoji="0" lang="fr-FR" altLang="fr-FR" sz="1600"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6"/>
              </a:rPr>
              <a:t>)</a:t>
            </a:r>
            <a:r>
              <a:rPr kumimoji="0" lang="fr-FR" altLang="fr-FR" sz="1400" b="0" i="0" u="none" strike="noStrike" cap="none" normalizeH="0" baseline="0" dirty="0">
                <a:ln>
                  <a:noFill/>
                </a:ln>
                <a:solidFill>
                  <a:schemeClr val="tx1"/>
                </a:solidFill>
                <a:effectLst/>
              </a:rPr>
              <a:t>   </a:t>
            </a:r>
            <a:r>
              <a:rPr kumimoji="0" lang="fr-FR" altLang="fr-FR" sz="1600" b="0" i="0" u="none" strike="noStrike" cap="none" normalizeH="0" baseline="0" dirty="0">
                <a:ln>
                  <a:noFill/>
                </a:ln>
                <a:solidFill>
                  <a:schemeClr val="tx1"/>
                </a:solidFill>
                <a:effectLst/>
              </a:rPr>
              <a:t>, </a:t>
            </a:r>
            <a:r>
              <a:rPr lang="fr-FR" altLang="fr-FR" sz="1600" u="sng" dirty="0">
                <a:solidFill>
                  <a:srgbClr val="000000"/>
                </a:solidFill>
                <a:latin typeface="Courier New" panose="02070309020205020404" pitchFamily="49" charset="0"/>
                <a:cs typeface="Courier New" panose="02070309020205020404" pitchFamily="49" charset="0"/>
                <a:hlinkClick r:id="rId7"/>
              </a:rPr>
              <a:t>UPPER(</a:t>
            </a:r>
            <a:r>
              <a:rPr lang="fr-FR" altLang="fr-FR" sz="1600" b="1" i="1" u="sng" dirty="0">
                <a:solidFill>
                  <a:srgbClr val="000000"/>
                </a:solidFill>
                <a:latin typeface="Courier New" panose="02070309020205020404" pitchFamily="49" charset="0"/>
                <a:cs typeface="Courier New" panose="02070309020205020404" pitchFamily="49" charset="0"/>
                <a:hlinkClick r:id="rId7"/>
              </a:rPr>
              <a:t>str</a:t>
            </a:r>
            <a:r>
              <a:rPr lang="fr-FR" altLang="fr-FR" sz="1600" u="sng" dirty="0">
                <a:solidFill>
                  <a:srgbClr val="000000"/>
                </a:solidFill>
                <a:latin typeface="Courier New" panose="02070309020205020404" pitchFamily="49" charset="0"/>
                <a:cs typeface="Courier New" panose="02070309020205020404" pitchFamily="49" charset="0"/>
                <a:hlinkClick r:id="rId7"/>
              </a:rPr>
              <a:t>)</a:t>
            </a:r>
            <a:r>
              <a:rPr lang="fr-FR" altLang="fr-FR" sz="1400" dirty="0"/>
              <a:t> </a:t>
            </a:r>
            <a:endParaRPr lang="fr-FR" altLang="fr-FR" sz="4000" dirty="0">
              <a:latin typeface="Arial" panose="020B0604020202020204" pitchFamily="34" charset="0"/>
            </a:endParaRPr>
          </a:p>
        </p:txBody>
      </p:sp>
      <p:sp>
        <p:nvSpPr>
          <p:cNvPr id="13" name="Rectangle 8">
            <a:extLst>
              <a:ext uri="{FF2B5EF4-FFF2-40B4-BE49-F238E27FC236}">
                <a16:creationId xmlns:a16="http://schemas.microsoft.com/office/drawing/2014/main" xmlns="" id="{D34CE4DD-4147-4F59-86A0-520F24DC1FEE}"/>
              </a:ext>
            </a:extLst>
          </p:cNvPr>
          <p:cNvSpPr>
            <a:spLocks noChangeArrowheads="1"/>
          </p:cNvSpPr>
          <p:nvPr/>
        </p:nvSpPr>
        <p:spPr bwMode="auto">
          <a:xfrm>
            <a:off x="2505679" y="3411986"/>
            <a:ext cx="1516441" cy="276999"/>
          </a:xfrm>
          <a:prstGeom prst="rect">
            <a:avLst/>
          </a:prstGeom>
          <a:no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8"/>
              </a:rPr>
              <a:t>LENGTH(</a:t>
            </a:r>
            <a:r>
              <a:rPr kumimoji="0" lang="fr-FR" altLang="fr-FR" b="1" i="1"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8"/>
              </a:rPr>
              <a:t>str</a:t>
            </a:r>
            <a:r>
              <a:rPr kumimoji="0" lang="fr-FR" altLang="fr-FR"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8"/>
              </a:rPr>
              <a:t>)</a:t>
            </a:r>
            <a:endParaRPr kumimoji="0" lang="fr-FR" altLang="fr-FR" sz="1600" b="0" i="0" u="none" strike="noStrike" cap="none" normalizeH="0" baseline="0" dirty="0">
              <a:ln>
                <a:noFill/>
              </a:ln>
              <a:solidFill>
                <a:schemeClr val="tx1"/>
              </a:solidFill>
              <a:effectLst/>
            </a:endParaRPr>
          </a:p>
        </p:txBody>
      </p:sp>
      <p:sp>
        <p:nvSpPr>
          <p:cNvPr id="14" name="Rectangle 13">
            <a:extLst>
              <a:ext uri="{FF2B5EF4-FFF2-40B4-BE49-F238E27FC236}">
                <a16:creationId xmlns:a16="http://schemas.microsoft.com/office/drawing/2014/main" xmlns="" id="{93334CD2-6080-4A35-B679-774FCFF2AF74}"/>
              </a:ext>
            </a:extLst>
          </p:cNvPr>
          <p:cNvSpPr/>
          <p:nvPr/>
        </p:nvSpPr>
        <p:spPr>
          <a:xfrm>
            <a:off x="6591043" y="3365819"/>
            <a:ext cx="2329548" cy="369332"/>
          </a:xfrm>
          <a:prstGeom prst="rect">
            <a:avLst/>
          </a:prstGeom>
        </p:spPr>
        <p:txBody>
          <a:bodyPr wrap="none">
            <a:spAutoFit/>
          </a:bodyPr>
          <a:lstStyle/>
          <a:p>
            <a:r>
              <a:rPr lang="fr-FR" dirty="0">
                <a:solidFill>
                  <a:srgbClr val="0077AA"/>
                </a:solidFill>
                <a:latin typeface="Liberation Mono"/>
              </a:rPr>
              <a:t>SELECT</a:t>
            </a:r>
            <a:r>
              <a:rPr lang="fr-FR" dirty="0">
                <a:solidFill>
                  <a:srgbClr val="000000"/>
                </a:solidFill>
                <a:latin typeface="Liberation Mono"/>
              </a:rPr>
              <a:t> </a:t>
            </a:r>
            <a:r>
              <a:rPr lang="fr-FR" dirty="0">
                <a:solidFill>
                  <a:srgbClr val="DD4A68"/>
                </a:solidFill>
                <a:latin typeface="Liberation Mono"/>
              </a:rPr>
              <a:t>LENGTH</a:t>
            </a:r>
            <a:r>
              <a:rPr lang="fr-FR" dirty="0">
                <a:solidFill>
                  <a:srgbClr val="999999"/>
                </a:solidFill>
                <a:latin typeface="Liberation Mono"/>
              </a:rPr>
              <a:t>(</a:t>
            </a:r>
            <a:r>
              <a:rPr lang="fr-FR" dirty="0">
                <a:solidFill>
                  <a:srgbClr val="669900"/>
                </a:solidFill>
                <a:latin typeface="Liberation Mono"/>
              </a:rPr>
              <a:t>'text'</a:t>
            </a:r>
            <a:r>
              <a:rPr lang="fr-FR" dirty="0">
                <a:solidFill>
                  <a:srgbClr val="999999"/>
                </a:solidFill>
                <a:latin typeface="Liberation Mono"/>
              </a:rPr>
              <a:t>);</a:t>
            </a:r>
            <a:endParaRPr lang="fr-FR" dirty="0"/>
          </a:p>
        </p:txBody>
      </p:sp>
      <p:sp>
        <p:nvSpPr>
          <p:cNvPr id="15" name="Rectangle 14">
            <a:extLst>
              <a:ext uri="{FF2B5EF4-FFF2-40B4-BE49-F238E27FC236}">
                <a16:creationId xmlns:a16="http://schemas.microsoft.com/office/drawing/2014/main" xmlns="" id="{AC8985B6-1451-4409-B4FD-59721A0638C3}"/>
              </a:ext>
            </a:extLst>
          </p:cNvPr>
          <p:cNvSpPr/>
          <p:nvPr/>
        </p:nvSpPr>
        <p:spPr>
          <a:xfrm>
            <a:off x="6423351" y="4464404"/>
            <a:ext cx="3419782" cy="369332"/>
          </a:xfrm>
          <a:prstGeom prst="rect">
            <a:avLst/>
          </a:prstGeom>
        </p:spPr>
        <p:txBody>
          <a:bodyPr wrap="none">
            <a:spAutoFit/>
          </a:bodyPr>
          <a:lstStyle/>
          <a:p>
            <a:r>
              <a:rPr lang="fr-FR" dirty="0">
                <a:solidFill>
                  <a:srgbClr val="0077AA"/>
                </a:solidFill>
                <a:latin typeface="Liberation Mono"/>
              </a:rPr>
              <a:t>SELECT</a:t>
            </a:r>
            <a:r>
              <a:rPr lang="fr-FR" dirty="0">
                <a:solidFill>
                  <a:srgbClr val="000000"/>
                </a:solidFill>
                <a:latin typeface="Liberation Mono"/>
              </a:rPr>
              <a:t> </a:t>
            </a:r>
            <a:r>
              <a:rPr lang="fr-FR" dirty="0">
                <a:solidFill>
                  <a:srgbClr val="DD4A68"/>
                </a:solidFill>
                <a:latin typeface="Liberation Mono"/>
              </a:rPr>
              <a:t>LOWER</a:t>
            </a:r>
            <a:r>
              <a:rPr lang="fr-FR" dirty="0">
                <a:solidFill>
                  <a:srgbClr val="999999"/>
                </a:solidFill>
                <a:latin typeface="Liberation Mono"/>
              </a:rPr>
              <a:t>(</a:t>
            </a:r>
            <a:r>
              <a:rPr lang="fr-FR" dirty="0">
                <a:solidFill>
                  <a:srgbClr val="669900"/>
                </a:solidFill>
                <a:latin typeface="Liberation Mono"/>
              </a:rPr>
              <a:t>'QUADRATICALLY'</a:t>
            </a:r>
            <a:r>
              <a:rPr lang="fr-FR" dirty="0">
                <a:solidFill>
                  <a:srgbClr val="999999"/>
                </a:solidFill>
                <a:latin typeface="Liberation Mono"/>
              </a:rPr>
              <a:t>);</a:t>
            </a:r>
            <a:endParaRPr lang="fr-FR" dirty="0"/>
          </a:p>
        </p:txBody>
      </p:sp>
      <p:sp>
        <p:nvSpPr>
          <p:cNvPr id="17" name="Rectangle 9">
            <a:extLst>
              <a:ext uri="{FF2B5EF4-FFF2-40B4-BE49-F238E27FC236}">
                <a16:creationId xmlns:a16="http://schemas.microsoft.com/office/drawing/2014/main" xmlns="" id="{1328972B-7032-4135-801F-65D98BEDB808}"/>
              </a:ext>
            </a:extLst>
          </p:cNvPr>
          <p:cNvSpPr>
            <a:spLocks noChangeArrowheads="1"/>
          </p:cNvSpPr>
          <p:nvPr/>
        </p:nvSpPr>
        <p:spPr bwMode="auto">
          <a:xfrm>
            <a:off x="1892300" y="5486045"/>
            <a:ext cx="2505679" cy="246221"/>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9"/>
              </a:rPr>
              <a:t>SUBSTRING(</a:t>
            </a:r>
            <a:r>
              <a:rPr kumimoji="0" lang="fr-FR" altLang="fr-FR" sz="1600" b="1" i="1"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9"/>
              </a:rPr>
              <a:t>str</a:t>
            </a:r>
            <a:r>
              <a:rPr kumimoji="0" lang="fr-FR" altLang="fr-FR" sz="1600"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9"/>
              </a:rPr>
              <a:t>,</a:t>
            </a:r>
            <a:r>
              <a:rPr kumimoji="0" lang="fr-FR" altLang="fr-FR" sz="1600" b="1" i="1"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9"/>
              </a:rPr>
              <a:t>pos</a:t>
            </a:r>
            <a:r>
              <a:rPr kumimoji="0" lang="fr-FR" altLang="fr-FR" sz="1600"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9"/>
              </a:rPr>
              <a:t>)</a:t>
            </a:r>
            <a:r>
              <a:rPr kumimoji="0" lang="fr-FR" altLang="fr-FR" sz="1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8" name="Rectangle 17">
            <a:extLst>
              <a:ext uri="{FF2B5EF4-FFF2-40B4-BE49-F238E27FC236}">
                <a16:creationId xmlns:a16="http://schemas.microsoft.com/office/drawing/2014/main" xmlns="" id="{D998AC23-3A17-4492-B041-76BA8EDDF149}"/>
              </a:ext>
            </a:extLst>
          </p:cNvPr>
          <p:cNvSpPr/>
          <p:nvPr/>
        </p:nvSpPr>
        <p:spPr>
          <a:xfrm>
            <a:off x="6159500" y="5424489"/>
            <a:ext cx="4290534"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SUBSTRING</a:t>
            </a:r>
            <a:r>
              <a:rPr lang="en-US" dirty="0">
                <a:solidFill>
                  <a:srgbClr val="999999"/>
                </a:solidFill>
                <a:latin typeface="Liberation Mono"/>
              </a:rPr>
              <a:t>(</a:t>
            </a:r>
            <a:r>
              <a:rPr lang="en-US" dirty="0">
                <a:solidFill>
                  <a:srgbClr val="669900"/>
                </a:solidFill>
                <a:latin typeface="Liberation Mono"/>
              </a:rPr>
              <a:t>'Sakila'</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A67F59"/>
                </a:solidFill>
                <a:latin typeface="Liberation Mono"/>
              </a:rPr>
              <a:t>-</a:t>
            </a:r>
            <a:r>
              <a:rPr lang="en-US" dirty="0">
                <a:solidFill>
                  <a:srgbClr val="990055"/>
                </a:solidFill>
                <a:latin typeface="Liberation Mono"/>
              </a:rPr>
              <a:t>4</a:t>
            </a:r>
            <a:r>
              <a:rPr lang="en-US" dirty="0">
                <a:solidFill>
                  <a:srgbClr val="000000"/>
                </a:solidFill>
                <a:latin typeface="Liberation Mono"/>
              </a:rPr>
              <a:t> </a:t>
            </a:r>
            <a:r>
              <a:rPr lang="en-US" dirty="0">
                <a:solidFill>
                  <a:srgbClr val="0077AA"/>
                </a:solidFill>
                <a:latin typeface="Liberation Mono"/>
              </a:rPr>
              <a:t>FOR</a:t>
            </a:r>
            <a:r>
              <a:rPr lang="en-US" dirty="0">
                <a:solidFill>
                  <a:srgbClr val="000000"/>
                </a:solidFill>
                <a:latin typeface="Liberation Mono"/>
              </a:rPr>
              <a:t> </a:t>
            </a:r>
            <a:r>
              <a:rPr lang="en-US" dirty="0">
                <a:solidFill>
                  <a:srgbClr val="990055"/>
                </a:solidFill>
                <a:latin typeface="Liberation Mono"/>
              </a:rPr>
              <a:t>2</a:t>
            </a:r>
            <a:r>
              <a:rPr lang="en-US" dirty="0">
                <a:solidFill>
                  <a:srgbClr val="999999"/>
                </a:solidFill>
                <a:latin typeface="Liberation Mono"/>
              </a:rPr>
              <a:t>);</a:t>
            </a:r>
            <a:endParaRPr lang="fr-FR" dirty="0"/>
          </a:p>
        </p:txBody>
      </p:sp>
    </p:spTree>
    <p:extLst>
      <p:ext uri="{BB962C8B-B14F-4D97-AF65-F5344CB8AC3E}">
        <p14:creationId xmlns:p14="http://schemas.microsoft.com/office/powerpoint/2010/main" val="29782491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ACB759B-03CE-4D5A-8680-5420434AB913}"/>
              </a:ext>
            </a:extLst>
          </p:cNvPr>
          <p:cNvSpPr>
            <a:spLocks noGrp="1"/>
          </p:cNvSpPr>
          <p:nvPr>
            <p:ph type="title"/>
          </p:nvPr>
        </p:nvSpPr>
        <p:spPr/>
        <p:txBody>
          <a:bodyPr/>
          <a:lstStyle/>
          <a:p>
            <a:r>
              <a:rPr lang="fr-FR" dirty="0"/>
              <a:t>Fonctions MySql</a:t>
            </a:r>
          </a:p>
        </p:txBody>
      </p:sp>
      <p:sp>
        <p:nvSpPr>
          <p:cNvPr id="3" name="Espace réservé du contenu 2">
            <a:extLst>
              <a:ext uri="{FF2B5EF4-FFF2-40B4-BE49-F238E27FC236}">
                <a16:creationId xmlns:a16="http://schemas.microsoft.com/office/drawing/2014/main" xmlns="" id="{2F83327A-4EC5-45F8-9028-6E4AADB9ACF2}"/>
              </a:ext>
            </a:extLst>
          </p:cNvPr>
          <p:cNvSpPr>
            <a:spLocks noGrp="1"/>
          </p:cNvSpPr>
          <p:nvPr>
            <p:ph idx="1"/>
          </p:nvPr>
        </p:nvSpPr>
        <p:spPr/>
        <p:txBody>
          <a:bodyPr/>
          <a:lstStyle/>
          <a:p>
            <a:r>
              <a:rPr lang="fr-FR" dirty="0"/>
              <a:t>Gestion de dates </a:t>
            </a:r>
          </a:p>
          <a:p>
            <a:pPr lvl="1"/>
            <a:r>
              <a:rPr lang="fr-FR" dirty="0"/>
              <a:t>Date avec formatage</a:t>
            </a:r>
          </a:p>
          <a:p>
            <a:pPr lvl="1"/>
            <a:endParaRPr lang="fr-FR" dirty="0"/>
          </a:p>
          <a:p>
            <a:pPr lvl="1"/>
            <a:endParaRPr lang="fr-FR" dirty="0"/>
          </a:p>
          <a:p>
            <a:pPr lvl="1"/>
            <a:r>
              <a:rPr lang="fr-FR" dirty="0"/>
              <a:t>Format </a:t>
            </a:r>
          </a:p>
          <a:p>
            <a:pPr lvl="5"/>
            <a:r>
              <a:rPr lang="fr-FR" dirty="0"/>
              <a:t>%h / %H  /  %p	</a:t>
            </a:r>
            <a:r>
              <a:rPr lang="fr-FR" dirty="0">
                <a:sym typeface="Wingdings" panose="05000000000000000000" pitchFamily="2" charset="2"/>
              </a:rPr>
              <a:t>	heure   01..12  /  00..23  /  am||pm</a:t>
            </a:r>
          </a:p>
          <a:p>
            <a:pPr lvl="5"/>
            <a:r>
              <a:rPr lang="fr-FR" dirty="0">
                <a:sym typeface="Wingdings" panose="05000000000000000000" pitchFamily="2" charset="2"/>
              </a:rPr>
              <a:t>%i  /  %s  /  %r 		minute / sec / hh:mm:ss</a:t>
            </a:r>
          </a:p>
          <a:p>
            <a:pPr lvl="5"/>
            <a:r>
              <a:rPr lang="fr-FR" dirty="0">
                <a:sym typeface="Wingdings" panose="05000000000000000000" pitchFamily="2" charset="2"/>
              </a:rPr>
              <a:t>%r  /  %T  			hh:mm:ss 12H / 24H</a:t>
            </a:r>
          </a:p>
          <a:p>
            <a:pPr lvl="5"/>
            <a:r>
              <a:rPr lang="fr-FR" dirty="0">
                <a:sym typeface="Wingdings" panose="05000000000000000000" pitchFamily="2" charset="2"/>
              </a:rPr>
              <a:t>%d  / %m  /  %Y		jj  /  mm  /  yyyy </a:t>
            </a:r>
          </a:p>
          <a:p>
            <a:pPr lvl="5"/>
            <a:endParaRPr lang="fr-FR" dirty="0">
              <a:sym typeface="Wingdings" panose="05000000000000000000" pitchFamily="2" charset="2"/>
            </a:endParaRPr>
          </a:p>
          <a:p>
            <a:pPr lvl="5"/>
            <a:endParaRPr lang="fr-FR" dirty="0"/>
          </a:p>
        </p:txBody>
      </p:sp>
      <p:sp>
        <p:nvSpPr>
          <p:cNvPr id="5" name="Rectangle 2">
            <a:extLst>
              <a:ext uri="{FF2B5EF4-FFF2-40B4-BE49-F238E27FC236}">
                <a16:creationId xmlns:a16="http://schemas.microsoft.com/office/drawing/2014/main" xmlns="" id="{BC6BB4DC-CBE8-480B-B326-66018BECE9FD}"/>
              </a:ext>
            </a:extLst>
          </p:cNvPr>
          <p:cNvSpPr>
            <a:spLocks noChangeArrowheads="1"/>
          </p:cNvSpPr>
          <p:nvPr/>
        </p:nvSpPr>
        <p:spPr bwMode="auto">
          <a:xfrm>
            <a:off x="2082760" y="2307324"/>
            <a:ext cx="8813840" cy="646331"/>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fr-FR" altLang="fr-FR" sz="2400" u="sng" dirty="0">
                <a:solidFill>
                  <a:srgbClr val="000000"/>
                </a:solidFill>
                <a:latin typeface="Courier New" panose="02070309020205020404" pitchFamily="49" charset="0"/>
                <a:cs typeface="Courier New" panose="02070309020205020404" pitchFamily="49" charset="0"/>
                <a:hlinkClick r:id="rId3"/>
              </a:rPr>
              <a:t>DATE</a:t>
            </a:r>
            <a:r>
              <a:rPr lang="fr-FR" altLang="fr-FR" sz="2400" b="1" u="sng" dirty="0">
                <a:solidFill>
                  <a:srgbClr val="000000"/>
                </a:solidFill>
                <a:latin typeface="Courier New" panose="02070309020205020404" pitchFamily="49" charset="0"/>
                <a:cs typeface="Courier New" panose="02070309020205020404" pitchFamily="49" charset="0"/>
                <a:hlinkClick r:id="rId3"/>
              </a:rPr>
              <a:t>_</a:t>
            </a:r>
            <a:r>
              <a:rPr lang="fr-FR" altLang="fr-FR" sz="2400" u="sng" dirty="0">
                <a:solidFill>
                  <a:srgbClr val="000000"/>
                </a:solidFill>
                <a:latin typeface="Courier New" panose="02070309020205020404" pitchFamily="49" charset="0"/>
                <a:cs typeface="Courier New" panose="02070309020205020404" pitchFamily="49" charset="0"/>
                <a:hlinkClick r:id="rId3"/>
              </a:rPr>
              <a:t>FORMAT(</a:t>
            </a:r>
            <a:r>
              <a:rPr lang="fr-FR" altLang="fr-FR" sz="2400" b="1" i="1" u="sng" dirty="0">
                <a:solidFill>
                  <a:srgbClr val="000000"/>
                </a:solidFill>
                <a:latin typeface="Courier New" panose="02070309020205020404" pitchFamily="49" charset="0"/>
                <a:cs typeface="Courier New" panose="02070309020205020404" pitchFamily="49" charset="0"/>
                <a:hlinkClick r:id="rId3"/>
              </a:rPr>
              <a:t>date</a:t>
            </a:r>
            <a:r>
              <a:rPr lang="fr-FR" altLang="fr-FR" sz="2400" u="sng" dirty="0">
                <a:solidFill>
                  <a:srgbClr val="000000"/>
                </a:solidFill>
                <a:latin typeface="Courier New" panose="02070309020205020404" pitchFamily="49" charset="0"/>
                <a:cs typeface="Courier New" panose="02070309020205020404" pitchFamily="49" charset="0"/>
                <a:hlinkClick r:id="rId3"/>
              </a:rPr>
              <a:t>,</a:t>
            </a:r>
            <a:r>
              <a:rPr lang="fr-FR" altLang="fr-FR" sz="2400" b="1" i="1" u="sng" dirty="0">
                <a:solidFill>
                  <a:srgbClr val="000000"/>
                </a:solidFill>
                <a:latin typeface="Courier New" panose="02070309020205020404" pitchFamily="49" charset="0"/>
                <a:cs typeface="Courier New" panose="02070309020205020404" pitchFamily="49" charset="0"/>
                <a:hlinkClick r:id="rId3"/>
              </a:rPr>
              <a:t>format</a:t>
            </a:r>
            <a:r>
              <a:rPr lang="fr-FR" altLang="fr-FR" sz="2400" u="sng" dirty="0">
                <a:solidFill>
                  <a:srgbClr val="000000"/>
                </a:solidFill>
                <a:latin typeface="Courier New" panose="02070309020205020404" pitchFamily="49" charset="0"/>
                <a:cs typeface="Courier New" panose="02070309020205020404" pitchFamily="49" charset="0"/>
                <a:hlinkClick r:id="rId3"/>
              </a:rPr>
              <a:t>)</a:t>
            </a:r>
            <a:r>
              <a:rPr kumimoji="0" lang="fr-FR" altLang="fr-FR" sz="2400" b="0" i="0" u="none" strike="noStrike" cap="none" normalizeH="0" baseline="0" dirty="0">
                <a:ln>
                  <a:noFill/>
                </a:ln>
                <a:solidFill>
                  <a:srgbClr val="555555"/>
                </a:solidFill>
                <a:effectLst/>
                <a:latin typeface="Open Sans"/>
              </a:rPr>
              <a:t>, </a:t>
            </a:r>
            <a:r>
              <a:rPr kumimoji="0" lang="fr-FR" altLang="fr-FR" sz="1600"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4"/>
              </a:rPr>
              <a:t>STR</a:t>
            </a:r>
            <a:r>
              <a:rPr kumimoji="0" lang="fr-FR" altLang="fr-FR" sz="1600" b="1"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4"/>
              </a:rPr>
              <a:t>_</a:t>
            </a:r>
            <a:r>
              <a:rPr kumimoji="0" lang="fr-FR" altLang="fr-FR" sz="1600"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4"/>
              </a:rPr>
              <a:t>TO</a:t>
            </a:r>
            <a:r>
              <a:rPr kumimoji="0" lang="fr-FR" altLang="fr-FR" sz="1600" b="1"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4"/>
              </a:rPr>
              <a:t>_</a:t>
            </a:r>
            <a:r>
              <a:rPr kumimoji="0" lang="fr-FR" altLang="fr-FR" sz="1600"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4"/>
              </a:rPr>
              <a:t>DATE()</a:t>
            </a:r>
            <a:r>
              <a:rPr kumimoji="0" lang="fr-FR" altLang="fr-FR" b="0" i="0" u="none" strike="noStrike" cap="none" normalizeH="0" baseline="0" dirty="0">
                <a:ln>
                  <a:noFill/>
                </a:ln>
                <a:solidFill>
                  <a:srgbClr val="555555"/>
                </a:solidFill>
                <a:effectLst/>
                <a:latin typeface="Open Sans"/>
              </a:rPr>
              <a:t>, </a:t>
            </a:r>
            <a:r>
              <a:rPr kumimoji="0" lang="fr-FR" altLang="fr-FR" sz="1600"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5"/>
              </a:rPr>
              <a:t>TIME</a:t>
            </a:r>
            <a:r>
              <a:rPr kumimoji="0" lang="fr-FR" altLang="fr-FR" sz="1600" b="1"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5"/>
              </a:rPr>
              <a:t>_</a:t>
            </a:r>
            <a:r>
              <a:rPr kumimoji="0" lang="fr-FR" altLang="fr-FR" sz="1600"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5"/>
              </a:rPr>
              <a:t>FORMAT()</a:t>
            </a:r>
            <a:r>
              <a:rPr kumimoji="0" lang="fr-FR" altLang="fr-FR" b="0" i="0" u="none" strike="noStrike" cap="none" normalizeH="0" baseline="0" dirty="0">
                <a:ln>
                  <a:noFill/>
                </a:ln>
                <a:solidFill>
                  <a:srgbClr val="555555"/>
                </a:solidFill>
                <a:effectLst/>
                <a:latin typeface="Open Sans"/>
              </a:rPr>
              <a:t>, </a:t>
            </a:r>
            <a:r>
              <a:rPr kumimoji="0" lang="fr-FR" altLang="fr-FR" sz="1600"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6"/>
              </a:rPr>
              <a:t>UNIX</a:t>
            </a:r>
            <a:r>
              <a:rPr kumimoji="0" lang="fr-FR" altLang="fr-FR" sz="1600" b="1"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6"/>
              </a:rPr>
              <a:t>_</a:t>
            </a:r>
            <a:r>
              <a:rPr kumimoji="0" lang="fr-FR" altLang="fr-FR" sz="1600"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6"/>
              </a:rPr>
              <a:t>TIMESTAMP()</a:t>
            </a:r>
            <a:r>
              <a:rPr kumimoji="0" lang="fr-FR" altLang="fr-FR" b="0" i="0" u="none" strike="noStrike" cap="none" normalizeH="0" baseline="0" dirty="0">
                <a:ln>
                  <a:noFill/>
                </a:ln>
                <a:solidFill>
                  <a:srgbClr val="555555"/>
                </a:solidFill>
                <a:effectLst/>
                <a:latin typeface="Open Sans"/>
              </a:rPr>
              <a:t>.</a:t>
            </a:r>
            <a:r>
              <a:rPr kumimoji="0" lang="fr-FR" altLang="fr-FR" sz="1400" b="0" i="0" u="none" strike="noStrike" cap="none" normalizeH="0" baseline="0" dirty="0">
                <a:ln>
                  <a:noFill/>
                </a:ln>
                <a:solidFill>
                  <a:schemeClr val="tx1"/>
                </a:solidFill>
                <a:effectLst/>
              </a:rPr>
              <a:t> </a:t>
            </a:r>
            <a:endParaRPr kumimoji="0" lang="fr-FR" altLang="fr-FR"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4574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FDFE74A-188A-4DBC-8077-E25D4FDE3F09}"/>
              </a:ext>
            </a:extLst>
          </p:cNvPr>
          <p:cNvSpPr>
            <a:spLocks noGrp="1"/>
          </p:cNvSpPr>
          <p:nvPr>
            <p:ph type="title"/>
          </p:nvPr>
        </p:nvSpPr>
        <p:spPr/>
        <p:txBody>
          <a:bodyPr/>
          <a:lstStyle/>
          <a:p>
            <a:r>
              <a:rPr lang="fr-FR" dirty="0"/>
              <a:t>Etapes php 5</a:t>
            </a:r>
          </a:p>
        </p:txBody>
      </p:sp>
      <p:sp>
        <p:nvSpPr>
          <p:cNvPr id="3" name="Espace réservé du contenu 2">
            <a:extLst>
              <a:ext uri="{FF2B5EF4-FFF2-40B4-BE49-F238E27FC236}">
                <a16:creationId xmlns:a16="http://schemas.microsoft.com/office/drawing/2014/main" xmlns="" id="{7A63169D-968A-45FB-842D-84CF90A79B03}"/>
              </a:ext>
            </a:extLst>
          </p:cNvPr>
          <p:cNvSpPr>
            <a:spLocks noGrp="1"/>
          </p:cNvSpPr>
          <p:nvPr>
            <p:ph idx="1"/>
          </p:nvPr>
        </p:nvSpPr>
        <p:spPr>
          <a:xfrm>
            <a:off x="380960" y="1104884"/>
            <a:ext cx="11430080" cy="5286412"/>
          </a:xfrm>
        </p:spPr>
        <p:txBody>
          <a:bodyPr>
            <a:normAutofit/>
          </a:bodyPr>
          <a:lstStyle/>
          <a:p>
            <a:r>
              <a:rPr lang="fr-FR" dirty="0"/>
              <a:t>Pour effectuer une transaction Mysql:</a:t>
            </a:r>
          </a:p>
          <a:p>
            <a:pPr lvl="2"/>
            <a:r>
              <a:rPr lang="fr-FR" dirty="0"/>
              <a:t>Utiliser les fonctions </a:t>
            </a:r>
            <a:r>
              <a:rPr lang="fr-FR" b="1" dirty="0"/>
              <a:t>mysql_  </a:t>
            </a:r>
            <a:r>
              <a:rPr lang="fr-FR" dirty="0"/>
              <a:t>(dépréciées dans la version 7)</a:t>
            </a:r>
          </a:p>
          <a:p>
            <a:pPr lvl="3"/>
            <a:r>
              <a:rPr lang="fr-FR" dirty="0"/>
              <a:t>Connection </a:t>
            </a:r>
          </a:p>
          <a:p>
            <a:pPr lvl="4"/>
            <a:r>
              <a:rPr lang="en-US" dirty="0"/>
              <a:t>$link = </a:t>
            </a:r>
            <a:r>
              <a:rPr lang="en-US" b="1" dirty="0"/>
              <a:t>mysql_connect</a:t>
            </a:r>
            <a:r>
              <a:rPr lang="en-US" dirty="0"/>
              <a:t>("127..1", "my_user", "my_password");</a:t>
            </a:r>
          </a:p>
          <a:p>
            <a:pPr lvl="3"/>
            <a:endParaRPr lang="en-US" dirty="0"/>
          </a:p>
          <a:p>
            <a:pPr lvl="3"/>
            <a:r>
              <a:rPr lang="en-US" dirty="0"/>
              <a:t>Selection de db</a:t>
            </a:r>
          </a:p>
          <a:p>
            <a:pPr lvl="4"/>
            <a:r>
              <a:rPr lang="en-US" b="1" dirty="0"/>
              <a:t>mysql_select_db</a:t>
            </a:r>
            <a:r>
              <a:rPr lang="en-US" dirty="0"/>
              <a:t>(‘dbName’,$link);</a:t>
            </a:r>
            <a:endParaRPr lang="fr-FR" dirty="0"/>
          </a:p>
          <a:p>
            <a:pPr lvl="3"/>
            <a:endParaRPr lang="en-US" dirty="0"/>
          </a:p>
          <a:p>
            <a:pPr lvl="3"/>
            <a:r>
              <a:rPr lang="en-US" dirty="0"/>
              <a:t>Close</a:t>
            </a:r>
          </a:p>
          <a:p>
            <a:pPr lvl="4"/>
            <a:r>
              <a:rPr lang="fr-FR" b="1" dirty="0"/>
              <a:t>mysql</a:t>
            </a:r>
            <a:r>
              <a:rPr lang="fr-FR" dirty="0"/>
              <a:t>_</a:t>
            </a:r>
            <a:r>
              <a:rPr lang="fr-FR" b="1" dirty="0"/>
              <a:t>close();</a:t>
            </a:r>
            <a:endParaRPr lang="fr-FR" dirty="0"/>
          </a:p>
          <a:p>
            <a:pPr lvl="3"/>
            <a:endParaRPr lang="fr-FR" dirty="0"/>
          </a:p>
        </p:txBody>
      </p:sp>
    </p:spTree>
    <p:extLst>
      <p:ext uri="{BB962C8B-B14F-4D97-AF65-F5344CB8AC3E}">
        <p14:creationId xmlns:p14="http://schemas.microsoft.com/office/powerpoint/2010/main" val="24895247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FDFE74A-188A-4DBC-8077-E25D4FDE3F09}"/>
              </a:ext>
            </a:extLst>
          </p:cNvPr>
          <p:cNvSpPr>
            <a:spLocks noGrp="1"/>
          </p:cNvSpPr>
          <p:nvPr>
            <p:ph type="title"/>
          </p:nvPr>
        </p:nvSpPr>
        <p:spPr/>
        <p:txBody>
          <a:bodyPr/>
          <a:lstStyle/>
          <a:p>
            <a:r>
              <a:rPr lang="fr-FR" dirty="0"/>
              <a:t>Etapes php 5</a:t>
            </a:r>
          </a:p>
        </p:txBody>
      </p:sp>
      <p:sp>
        <p:nvSpPr>
          <p:cNvPr id="3" name="Espace réservé du contenu 2">
            <a:extLst>
              <a:ext uri="{FF2B5EF4-FFF2-40B4-BE49-F238E27FC236}">
                <a16:creationId xmlns:a16="http://schemas.microsoft.com/office/drawing/2014/main" xmlns="" id="{7A63169D-968A-45FB-842D-84CF90A79B03}"/>
              </a:ext>
            </a:extLst>
          </p:cNvPr>
          <p:cNvSpPr>
            <a:spLocks noGrp="1"/>
          </p:cNvSpPr>
          <p:nvPr>
            <p:ph idx="1"/>
          </p:nvPr>
        </p:nvSpPr>
        <p:spPr>
          <a:xfrm>
            <a:off x="380960" y="1104884"/>
            <a:ext cx="11430080" cy="5286412"/>
          </a:xfrm>
        </p:spPr>
        <p:txBody>
          <a:bodyPr>
            <a:normAutofit/>
          </a:bodyPr>
          <a:lstStyle/>
          <a:p>
            <a:r>
              <a:rPr lang="fr-FR" dirty="0"/>
              <a:t>Pour effectuer une transaction Mysql:</a:t>
            </a:r>
          </a:p>
          <a:p>
            <a:pPr lvl="2"/>
            <a:r>
              <a:rPr lang="fr-FR" dirty="0"/>
              <a:t>Utiliser les fonctions </a:t>
            </a:r>
            <a:r>
              <a:rPr lang="fr-FR" b="1" dirty="0"/>
              <a:t>mysql_  </a:t>
            </a:r>
            <a:r>
              <a:rPr lang="fr-FR" sz="1200" dirty="0"/>
              <a:t>(dépréciées dans la version 5.5 suppr. des la 7.0)</a:t>
            </a:r>
            <a:endParaRPr lang="fr-FR" dirty="0"/>
          </a:p>
          <a:p>
            <a:pPr lvl="3"/>
            <a:r>
              <a:rPr lang="fr-FR" dirty="0"/>
              <a:t>Query </a:t>
            </a:r>
          </a:p>
          <a:p>
            <a:pPr lvl="4"/>
            <a:r>
              <a:rPr lang="en-US" dirty="0"/>
              <a:t>$queryRes=</a:t>
            </a:r>
            <a:r>
              <a:rPr lang="en-US" b="1" dirty="0"/>
              <a:t>mysql</a:t>
            </a:r>
            <a:r>
              <a:rPr lang="en-US" dirty="0"/>
              <a:t>_</a:t>
            </a:r>
            <a:r>
              <a:rPr lang="en-US" b="1" dirty="0"/>
              <a:t>query</a:t>
            </a:r>
            <a:r>
              <a:rPr lang="en-US" dirty="0"/>
              <a:t>(“</a:t>
            </a:r>
            <a:r>
              <a:rPr lang="en-US" i="1" dirty="0"/>
              <a:t>SELECT * FROM produit;” </a:t>
            </a:r>
            <a:r>
              <a:rPr lang="en-US" dirty="0"/>
              <a:t>, $link);</a:t>
            </a:r>
          </a:p>
          <a:p>
            <a:pPr lvl="3"/>
            <a:endParaRPr lang="en-US" dirty="0"/>
          </a:p>
          <a:p>
            <a:pPr lvl="3"/>
            <a:r>
              <a:rPr lang="en-US" dirty="0"/>
              <a:t>Interrater de lines resultant:</a:t>
            </a:r>
          </a:p>
          <a:p>
            <a:pPr lvl="4"/>
            <a:r>
              <a:rPr lang="en-US" dirty="0"/>
              <a:t>$lineResArray=</a:t>
            </a:r>
            <a:r>
              <a:rPr lang="en-US" b="1" dirty="0"/>
              <a:t>mysql_fetch_array</a:t>
            </a:r>
            <a:r>
              <a:rPr lang="en-US" dirty="0"/>
              <a:t>($queryRes, </a:t>
            </a:r>
            <a:r>
              <a:rPr lang="en-US" b="1" i="1" dirty="0"/>
              <a:t>MYSQL_ASSOC</a:t>
            </a:r>
            <a:r>
              <a:rPr lang="en-US" dirty="0"/>
              <a:t>);</a:t>
            </a:r>
          </a:p>
          <a:p>
            <a:pPr lvl="4"/>
            <a:r>
              <a:rPr lang="en-US" dirty="0"/>
              <a:t>$lineResArray=</a:t>
            </a:r>
            <a:r>
              <a:rPr lang="en-US" b="1" dirty="0" err="1"/>
              <a:t>mysql_fetch_assoc</a:t>
            </a:r>
            <a:r>
              <a:rPr lang="en-US" dirty="0"/>
              <a:t>($queryRes);</a:t>
            </a:r>
          </a:p>
          <a:p>
            <a:pPr lvl="4"/>
            <a:endParaRPr lang="en-US" dirty="0"/>
          </a:p>
          <a:p>
            <a:pPr lvl="3"/>
            <a:r>
              <a:rPr lang="en-US" dirty="0"/>
              <a:t>Liberation du result Set</a:t>
            </a:r>
          </a:p>
          <a:p>
            <a:pPr lvl="4"/>
            <a:r>
              <a:rPr lang="en-US" b="1" dirty="0" err="1"/>
              <a:t>mysql_free_result</a:t>
            </a:r>
            <a:r>
              <a:rPr lang="en-US" dirty="0"/>
              <a:t>($queryRes);</a:t>
            </a:r>
          </a:p>
          <a:p>
            <a:pPr lvl="3"/>
            <a:endParaRPr lang="fr-FR" dirty="0"/>
          </a:p>
        </p:txBody>
      </p:sp>
    </p:spTree>
    <p:extLst>
      <p:ext uri="{BB962C8B-B14F-4D97-AF65-F5344CB8AC3E}">
        <p14:creationId xmlns:p14="http://schemas.microsoft.com/office/powerpoint/2010/main" val="2525177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t>
            </a:r>
            <a:r>
              <a:rPr lang="fr-FR" dirty="0" err="1"/>
              <a:t>requetes</a:t>
            </a:r>
            <a:r>
              <a:rPr lang="fr-FR" dirty="0"/>
              <a:t> HTTP</a:t>
            </a:r>
          </a:p>
        </p:txBody>
      </p:sp>
      <p:sp>
        <p:nvSpPr>
          <p:cNvPr id="3" name="Espace réservé du contenu 2"/>
          <p:cNvSpPr>
            <a:spLocks noGrp="1"/>
          </p:cNvSpPr>
          <p:nvPr>
            <p:ph idx="1"/>
          </p:nvPr>
        </p:nvSpPr>
        <p:spPr/>
        <p:txBody>
          <a:bodyPr>
            <a:normAutofit/>
          </a:bodyPr>
          <a:lstStyle/>
          <a:p>
            <a:r>
              <a:rPr lang="fr-FR" dirty="0"/>
              <a:t>Une requête est un ensemble de choses permettant la réception ou l'envoie de ressources via un client</a:t>
            </a:r>
          </a:p>
          <a:p>
            <a:pPr lvl="1"/>
            <a:r>
              <a:rPr lang="fr-FR" dirty="0"/>
              <a:t>Méthode : POST ou GET</a:t>
            </a:r>
          </a:p>
          <a:p>
            <a:pPr lvl="1"/>
            <a:endParaRPr lang="fr-FR" dirty="0"/>
          </a:p>
          <a:p>
            <a:pPr lvl="1"/>
            <a:r>
              <a:rPr lang="fr-FR" dirty="0"/>
              <a:t>URL : l'adresse de la ressource</a:t>
            </a:r>
          </a:p>
          <a:p>
            <a:pPr lvl="1"/>
            <a:endParaRPr lang="fr-FR" dirty="0"/>
          </a:p>
          <a:p>
            <a:pPr lvl="1"/>
            <a:r>
              <a:rPr lang="fr-FR" dirty="0"/>
              <a:t>Protocole : HTTP1.0 (1.1 ou 2.0)</a:t>
            </a:r>
          </a:p>
          <a:p>
            <a:pPr lvl="1"/>
            <a:endParaRPr lang="fr-FR" dirty="0"/>
          </a:p>
          <a:p>
            <a:r>
              <a:rPr lang="fr-FR" dirty="0"/>
              <a:t>Une réponse est envoyé avec un code d'</a:t>
            </a:r>
            <a:r>
              <a:rPr lang="fr-FR" dirty="0" err="1"/>
              <a:t>etat</a:t>
            </a:r>
            <a:r>
              <a:rPr lang="fr-FR" dirty="0"/>
              <a:t> de la demande cf. code </a:t>
            </a:r>
            <a:r>
              <a:rPr lang="fr-FR" dirty="0" smtClean="0"/>
              <a:t>http://</a:t>
            </a:r>
            <a:r>
              <a:rPr lang="fr-FR" dirty="0" smtClean="0">
                <a:solidFill>
                  <a:srgbClr val="009AD0"/>
                </a:solidFill>
              </a:rPr>
              <a:t>fr.wikipedia.org/wiki/Liste_des_codes_HTTP</a:t>
            </a:r>
            <a:endParaRPr lang="fr-FR" dirty="0"/>
          </a:p>
          <a:p>
            <a:pPr lvl="1"/>
            <a:endParaRPr lang="fr-FR" dirty="0"/>
          </a:p>
        </p:txBody>
      </p:sp>
    </p:spTree>
    <p:extLst>
      <p:ext uri="{BB962C8B-B14F-4D97-AF65-F5344CB8AC3E}">
        <p14:creationId xmlns:p14="http://schemas.microsoft.com/office/powerpoint/2010/main" val="383466108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3705CDF-31F0-48A5-8D43-EBBA60222565}"/>
              </a:ext>
            </a:extLst>
          </p:cNvPr>
          <p:cNvSpPr>
            <a:spLocks noGrp="1"/>
          </p:cNvSpPr>
          <p:nvPr>
            <p:ph type="title"/>
          </p:nvPr>
        </p:nvSpPr>
        <p:spPr/>
        <p:txBody>
          <a:bodyPr/>
          <a:lstStyle/>
          <a:p>
            <a:r>
              <a:rPr lang="fr-FR" dirty="0"/>
              <a:t>Php &amp; mysql</a:t>
            </a:r>
          </a:p>
        </p:txBody>
      </p:sp>
      <p:sp>
        <p:nvSpPr>
          <p:cNvPr id="3" name="Espace réservé du contenu 2">
            <a:extLst>
              <a:ext uri="{FF2B5EF4-FFF2-40B4-BE49-F238E27FC236}">
                <a16:creationId xmlns:a16="http://schemas.microsoft.com/office/drawing/2014/main" xmlns="" id="{06141804-0417-45DA-9182-67DFFE685E07}"/>
              </a:ext>
            </a:extLst>
          </p:cNvPr>
          <p:cNvSpPr>
            <a:spLocks noGrp="1"/>
          </p:cNvSpPr>
          <p:nvPr>
            <p:ph idx="1"/>
          </p:nvPr>
        </p:nvSpPr>
        <p:spPr/>
        <p:txBody>
          <a:bodyPr>
            <a:normAutofit lnSpcReduction="10000"/>
          </a:bodyPr>
          <a:lstStyle/>
          <a:p>
            <a:r>
              <a:rPr lang="fr-FR" dirty="0"/>
              <a:t>Les fonctions mysql_* était obsolète en PHP 5.5.0, ont été supprimées en PHP 7.0.0.</a:t>
            </a:r>
          </a:p>
          <a:p>
            <a:endParaRPr lang="fr-FR" dirty="0"/>
          </a:p>
          <a:p>
            <a:r>
              <a:rPr lang="fr-FR" dirty="0"/>
              <a:t>Les fonctions mysqli_* </a:t>
            </a:r>
            <a:r>
              <a:rPr lang="fr-FR" sz="1800" dirty="0"/>
              <a:t>(php 5 &amp; 7,…)</a:t>
            </a:r>
            <a:r>
              <a:rPr lang="fr-FR" dirty="0"/>
              <a:t> </a:t>
            </a:r>
          </a:p>
          <a:p>
            <a:pPr lvl="3"/>
            <a:r>
              <a:rPr lang="fr-FR" dirty="0"/>
              <a:t>Connection </a:t>
            </a:r>
          </a:p>
          <a:p>
            <a:pPr lvl="4"/>
            <a:r>
              <a:rPr lang="en-US" dirty="0"/>
              <a:t>$link = </a:t>
            </a:r>
            <a:r>
              <a:rPr lang="en-US" b="1" dirty="0"/>
              <a:t>mysqli_connect</a:t>
            </a:r>
            <a:r>
              <a:rPr lang="en-US" dirty="0"/>
              <a:t>("127..1", "my_user", "my_password", "my_db");</a:t>
            </a:r>
            <a:endParaRPr lang="fr-FR" dirty="0"/>
          </a:p>
          <a:p>
            <a:pPr lvl="3"/>
            <a:r>
              <a:rPr lang="fr-FR" dirty="0"/>
              <a:t>Query </a:t>
            </a:r>
          </a:p>
          <a:p>
            <a:pPr lvl="4"/>
            <a:r>
              <a:rPr lang="en-US" dirty="0"/>
              <a:t>$mysqli</a:t>
            </a:r>
            <a:r>
              <a:rPr lang="en-US" b="1" dirty="0"/>
              <a:t>-&gt;query</a:t>
            </a:r>
            <a:r>
              <a:rPr lang="en-US" dirty="0"/>
              <a:t>("</a:t>
            </a:r>
            <a:r>
              <a:rPr lang="en-US" i="1" dirty="0"/>
              <a:t>CREATE TABLE </a:t>
            </a:r>
            <a:r>
              <a:rPr lang="en-US" dirty="0"/>
              <a:t>myCity </a:t>
            </a:r>
            <a:r>
              <a:rPr lang="en-US" i="1" dirty="0"/>
              <a:t>LIKE</a:t>
            </a:r>
            <a:r>
              <a:rPr lang="en-US" dirty="0"/>
              <a:t> City");</a:t>
            </a:r>
          </a:p>
          <a:p>
            <a:pPr lvl="3"/>
            <a:r>
              <a:rPr lang="en-US" dirty="0"/>
              <a:t>Close</a:t>
            </a:r>
          </a:p>
          <a:p>
            <a:pPr lvl="4"/>
            <a:r>
              <a:rPr lang="fr-FR" dirty="0"/>
              <a:t>$mysqli-&gt;</a:t>
            </a:r>
            <a:r>
              <a:rPr lang="fr-FR" b="1" dirty="0"/>
              <a:t>close();</a:t>
            </a:r>
            <a:endParaRPr lang="fr-FR" dirty="0"/>
          </a:p>
          <a:p>
            <a:pPr lvl="3"/>
            <a:endParaRPr lang="fr-FR" dirty="0"/>
          </a:p>
          <a:p>
            <a:pPr lvl="3"/>
            <a:r>
              <a:rPr lang="fr-FR" dirty="0"/>
              <a:t>Prepare statement *</a:t>
            </a:r>
          </a:p>
          <a:p>
            <a:pPr lvl="4"/>
            <a:r>
              <a:rPr lang="fr-FR" dirty="0"/>
              <a:t>Cf Example de la doc  </a:t>
            </a:r>
          </a:p>
        </p:txBody>
      </p:sp>
    </p:spTree>
    <p:extLst>
      <p:ext uri="{BB962C8B-B14F-4D97-AF65-F5344CB8AC3E}">
        <p14:creationId xmlns:p14="http://schemas.microsoft.com/office/powerpoint/2010/main" val="41923369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3705CDF-31F0-48A5-8D43-EBBA60222565}"/>
              </a:ext>
            </a:extLst>
          </p:cNvPr>
          <p:cNvSpPr>
            <a:spLocks noGrp="1"/>
          </p:cNvSpPr>
          <p:nvPr>
            <p:ph type="title"/>
          </p:nvPr>
        </p:nvSpPr>
        <p:spPr/>
        <p:txBody>
          <a:bodyPr/>
          <a:lstStyle/>
          <a:p>
            <a:r>
              <a:rPr lang="fr-FR" dirty="0"/>
              <a:t>Php7 &amp; mysql</a:t>
            </a:r>
          </a:p>
        </p:txBody>
      </p:sp>
      <p:sp>
        <p:nvSpPr>
          <p:cNvPr id="3" name="Espace réservé du contenu 2">
            <a:extLst>
              <a:ext uri="{FF2B5EF4-FFF2-40B4-BE49-F238E27FC236}">
                <a16:creationId xmlns:a16="http://schemas.microsoft.com/office/drawing/2014/main" xmlns="" id="{06141804-0417-45DA-9182-67DFFE685E07}"/>
              </a:ext>
            </a:extLst>
          </p:cNvPr>
          <p:cNvSpPr>
            <a:spLocks noGrp="1"/>
          </p:cNvSpPr>
          <p:nvPr>
            <p:ph idx="1"/>
          </p:nvPr>
        </p:nvSpPr>
        <p:spPr/>
        <p:txBody>
          <a:bodyPr>
            <a:normAutofit fontScale="77500" lnSpcReduction="20000"/>
          </a:bodyPr>
          <a:lstStyle/>
          <a:p>
            <a:r>
              <a:rPr lang="fr-FR" dirty="0"/>
              <a:t>Les fonctions mysql_* était obsolète en PHP 5.5.0, ont été supprimées en PHP 7.0.0.</a:t>
            </a:r>
          </a:p>
          <a:p>
            <a:pPr lvl="1"/>
            <a:r>
              <a:rPr lang="fr-FR" dirty="0"/>
              <a:t>Les fonctions portent le même nom que mysql_</a:t>
            </a:r>
          </a:p>
          <a:p>
            <a:r>
              <a:rPr lang="fr-FR" dirty="0"/>
              <a:t>Les fonctions mysqli_* </a:t>
            </a:r>
            <a:r>
              <a:rPr lang="fr-FR" sz="1800" dirty="0"/>
              <a:t>(php 5 &amp; 7,…)</a:t>
            </a:r>
            <a:r>
              <a:rPr lang="fr-FR" dirty="0"/>
              <a:t> </a:t>
            </a:r>
          </a:p>
          <a:p>
            <a:pPr lvl="3"/>
            <a:r>
              <a:rPr lang="fr-FR" dirty="0"/>
              <a:t>Connection </a:t>
            </a:r>
          </a:p>
          <a:p>
            <a:pPr lvl="4"/>
            <a:r>
              <a:rPr lang="en-US" dirty="0"/>
              <a:t>$link = </a:t>
            </a:r>
            <a:r>
              <a:rPr lang="en-US" b="1" dirty="0"/>
              <a:t>mysqli_connect</a:t>
            </a:r>
            <a:r>
              <a:rPr lang="en-US" dirty="0"/>
              <a:t>("127..1", "my_user", "my_password", "my_db");</a:t>
            </a:r>
          </a:p>
          <a:p>
            <a:pPr lvl="4"/>
            <a:r>
              <a:rPr lang="en-US" dirty="0"/>
              <a:t>$mysqli = </a:t>
            </a:r>
            <a:r>
              <a:rPr lang="en-US" b="1" dirty="0"/>
              <a:t>new mysqli </a:t>
            </a:r>
            <a:r>
              <a:rPr lang="en-US" dirty="0"/>
              <a:t>("127..1", "my_user", "my_password", "my_db");</a:t>
            </a:r>
            <a:endParaRPr lang="fr-FR" dirty="0"/>
          </a:p>
          <a:p>
            <a:pPr lvl="4"/>
            <a:endParaRPr lang="fr-FR" dirty="0"/>
          </a:p>
          <a:p>
            <a:pPr lvl="3"/>
            <a:r>
              <a:rPr lang="fr-FR" dirty="0"/>
              <a:t>Query </a:t>
            </a:r>
          </a:p>
          <a:p>
            <a:pPr lvl="4"/>
            <a:r>
              <a:rPr lang="en-US" dirty="0"/>
              <a:t>$QueryReult = </a:t>
            </a:r>
            <a:r>
              <a:rPr lang="en-US" b="1" dirty="0"/>
              <a:t>mysqli_stm_query</a:t>
            </a:r>
            <a:r>
              <a:rPr lang="en-US" dirty="0"/>
              <a:t>("</a:t>
            </a:r>
            <a:r>
              <a:rPr lang="en-US" i="1" dirty="0"/>
              <a:t>CREATE TABLE </a:t>
            </a:r>
            <a:r>
              <a:rPr lang="en-US" dirty="0"/>
              <a:t>myCity </a:t>
            </a:r>
            <a:r>
              <a:rPr lang="en-US" i="1" dirty="0"/>
              <a:t>LIKE</a:t>
            </a:r>
            <a:r>
              <a:rPr lang="en-US" dirty="0"/>
              <a:t> City");</a:t>
            </a:r>
            <a:endParaRPr lang="fr-FR" dirty="0"/>
          </a:p>
          <a:p>
            <a:pPr lvl="4"/>
            <a:r>
              <a:rPr lang="en-US" dirty="0"/>
              <a:t>$mysqli</a:t>
            </a:r>
            <a:r>
              <a:rPr lang="en-US" b="1" dirty="0"/>
              <a:t>-&gt;query</a:t>
            </a:r>
            <a:r>
              <a:rPr lang="en-US" dirty="0"/>
              <a:t>("</a:t>
            </a:r>
            <a:r>
              <a:rPr lang="en-US" i="1" dirty="0"/>
              <a:t>CREATE TABLE </a:t>
            </a:r>
            <a:r>
              <a:rPr lang="en-US" dirty="0"/>
              <a:t>myCity </a:t>
            </a:r>
            <a:r>
              <a:rPr lang="en-US" i="1" dirty="0"/>
              <a:t>LIKE</a:t>
            </a:r>
            <a:r>
              <a:rPr lang="en-US" dirty="0"/>
              <a:t> City");</a:t>
            </a:r>
          </a:p>
          <a:p>
            <a:pPr lvl="3"/>
            <a:endParaRPr lang="en-US" dirty="0"/>
          </a:p>
          <a:p>
            <a:pPr lvl="3"/>
            <a:r>
              <a:rPr lang="en-US" dirty="0"/>
              <a:t>Treatment </a:t>
            </a:r>
          </a:p>
          <a:p>
            <a:pPr lvl="4"/>
            <a:r>
              <a:rPr lang="en-US" dirty="0"/>
              <a:t>$lineResArray=</a:t>
            </a:r>
            <a:r>
              <a:rPr lang="en-US" b="1" dirty="0"/>
              <a:t>mysqli_stm_fetch_array</a:t>
            </a:r>
            <a:r>
              <a:rPr lang="en-US" dirty="0"/>
              <a:t>($queryRes, </a:t>
            </a:r>
            <a:r>
              <a:rPr lang="en-US" b="1" i="1" dirty="0"/>
              <a:t>MYSQL_ASSOC</a:t>
            </a:r>
            <a:r>
              <a:rPr lang="en-US" dirty="0"/>
              <a:t>);</a:t>
            </a:r>
          </a:p>
          <a:p>
            <a:pPr lvl="4"/>
            <a:r>
              <a:rPr lang="en-US" dirty="0"/>
              <a:t>$lineResArray=</a:t>
            </a:r>
            <a:r>
              <a:rPr lang="en-US" b="1" dirty="0"/>
              <a:t>mysqli-&gt;fetch_assoc</a:t>
            </a:r>
            <a:r>
              <a:rPr lang="en-US" dirty="0"/>
              <a:t>();</a:t>
            </a:r>
          </a:p>
          <a:p>
            <a:pPr lvl="3"/>
            <a:r>
              <a:rPr lang="en-US" dirty="0"/>
              <a:t>Close</a:t>
            </a:r>
          </a:p>
          <a:p>
            <a:pPr lvl="4"/>
            <a:r>
              <a:rPr lang="fr-FR" dirty="0"/>
              <a:t>$mysqli-&gt;</a:t>
            </a:r>
            <a:r>
              <a:rPr lang="fr-FR" b="1" dirty="0"/>
              <a:t>close();</a:t>
            </a:r>
            <a:endParaRPr lang="fr-FR" dirty="0"/>
          </a:p>
          <a:p>
            <a:pPr marL="1371600" lvl="3" indent="0">
              <a:buNone/>
            </a:pPr>
            <a:endParaRPr lang="fr-FR" dirty="0"/>
          </a:p>
          <a:p>
            <a:pPr lvl="3"/>
            <a:r>
              <a:rPr lang="fr-FR" dirty="0"/>
              <a:t>Prepare statement *</a:t>
            </a:r>
          </a:p>
          <a:p>
            <a:pPr lvl="4"/>
            <a:r>
              <a:rPr lang="fr-FR" dirty="0"/>
              <a:t>Cf Example de la doc  </a:t>
            </a:r>
          </a:p>
        </p:txBody>
      </p:sp>
    </p:spTree>
    <p:extLst>
      <p:ext uri="{BB962C8B-B14F-4D97-AF65-F5344CB8AC3E}">
        <p14:creationId xmlns:p14="http://schemas.microsoft.com/office/powerpoint/2010/main" val="33385005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C653E063-5CEA-4585-9E8C-A461578F7FA3}"/>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xmlns="" id="{51C17D19-4D58-4C17-87AE-B6083C86D917}"/>
              </a:ext>
            </a:extLst>
          </p:cNvPr>
          <p:cNvSpPr>
            <a:spLocks noGrp="1"/>
          </p:cNvSpPr>
          <p:nvPr>
            <p:ph idx="1"/>
          </p:nvPr>
        </p:nvSpPr>
        <p:spPr/>
        <p:txBody>
          <a:bodyPr/>
          <a:lstStyle/>
          <a:p>
            <a:r>
              <a:rPr lang="fr-FR" dirty="0"/>
              <a:t>Dans cette partie, nous avons aborder :</a:t>
            </a:r>
          </a:p>
          <a:p>
            <a:pPr lvl="1"/>
            <a:endParaRPr lang="fr-FR" dirty="0"/>
          </a:p>
          <a:p>
            <a:pPr lvl="1"/>
            <a:r>
              <a:rPr lang="fr-FR" dirty="0"/>
              <a:t>La conception SQL</a:t>
            </a:r>
          </a:p>
          <a:p>
            <a:pPr lvl="1"/>
            <a:endParaRPr lang="fr-FR" dirty="0"/>
          </a:p>
          <a:p>
            <a:pPr lvl="1"/>
            <a:r>
              <a:rPr lang="fr-FR" dirty="0"/>
              <a:t>La syntaxe SQL</a:t>
            </a:r>
          </a:p>
          <a:p>
            <a:pPr lvl="1"/>
            <a:endParaRPr lang="fr-FR" dirty="0"/>
          </a:p>
          <a:p>
            <a:pPr lvl="1"/>
            <a:r>
              <a:rPr lang="fr-FR" dirty="0"/>
              <a:t>L’usage de mysql dans le php</a:t>
            </a:r>
          </a:p>
        </p:txBody>
      </p:sp>
    </p:spTree>
    <p:extLst>
      <p:ext uri="{BB962C8B-B14F-4D97-AF65-F5344CB8AC3E}">
        <p14:creationId xmlns:p14="http://schemas.microsoft.com/office/powerpoint/2010/main" val="3365478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3BE5FB90-3841-4FAF-9394-82B1D3043A77}"/>
              </a:ext>
            </a:extLst>
          </p:cNvPr>
          <p:cNvSpPr>
            <a:spLocks noGrp="1"/>
          </p:cNvSpPr>
          <p:nvPr>
            <p:ph type="title"/>
          </p:nvPr>
        </p:nvSpPr>
        <p:spPr/>
        <p:txBody>
          <a:bodyPr/>
          <a:lstStyle/>
          <a:p>
            <a:r>
              <a:rPr lang="fr-FR" dirty="0"/>
              <a:t>LES FORMULAIRES COMPLEXES</a:t>
            </a:r>
          </a:p>
        </p:txBody>
      </p:sp>
      <p:sp>
        <p:nvSpPr>
          <p:cNvPr id="5" name="Espace réservé du texte 4">
            <a:extLst>
              <a:ext uri="{FF2B5EF4-FFF2-40B4-BE49-F238E27FC236}">
                <a16:creationId xmlns:a16="http://schemas.microsoft.com/office/drawing/2014/main" xmlns="" id="{85CF15C5-6869-4674-9E89-0025E1E0F100}"/>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4183584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C653E063-5CEA-4585-9E8C-A461578F7FA3}"/>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xmlns="" id="{51C17D19-4D58-4C17-87AE-B6083C86D917}"/>
              </a:ext>
            </a:extLst>
          </p:cNvPr>
          <p:cNvSpPr>
            <a:spLocks noGrp="1"/>
          </p:cNvSpPr>
          <p:nvPr>
            <p:ph idx="1"/>
          </p:nvPr>
        </p:nvSpPr>
        <p:spPr/>
        <p:txBody>
          <a:bodyPr/>
          <a:lstStyle/>
          <a:p>
            <a:r>
              <a:rPr lang="fr-FR" dirty="0"/>
              <a:t>Dans cette partie, nous aborderons :</a:t>
            </a:r>
          </a:p>
          <a:p>
            <a:pPr lvl="1"/>
            <a:endParaRPr lang="fr-FR" dirty="0"/>
          </a:p>
          <a:p>
            <a:pPr lvl="1"/>
            <a:r>
              <a:rPr lang="fr-FR" dirty="0"/>
              <a:t>La conception de formulaire complexe</a:t>
            </a:r>
          </a:p>
          <a:p>
            <a:pPr lvl="1"/>
            <a:endParaRPr lang="fr-FR" dirty="0"/>
          </a:p>
          <a:p>
            <a:pPr lvl="1"/>
            <a:r>
              <a:rPr lang="fr-FR" dirty="0"/>
              <a:t>Les filtres sur les arrays</a:t>
            </a:r>
          </a:p>
          <a:p>
            <a:pPr lvl="1"/>
            <a:endParaRPr lang="fr-FR" dirty="0"/>
          </a:p>
          <a:p>
            <a:pPr lvl="1"/>
            <a:r>
              <a:rPr lang="fr-FR" dirty="0"/>
              <a:t>Le recherches dans les arrays</a:t>
            </a:r>
          </a:p>
        </p:txBody>
      </p:sp>
    </p:spTree>
    <p:extLst>
      <p:ext uri="{BB962C8B-B14F-4D97-AF65-F5344CB8AC3E}">
        <p14:creationId xmlns:p14="http://schemas.microsoft.com/office/powerpoint/2010/main" val="31490279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2E92C25D-33F7-46BE-9324-AE6CAA2CC4BA}"/>
              </a:ext>
            </a:extLst>
          </p:cNvPr>
          <p:cNvSpPr>
            <a:spLocks noGrp="1"/>
          </p:cNvSpPr>
          <p:nvPr>
            <p:ph type="title"/>
          </p:nvPr>
        </p:nvSpPr>
        <p:spPr/>
        <p:txBody>
          <a:bodyPr/>
          <a:lstStyle/>
          <a:p>
            <a:r>
              <a:rPr lang="fr-FR" dirty="0"/>
              <a:t>Moteur de recherche: formulaire en relation avec une base de données</a:t>
            </a:r>
          </a:p>
        </p:txBody>
      </p:sp>
      <p:sp>
        <p:nvSpPr>
          <p:cNvPr id="3" name="Espace réservé du contenu 2">
            <a:extLst>
              <a:ext uri="{FF2B5EF4-FFF2-40B4-BE49-F238E27FC236}">
                <a16:creationId xmlns:a16="http://schemas.microsoft.com/office/drawing/2014/main" xmlns="" id="{40B11127-F1F4-4AAC-94AB-D44237A1AD3D}"/>
              </a:ext>
            </a:extLst>
          </p:cNvPr>
          <p:cNvSpPr>
            <a:spLocks noGrp="1"/>
          </p:cNvSpPr>
          <p:nvPr>
            <p:ph idx="1"/>
          </p:nvPr>
        </p:nvSpPr>
        <p:spPr/>
        <p:txBody>
          <a:bodyPr>
            <a:normAutofit lnSpcReduction="10000"/>
          </a:bodyPr>
          <a:lstStyle/>
          <a:p>
            <a:r>
              <a:rPr lang="fr-FR" dirty="0"/>
              <a:t>Un formulaire qui envoi </a:t>
            </a:r>
          </a:p>
          <a:p>
            <a:pPr marL="0" indent="0">
              <a:buNone/>
            </a:pPr>
            <a:r>
              <a:rPr lang="fr-FR" dirty="0"/>
              <a:t>				la recherche</a:t>
            </a:r>
          </a:p>
          <a:p>
            <a:endParaRPr lang="fr-FR" dirty="0"/>
          </a:p>
          <a:p>
            <a:r>
              <a:rPr lang="fr-FR" dirty="0"/>
              <a:t>Recherche dans index de méta contenu ou le contenu de la base </a:t>
            </a:r>
          </a:p>
          <a:p>
            <a:pPr lvl="2"/>
            <a:r>
              <a:rPr lang="fr-FR" dirty="0"/>
              <a:t>Isoler les mots par regex PerlCompatibleREgex</a:t>
            </a:r>
          </a:p>
          <a:p>
            <a:pPr lvl="2"/>
            <a:endParaRPr lang="fr-FR" dirty="0"/>
          </a:p>
          <a:p>
            <a:r>
              <a:rPr lang="fr-FR" dirty="0"/>
              <a:t>traiter le formulaire</a:t>
            </a:r>
          </a:p>
          <a:p>
            <a:pPr lvl="2"/>
            <a:r>
              <a:rPr lang="fr-FR" dirty="0"/>
              <a:t>Requêtes sql avec les filtres sur les mots clef ou sur le contenu de la description, le titre, …</a:t>
            </a:r>
          </a:p>
          <a:p>
            <a:r>
              <a:rPr lang="fr-FR" dirty="0"/>
              <a:t>Répondre un contenu en adéquation avec les données du </a:t>
            </a:r>
            <a:r>
              <a:rPr lang="fr-FR" dirty="0" err="1"/>
              <a:t>result</a:t>
            </a:r>
            <a:r>
              <a:rPr lang="fr-FR" dirty="0"/>
              <a:t> set</a:t>
            </a:r>
          </a:p>
          <a:p>
            <a:endParaRPr lang="fr-FR" dirty="0"/>
          </a:p>
        </p:txBody>
      </p:sp>
      <p:pic>
        <p:nvPicPr>
          <p:cNvPr id="4" name="Image 3">
            <a:extLst>
              <a:ext uri="{FF2B5EF4-FFF2-40B4-BE49-F238E27FC236}">
                <a16:creationId xmlns:a16="http://schemas.microsoft.com/office/drawing/2014/main" xmlns="" id="{D3291DB1-73B7-4403-8382-487370633FBC}"/>
              </a:ext>
            </a:extLst>
          </p:cNvPr>
          <p:cNvPicPr>
            <a:picLocks noChangeAspect="1"/>
          </p:cNvPicPr>
          <p:nvPr/>
        </p:nvPicPr>
        <p:blipFill>
          <a:blip r:embed="rId3"/>
          <a:stretch>
            <a:fillRect/>
          </a:stretch>
        </p:blipFill>
        <p:spPr>
          <a:xfrm>
            <a:off x="6665912" y="1425575"/>
            <a:ext cx="4371975" cy="857250"/>
          </a:xfrm>
          <a:prstGeom prst="rect">
            <a:avLst/>
          </a:prstGeom>
        </p:spPr>
      </p:pic>
    </p:spTree>
    <p:extLst>
      <p:ext uri="{BB962C8B-B14F-4D97-AF65-F5344CB8AC3E}">
        <p14:creationId xmlns:p14="http://schemas.microsoft.com/office/powerpoint/2010/main" val="163979321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364A8A25-C7F1-4691-A4C9-49514AA562B9}"/>
              </a:ext>
            </a:extLst>
          </p:cNvPr>
          <p:cNvSpPr>
            <a:spLocks noGrp="1"/>
          </p:cNvSpPr>
          <p:nvPr>
            <p:ph type="title"/>
          </p:nvPr>
        </p:nvSpPr>
        <p:spPr/>
        <p:txBody>
          <a:bodyPr/>
          <a:lstStyle/>
          <a:p>
            <a:r>
              <a:rPr lang="fr-FR" dirty="0"/>
              <a:t>Moteur de recherche: formulaire en relation avec une base de données</a:t>
            </a:r>
          </a:p>
        </p:txBody>
      </p:sp>
      <p:sp>
        <p:nvSpPr>
          <p:cNvPr id="5" name="Espace réservé du contenu 4">
            <a:extLst>
              <a:ext uri="{FF2B5EF4-FFF2-40B4-BE49-F238E27FC236}">
                <a16:creationId xmlns:a16="http://schemas.microsoft.com/office/drawing/2014/main" xmlns="" id="{B2954D53-A80E-4CDA-818D-2D9DFD2DA6DC}"/>
              </a:ext>
            </a:extLst>
          </p:cNvPr>
          <p:cNvSpPr>
            <a:spLocks noGrp="1"/>
          </p:cNvSpPr>
          <p:nvPr>
            <p:ph idx="1"/>
          </p:nvPr>
        </p:nvSpPr>
        <p:spPr/>
        <p:txBody>
          <a:bodyPr>
            <a:normAutofit/>
          </a:bodyPr>
          <a:lstStyle/>
          <a:p>
            <a:r>
              <a:rPr lang="fr-FR" dirty="0"/>
              <a:t>Prévoir des méta dans la base de données pour facilité les indexations</a:t>
            </a:r>
          </a:p>
          <a:p>
            <a:pPr lvl="2"/>
            <a:endParaRPr lang="fr-FR" dirty="0"/>
          </a:p>
          <a:p>
            <a:r>
              <a:rPr lang="fr-FR" dirty="0"/>
              <a:t>Prédiction auto de contenu:</a:t>
            </a:r>
          </a:p>
          <a:p>
            <a:pPr lvl="1"/>
            <a:r>
              <a:rPr lang="fr-FR" dirty="0"/>
              <a:t>Pour limiter les rafraichissement complet </a:t>
            </a:r>
          </a:p>
          <a:p>
            <a:pPr lvl="2"/>
            <a:r>
              <a:rPr lang="fr-FR" dirty="0"/>
              <a:t>Pensez Présentation Async </a:t>
            </a:r>
            <a:r>
              <a:rPr lang="fr-FR" dirty="0">
                <a:sym typeface="Wingdings" panose="05000000000000000000" pitchFamily="2" charset="2"/>
              </a:rPr>
              <a:t> ajax + php</a:t>
            </a:r>
          </a:p>
          <a:p>
            <a:pPr lvl="3"/>
            <a:r>
              <a:rPr lang="fr-FR" dirty="0">
                <a:sym typeface="Wingdings" panose="05000000000000000000" pitchFamily="2" charset="2"/>
              </a:rPr>
              <a:t>Un fichier php qui répond un contenu html / xhtml de réponse de prédiction</a:t>
            </a:r>
          </a:p>
          <a:p>
            <a:pPr lvl="2"/>
            <a:endParaRPr lang="fr-FR" dirty="0">
              <a:sym typeface="Wingdings" panose="05000000000000000000" pitchFamily="2" charset="2"/>
            </a:endParaRPr>
          </a:p>
          <a:p>
            <a:pPr lvl="2"/>
            <a:r>
              <a:rPr lang="fr-FR" dirty="0">
                <a:sym typeface="Wingdings" panose="05000000000000000000" pitchFamily="2" charset="2"/>
              </a:rPr>
              <a:t>Ou Pensez web data async ajax + php REST</a:t>
            </a:r>
          </a:p>
        </p:txBody>
      </p:sp>
    </p:spTree>
    <p:extLst>
      <p:ext uri="{BB962C8B-B14F-4D97-AF65-F5344CB8AC3E}">
        <p14:creationId xmlns:p14="http://schemas.microsoft.com/office/powerpoint/2010/main" val="8573437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CF1271C-1984-417E-897A-C2F8D1D0BB18}"/>
              </a:ext>
            </a:extLst>
          </p:cNvPr>
          <p:cNvSpPr>
            <a:spLocks noGrp="1"/>
          </p:cNvSpPr>
          <p:nvPr>
            <p:ph type="title"/>
          </p:nvPr>
        </p:nvSpPr>
        <p:spPr/>
        <p:txBody>
          <a:bodyPr/>
          <a:lstStyle/>
          <a:p>
            <a:r>
              <a:rPr lang="fr-FR" dirty="0"/>
              <a:t>Fonctions avancées de sélection: recherches et tris</a:t>
            </a:r>
          </a:p>
        </p:txBody>
      </p:sp>
      <p:sp>
        <p:nvSpPr>
          <p:cNvPr id="3" name="Espace réservé du contenu 2">
            <a:extLst>
              <a:ext uri="{FF2B5EF4-FFF2-40B4-BE49-F238E27FC236}">
                <a16:creationId xmlns:a16="http://schemas.microsoft.com/office/drawing/2014/main" xmlns="" id="{7F5DDA4F-A696-443E-9746-9D79FE9492E0}"/>
              </a:ext>
            </a:extLst>
          </p:cNvPr>
          <p:cNvSpPr>
            <a:spLocks noGrp="1"/>
          </p:cNvSpPr>
          <p:nvPr>
            <p:ph idx="1"/>
          </p:nvPr>
        </p:nvSpPr>
        <p:spPr/>
        <p:txBody>
          <a:bodyPr/>
          <a:lstStyle/>
          <a:p>
            <a:r>
              <a:rPr lang="fr-FR" dirty="0"/>
              <a:t>Trier un tableau en fonction d’un retour de fonction</a:t>
            </a:r>
          </a:p>
          <a:p>
            <a:pPr lvl="1"/>
            <a:r>
              <a:rPr lang="fr-FR" dirty="0"/>
              <a:t>Une méthode personnaliser pour trier les objets</a:t>
            </a:r>
          </a:p>
          <a:p>
            <a:pPr lvl="2"/>
            <a:r>
              <a:rPr lang="fr-FR" dirty="0"/>
              <a:t>effectuer pour chaque éléments de l’array</a:t>
            </a:r>
          </a:p>
          <a:p>
            <a:pPr marL="0" indent="0" algn="ctr">
              <a:buNone/>
            </a:pPr>
            <a:r>
              <a:rPr lang="fr-FR" altLang="fr-FR" dirty="0">
                <a:solidFill>
                  <a:srgbClr val="336699"/>
                </a:solidFill>
                <a:latin typeface="Fira Mono"/>
              </a:rPr>
              <a:t>uasort</a:t>
            </a:r>
            <a:r>
              <a:rPr lang="fr-FR" altLang="fr-FR" dirty="0">
                <a:solidFill>
                  <a:srgbClr val="737373"/>
                </a:solidFill>
                <a:latin typeface="Fira Mono"/>
              </a:rPr>
              <a:t> ( </a:t>
            </a:r>
            <a:r>
              <a:rPr lang="fr-FR" altLang="fr-FR" dirty="0">
                <a:solidFill>
                  <a:srgbClr val="669933"/>
                </a:solidFill>
                <a:latin typeface="Fira Mono"/>
              </a:rPr>
              <a:t>array</a:t>
            </a:r>
            <a:r>
              <a:rPr lang="fr-FR" altLang="fr-FR" dirty="0">
                <a:solidFill>
                  <a:srgbClr val="737373"/>
                </a:solidFill>
                <a:latin typeface="Fira Mono"/>
              </a:rPr>
              <a:t> </a:t>
            </a:r>
            <a:r>
              <a:rPr lang="fr-FR" altLang="fr-FR" sz="2000" dirty="0">
                <a:solidFill>
                  <a:srgbClr val="336699"/>
                </a:solidFill>
                <a:latin typeface="Arial Unicode MS" panose="020B0604020202020204" charset="-128"/>
              </a:rPr>
              <a:t>&amp;$array</a:t>
            </a:r>
            <a:r>
              <a:rPr lang="fr-FR" altLang="fr-FR" dirty="0">
                <a:solidFill>
                  <a:srgbClr val="737373"/>
                </a:solidFill>
                <a:latin typeface="Fira Mono"/>
              </a:rPr>
              <a:t> , </a:t>
            </a:r>
            <a:r>
              <a:rPr lang="fr-FR" altLang="fr-FR" dirty="0">
                <a:solidFill>
                  <a:srgbClr val="336699"/>
                </a:solidFill>
                <a:latin typeface="Fira Mono"/>
                <a:hlinkClick r:id="rId3"/>
              </a:rPr>
              <a:t>callable</a:t>
            </a:r>
            <a:r>
              <a:rPr lang="fr-FR" altLang="fr-FR" dirty="0">
                <a:solidFill>
                  <a:srgbClr val="737373"/>
                </a:solidFill>
                <a:latin typeface="Fira Mono"/>
              </a:rPr>
              <a:t> </a:t>
            </a:r>
            <a:r>
              <a:rPr lang="fr-FR" altLang="fr-FR" sz="2000" dirty="0">
                <a:solidFill>
                  <a:srgbClr val="336699"/>
                </a:solidFill>
                <a:latin typeface="Arial Unicode MS" panose="020B0604020202020204" charset="-128"/>
              </a:rPr>
              <a:t>$value_compare_func</a:t>
            </a:r>
            <a:r>
              <a:rPr lang="fr-FR" altLang="fr-FR" dirty="0">
                <a:solidFill>
                  <a:srgbClr val="737373"/>
                </a:solidFill>
                <a:latin typeface="Fira Mono"/>
              </a:rPr>
              <a:t> ) : </a:t>
            </a:r>
            <a:r>
              <a:rPr lang="fr-FR" altLang="fr-FR" dirty="0">
                <a:solidFill>
                  <a:srgbClr val="669933"/>
                </a:solidFill>
                <a:latin typeface="Fira Mono"/>
              </a:rPr>
              <a:t>bool</a:t>
            </a:r>
            <a:r>
              <a:rPr lang="fr-FR" altLang="fr-FR" sz="1600" dirty="0"/>
              <a:t> </a:t>
            </a:r>
            <a:endParaRPr lang="fr-FR" dirty="0"/>
          </a:p>
          <a:p>
            <a:endParaRPr lang="fr-FR" dirty="0"/>
          </a:p>
          <a:p>
            <a:r>
              <a:rPr lang="fr-FR" dirty="0"/>
              <a:t>Filtrer un tableau en fonction d’un retour de fonction</a:t>
            </a:r>
          </a:p>
          <a:p>
            <a:pPr lvl="2"/>
            <a:r>
              <a:rPr lang="fr-FR" dirty="0"/>
              <a:t>Meme principe </a:t>
            </a:r>
          </a:p>
          <a:p>
            <a:pPr marL="0" indent="0" algn="ctr">
              <a:buNone/>
            </a:pPr>
            <a:r>
              <a:rPr lang="fr-FR" altLang="fr-FR" dirty="0">
                <a:solidFill>
                  <a:srgbClr val="336699"/>
                </a:solidFill>
                <a:latin typeface="Fira Mono"/>
              </a:rPr>
              <a:t>array_filter</a:t>
            </a:r>
            <a:r>
              <a:rPr lang="fr-FR" altLang="fr-FR" dirty="0">
                <a:solidFill>
                  <a:srgbClr val="737373"/>
                </a:solidFill>
                <a:latin typeface="Fira Mono"/>
              </a:rPr>
              <a:t> ( </a:t>
            </a:r>
            <a:r>
              <a:rPr lang="fr-FR" altLang="fr-FR" dirty="0">
                <a:solidFill>
                  <a:srgbClr val="669933"/>
                </a:solidFill>
                <a:latin typeface="Fira Mono"/>
              </a:rPr>
              <a:t>array</a:t>
            </a:r>
            <a:r>
              <a:rPr lang="fr-FR" altLang="fr-FR" dirty="0">
                <a:solidFill>
                  <a:srgbClr val="737373"/>
                </a:solidFill>
                <a:latin typeface="Fira Mono"/>
              </a:rPr>
              <a:t> </a:t>
            </a:r>
            <a:r>
              <a:rPr lang="fr-FR" altLang="fr-FR" sz="2000" dirty="0">
                <a:solidFill>
                  <a:srgbClr val="336699"/>
                </a:solidFill>
                <a:latin typeface="Arial Unicode MS" panose="020B0604020202020204" charset="-128"/>
              </a:rPr>
              <a:t>$array</a:t>
            </a:r>
            <a:r>
              <a:rPr lang="fr-FR" altLang="fr-FR" dirty="0">
                <a:solidFill>
                  <a:srgbClr val="737373"/>
                </a:solidFill>
                <a:latin typeface="Fira Mono"/>
              </a:rPr>
              <a:t> [, </a:t>
            </a:r>
            <a:r>
              <a:rPr lang="fr-FR" altLang="fr-FR" dirty="0">
                <a:solidFill>
                  <a:srgbClr val="336699"/>
                </a:solidFill>
                <a:latin typeface="Fira Mono"/>
                <a:hlinkClick r:id="rId3"/>
              </a:rPr>
              <a:t>callable</a:t>
            </a:r>
            <a:r>
              <a:rPr lang="fr-FR" altLang="fr-FR" dirty="0">
                <a:solidFill>
                  <a:srgbClr val="737373"/>
                </a:solidFill>
                <a:latin typeface="Fira Mono"/>
              </a:rPr>
              <a:t> </a:t>
            </a:r>
            <a:r>
              <a:rPr lang="fr-FR" altLang="fr-FR" sz="2000" dirty="0">
                <a:solidFill>
                  <a:srgbClr val="336699"/>
                </a:solidFill>
                <a:latin typeface="Arial Unicode MS" panose="020B0604020202020204" charset="-128"/>
              </a:rPr>
              <a:t>$callback</a:t>
            </a:r>
            <a:r>
              <a:rPr lang="fr-FR" altLang="fr-FR" dirty="0">
                <a:solidFill>
                  <a:srgbClr val="737373"/>
                </a:solidFill>
                <a:latin typeface="Fira Mono"/>
              </a:rPr>
              <a:t> [, </a:t>
            </a:r>
            <a:r>
              <a:rPr lang="fr-FR" altLang="fr-FR" dirty="0">
                <a:solidFill>
                  <a:srgbClr val="669933"/>
                </a:solidFill>
                <a:latin typeface="Fira Mono"/>
              </a:rPr>
              <a:t>int</a:t>
            </a:r>
            <a:r>
              <a:rPr lang="fr-FR" altLang="fr-FR" dirty="0">
                <a:solidFill>
                  <a:srgbClr val="737373"/>
                </a:solidFill>
                <a:latin typeface="Fira Mono"/>
              </a:rPr>
              <a:t> </a:t>
            </a:r>
            <a:r>
              <a:rPr lang="fr-FR" altLang="fr-FR" sz="2000" dirty="0">
                <a:solidFill>
                  <a:srgbClr val="336699"/>
                </a:solidFill>
                <a:latin typeface="Arial Unicode MS" panose="020B0604020202020204" charset="-128"/>
              </a:rPr>
              <a:t>$flag</a:t>
            </a:r>
            <a:r>
              <a:rPr lang="fr-FR" altLang="fr-FR" dirty="0">
                <a:solidFill>
                  <a:srgbClr val="993366"/>
                </a:solidFill>
                <a:latin typeface="Fira Mono"/>
              </a:rPr>
              <a:t> = 0</a:t>
            </a:r>
            <a:r>
              <a:rPr lang="fr-FR" altLang="fr-FR" dirty="0">
                <a:solidFill>
                  <a:srgbClr val="737373"/>
                </a:solidFill>
                <a:latin typeface="Fira Mono"/>
              </a:rPr>
              <a:t> ]] ) : </a:t>
            </a:r>
            <a:r>
              <a:rPr lang="fr-FR" altLang="fr-FR" dirty="0">
                <a:solidFill>
                  <a:srgbClr val="669933"/>
                </a:solidFill>
                <a:latin typeface="Fira Mono"/>
              </a:rPr>
              <a:t>array</a:t>
            </a:r>
            <a:r>
              <a:rPr lang="fr-FR" altLang="fr-FR" sz="1600" dirty="0"/>
              <a:t> </a:t>
            </a:r>
            <a:endParaRPr lang="fr-FR" dirty="0"/>
          </a:p>
          <a:p>
            <a:endParaRPr lang="fr-FR" dirty="0"/>
          </a:p>
        </p:txBody>
      </p:sp>
    </p:spTree>
    <p:extLst>
      <p:ext uri="{BB962C8B-B14F-4D97-AF65-F5344CB8AC3E}">
        <p14:creationId xmlns:p14="http://schemas.microsoft.com/office/powerpoint/2010/main" val="17570395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C653E063-5CEA-4585-9E8C-A461578F7FA3}"/>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xmlns="" id="{51C17D19-4D58-4C17-87AE-B6083C86D917}"/>
              </a:ext>
            </a:extLst>
          </p:cNvPr>
          <p:cNvSpPr>
            <a:spLocks noGrp="1"/>
          </p:cNvSpPr>
          <p:nvPr>
            <p:ph idx="1"/>
          </p:nvPr>
        </p:nvSpPr>
        <p:spPr/>
        <p:txBody>
          <a:bodyPr/>
          <a:lstStyle/>
          <a:p>
            <a:r>
              <a:rPr lang="fr-FR" dirty="0"/>
              <a:t>Dans cette partie, nous avons aborder :</a:t>
            </a:r>
          </a:p>
          <a:p>
            <a:pPr lvl="1"/>
            <a:endParaRPr lang="fr-FR" dirty="0"/>
          </a:p>
          <a:p>
            <a:pPr lvl="1"/>
            <a:r>
              <a:rPr lang="fr-FR" dirty="0"/>
              <a:t>La conception de formulaire complexe</a:t>
            </a:r>
          </a:p>
          <a:p>
            <a:pPr lvl="1"/>
            <a:endParaRPr lang="fr-FR" dirty="0"/>
          </a:p>
          <a:p>
            <a:pPr lvl="1"/>
            <a:r>
              <a:rPr lang="fr-FR" dirty="0"/>
              <a:t>Les filtres sur les arrays</a:t>
            </a:r>
          </a:p>
          <a:p>
            <a:pPr lvl="1"/>
            <a:endParaRPr lang="fr-FR" dirty="0"/>
          </a:p>
          <a:p>
            <a:pPr lvl="1"/>
            <a:r>
              <a:rPr lang="fr-FR" dirty="0"/>
              <a:t>Le recherches dans les arrays</a:t>
            </a:r>
          </a:p>
        </p:txBody>
      </p:sp>
    </p:spTree>
    <p:extLst>
      <p:ext uri="{BB962C8B-B14F-4D97-AF65-F5344CB8AC3E}">
        <p14:creationId xmlns:p14="http://schemas.microsoft.com/office/powerpoint/2010/main" val="56900227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E8795418-33D4-40ED-9CCD-2DDFF6278033}"/>
              </a:ext>
            </a:extLst>
          </p:cNvPr>
          <p:cNvSpPr>
            <a:spLocks noGrp="1"/>
          </p:cNvSpPr>
          <p:nvPr>
            <p:ph type="title"/>
          </p:nvPr>
        </p:nvSpPr>
        <p:spPr/>
        <p:txBody>
          <a:bodyPr/>
          <a:lstStyle/>
          <a:p>
            <a:r>
              <a:rPr lang="fr-FR" dirty="0"/>
              <a:t>LE GRAPHISME EN PHP</a:t>
            </a:r>
          </a:p>
        </p:txBody>
      </p:sp>
      <p:sp>
        <p:nvSpPr>
          <p:cNvPr id="5" name="Espace réservé du texte 4">
            <a:extLst>
              <a:ext uri="{FF2B5EF4-FFF2-40B4-BE49-F238E27FC236}">
                <a16:creationId xmlns:a16="http://schemas.microsoft.com/office/drawing/2014/main" xmlns="" id="{1BB85A71-4AF0-4948-966D-5C3EC54A7F2A}"/>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05750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AutoShape 2"/>
          <p:cNvSpPr>
            <a:spLocks noGrp="1" noChangeArrowheads="1"/>
          </p:cNvSpPr>
          <p:nvPr>
            <p:ph type="title"/>
          </p:nvPr>
        </p:nvSpPr>
        <p:spPr/>
        <p:txBody>
          <a:bodyPr>
            <a:normAutofit/>
          </a:bodyPr>
          <a:lstStyle/>
          <a:p>
            <a:r>
              <a:rPr lang="fr-FR" dirty="0"/>
              <a:t>Accessibilité Web</a:t>
            </a:r>
          </a:p>
        </p:txBody>
      </p:sp>
      <p:sp>
        <p:nvSpPr>
          <p:cNvPr id="23556"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Accessibilité et handicap</a:t>
            </a:r>
          </a:p>
          <a:p>
            <a:pPr lvl="1" eaLnBrk="1" hangingPunct="1"/>
            <a:r>
              <a:rPr lang="fr-FR" dirty="0">
                <a:ea typeface="MS Mincho" pitchFamily="49" charset="-128"/>
              </a:rPr>
              <a:t> L’accessibilité = facilité d’accès au plus grand nombre ou facilité d’accès d’une entité à une fonctionnalité (vision qui ouvre à l’accessibilité des handicapés).</a:t>
            </a:r>
          </a:p>
          <a:p>
            <a:pPr lvl="1" eaLnBrk="1" hangingPunct="1"/>
            <a:endParaRPr lang="fr-FR" dirty="0">
              <a:ea typeface="MS Mincho" pitchFamily="49" charset="-128"/>
            </a:endParaRPr>
          </a:p>
          <a:p>
            <a:pPr eaLnBrk="1" hangingPunct="1"/>
            <a:r>
              <a:rPr lang="fr-FR" dirty="0">
                <a:ea typeface="MS Mincho" pitchFamily="49" charset="-128"/>
              </a:rPr>
              <a:t>WCAG, WAI et W3C</a:t>
            </a:r>
          </a:p>
          <a:p>
            <a:pPr lvl="1" eaLnBrk="1" hangingPunct="1"/>
            <a:r>
              <a:rPr lang="fr-FR" dirty="0">
                <a:ea typeface="MS Mincho" pitchFamily="49" charset="-128"/>
              </a:rPr>
              <a:t> En IT, l’accessibilité est la faculté d’accéder à l’information et aux services à moindre coût, en offrant une interface accessible au plus grand nombre.</a:t>
            </a:r>
          </a:p>
          <a:p>
            <a:pPr lvl="1" eaLnBrk="1" hangingPunct="1"/>
            <a:endParaRPr lang="fr-FR" dirty="0">
              <a:ea typeface="MS Mincho" pitchFamily="49" charset="-128"/>
            </a:endParaRPr>
          </a:p>
          <a:p>
            <a:pPr lvl="1" eaLnBrk="1" hangingPunct="1"/>
            <a:r>
              <a:rPr lang="fr-FR" dirty="0">
                <a:ea typeface="MS Mincho" pitchFamily="49" charset="-128"/>
              </a:rPr>
              <a:t> Le WAI (</a:t>
            </a:r>
            <a:r>
              <a:rPr lang="fr-FR" i="1" dirty="0">
                <a:ea typeface="MS Mincho" pitchFamily="49" charset="-128"/>
              </a:rPr>
              <a:t>Web </a:t>
            </a:r>
            <a:r>
              <a:rPr lang="fr-FR" i="1" dirty="0" err="1">
                <a:ea typeface="MS Mincho" pitchFamily="49" charset="-128"/>
              </a:rPr>
              <a:t>Accessibility</a:t>
            </a:r>
            <a:r>
              <a:rPr lang="fr-FR" i="1" dirty="0">
                <a:ea typeface="MS Mincho" pitchFamily="49" charset="-128"/>
              </a:rPr>
              <a:t> Initiative</a:t>
            </a:r>
            <a:r>
              <a:rPr lang="fr-FR" dirty="0">
                <a:ea typeface="MS Mincho" pitchFamily="49" charset="-128"/>
              </a:rPr>
              <a:t>) prône que :</a:t>
            </a:r>
          </a:p>
          <a:p>
            <a:pPr lvl="2" eaLnBrk="1" hangingPunct="1">
              <a:buFont typeface="Wingdings" pitchFamily="2" charset="2"/>
              <a:buAutoNum type="arabicPeriod"/>
            </a:pPr>
            <a:r>
              <a:rPr lang="fr-FR" dirty="0">
                <a:ea typeface="MS Mincho" pitchFamily="49" charset="-128"/>
              </a:rPr>
              <a:t>les outils de </a:t>
            </a:r>
            <a:r>
              <a:rPr lang="fr-FR" dirty="0" err="1">
                <a:ea typeface="MS Mincho" pitchFamily="49" charset="-128"/>
              </a:rPr>
              <a:t>prod</a:t>
            </a:r>
            <a:r>
              <a:rPr lang="fr-FR" dirty="0">
                <a:ea typeface="MS Mincho" pitchFamily="49" charset="-128"/>
              </a:rPr>
              <a:t>. de contenu doivent être accessibles à tous (ATAG)</a:t>
            </a:r>
          </a:p>
          <a:p>
            <a:pPr lvl="2" eaLnBrk="1" hangingPunct="1">
              <a:buFont typeface="Wingdings" pitchFamily="2" charset="2"/>
              <a:buAutoNum type="arabicPeriod"/>
            </a:pPr>
            <a:r>
              <a:rPr lang="fr-FR" dirty="0">
                <a:ea typeface="MS Mincho" pitchFamily="49" charset="-128"/>
              </a:rPr>
              <a:t>le contenu mis en ligne doit être accessible (WCAG)</a:t>
            </a:r>
          </a:p>
          <a:p>
            <a:pPr lvl="2" eaLnBrk="1" hangingPunct="1">
              <a:buFont typeface="Wingdings" pitchFamily="2" charset="2"/>
              <a:buAutoNum type="arabicPeriod"/>
            </a:pPr>
            <a:r>
              <a:rPr lang="fr-FR" dirty="0">
                <a:ea typeface="MS Mincho" pitchFamily="49" charset="-128"/>
              </a:rPr>
              <a:t>les outils de consultation (navigateurs) doivent être utilisables par tous</a:t>
            </a:r>
            <a:br>
              <a:rPr lang="fr-FR" dirty="0">
                <a:ea typeface="MS Mincho" pitchFamily="49" charset="-128"/>
              </a:rPr>
            </a:br>
            <a:endParaRPr lang="fr-FR" dirty="0">
              <a:ea typeface="MS Mincho" pitchFamily="49" charset="-128"/>
            </a:endParaRPr>
          </a:p>
          <a:p>
            <a:pPr lvl="2" eaLnBrk="1" hangingPunct="1">
              <a:buFont typeface="Wingdings" pitchFamily="2" charset="2"/>
              <a:buNone/>
            </a:pPr>
            <a:r>
              <a:rPr lang="fr-FR" dirty="0">
                <a:ea typeface="MS Mincho" pitchFamily="49" charset="-128"/>
              </a:rPr>
              <a:t>Nous sommes intéressés par le 2e point : l’accessibilité des sites Web.</a:t>
            </a:r>
          </a:p>
          <a:p>
            <a:pPr lvl="1" eaLnBrk="1" hangingPunct="1"/>
            <a:r>
              <a:rPr lang="fr-FR" dirty="0">
                <a:ea typeface="MS Mincho" pitchFamily="49" charset="-128"/>
              </a:rPr>
              <a:t> Le WCAG 1.0 (</a:t>
            </a:r>
            <a:r>
              <a:rPr lang="fr-FR" i="1" dirty="0">
                <a:ea typeface="MS Mincho" pitchFamily="49" charset="-128"/>
              </a:rPr>
              <a:t>Web Content </a:t>
            </a:r>
            <a:r>
              <a:rPr lang="fr-FR" i="1" dirty="0" err="1">
                <a:ea typeface="MS Mincho" pitchFamily="49" charset="-128"/>
              </a:rPr>
              <a:t>Accessibility</a:t>
            </a:r>
            <a:r>
              <a:rPr lang="fr-FR" i="1" dirty="0">
                <a:ea typeface="MS Mincho" pitchFamily="49" charset="-128"/>
              </a:rPr>
              <a:t> Guidelines</a:t>
            </a:r>
            <a:r>
              <a:rPr lang="fr-FR" dirty="0">
                <a:ea typeface="MS Mincho" pitchFamily="49" charset="-128"/>
              </a:rPr>
              <a:t>)</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15</a:t>
            </a:fld>
            <a:endParaRPr lang="fr-FR"/>
          </a:p>
        </p:txBody>
      </p:sp>
      <p:sp>
        <p:nvSpPr>
          <p:cNvPr id="23554" name="Rectangle 13"/>
          <p:cNvSpPr>
            <a:spLocks noGrp="1" noChangeArrowheads="1"/>
          </p:cNvSpPr>
          <p:nvPr>
            <p:ph type="sldNum" sz="quarter" idx="4294967295"/>
          </p:nvPr>
        </p:nvSpPr>
        <p:spPr>
          <a:xfrm>
            <a:off x="1524000" y="6362700"/>
            <a:ext cx="762000" cy="488950"/>
          </a:xfrm>
          <a:prstGeom prst="rect">
            <a:avLst/>
          </a:prstGeom>
          <a:noFill/>
        </p:spPr>
        <p:txBody>
          <a:bodyPr/>
          <a:lstStyle/>
          <a:p>
            <a:fld id="{86AF1D64-A6B1-4843-8D70-059909809587}" type="slidenum">
              <a:rPr lang="fr-FR" smtClean="0"/>
              <a:pPr/>
              <a:t>15</a:t>
            </a:fld>
            <a:endParaRPr lang="fr-FR"/>
          </a:p>
        </p:txBody>
      </p:sp>
    </p:spTree>
    <p:extLst>
      <p:ext uri="{BB962C8B-B14F-4D97-AF65-F5344CB8AC3E}">
        <p14:creationId xmlns:p14="http://schemas.microsoft.com/office/powerpoint/2010/main" val="5617851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C653E063-5CEA-4585-9E8C-A461578F7FA3}"/>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xmlns="" id="{51C17D19-4D58-4C17-87AE-B6083C86D917}"/>
              </a:ext>
            </a:extLst>
          </p:cNvPr>
          <p:cNvSpPr>
            <a:spLocks noGrp="1"/>
          </p:cNvSpPr>
          <p:nvPr>
            <p:ph idx="1"/>
          </p:nvPr>
        </p:nvSpPr>
        <p:spPr/>
        <p:txBody>
          <a:bodyPr/>
          <a:lstStyle/>
          <a:p>
            <a:r>
              <a:rPr lang="fr-FR" dirty="0"/>
              <a:t>Dans cette partie, nous aborderons :</a:t>
            </a:r>
          </a:p>
          <a:p>
            <a:pPr lvl="1"/>
            <a:endParaRPr lang="fr-FR" dirty="0"/>
          </a:p>
          <a:p>
            <a:pPr lvl="1"/>
            <a:r>
              <a:rPr lang="fr-FR" dirty="0"/>
              <a:t>La création de graphique avec gd2</a:t>
            </a:r>
          </a:p>
          <a:p>
            <a:pPr lvl="1"/>
            <a:endParaRPr lang="fr-FR" dirty="0"/>
          </a:p>
          <a:p>
            <a:pPr lvl="1"/>
            <a:r>
              <a:rPr lang="fr-FR" dirty="0"/>
              <a:t>Les formes géométriques gd2</a:t>
            </a:r>
          </a:p>
          <a:p>
            <a:pPr lvl="1"/>
            <a:endParaRPr lang="fr-FR" dirty="0"/>
          </a:p>
          <a:p>
            <a:pPr lvl="1"/>
            <a:r>
              <a:rPr lang="fr-FR" dirty="0"/>
              <a:t>L’écriture sur les images avec gd2</a:t>
            </a:r>
          </a:p>
          <a:p>
            <a:pPr lvl="1"/>
            <a:endParaRPr lang="fr-FR" dirty="0"/>
          </a:p>
          <a:p>
            <a:pPr lvl="1"/>
            <a:r>
              <a:rPr lang="fr-FR" dirty="0"/>
              <a:t>La conception de graphique statistique avec gd2</a:t>
            </a:r>
          </a:p>
        </p:txBody>
      </p:sp>
    </p:spTree>
    <p:extLst>
      <p:ext uri="{BB962C8B-B14F-4D97-AF65-F5344CB8AC3E}">
        <p14:creationId xmlns:p14="http://schemas.microsoft.com/office/powerpoint/2010/main" val="28261135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C1C72E75-C0EC-4AE3-8DAF-37596E7CA458}"/>
              </a:ext>
            </a:extLst>
          </p:cNvPr>
          <p:cNvSpPr>
            <a:spLocks noGrp="1"/>
          </p:cNvSpPr>
          <p:nvPr>
            <p:ph type="title"/>
          </p:nvPr>
        </p:nvSpPr>
        <p:spPr/>
        <p:txBody>
          <a:bodyPr/>
          <a:lstStyle/>
          <a:p>
            <a:r>
              <a:rPr lang="fr-FR" dirty="0"/>
              <a:t>Présentation de la librairie GD2</a:t>
            </a:r>
          </a:p>
        </p:txBody>
      </p:sp>
      <p:sp>
        <p:nvSpPr>
          <p:cNvPr id="5" name="Espace réservé du contenu 4">
            <a:extLst>
              <a:ext uri="{FF2B5EF4-FFF2-40B4-BE49-F238E27FC236}">
                <a16:creationId xmlns:a16="http://schemas.microsoft.com/office/drawing/2014/main" xmlns="" id="{6A681F34-8447-486A-A77A-AB2EA533CFF3}"/>
              </a:ext>
            </a:extLst>
          </p:cNvPr>
          <p:cNvSpPr>
            <a:spLocks noGrp="1"/>
          </p:cNvSpPr>
          <p:nvPr>
            <p:ph idx="1"/>
          </p:nvPr>
        </p:nvSpPr>
        <p:spPr/>
        <p:txBody>
          <a:bodyPr/>
          <a:lstStyle/>
          <a:p>
            <a:r>
              <a:rPr lang="fr-FR" dirty="0"/>
              <a:t>La library gd2 permet le création de graphiques </a:t>
            </a:r>
          </a:p>
          <a:p>
            <a:pPr lvl="1"/>
            <a:endParaRPr lang="fr-FR" dirty="0"/>
          </a:p>
          <a:p>
            <a:pPr lvl="1"/>
            <a:r>
              <a:rPr lang="fr-FR" dirty="0"/>
              <a:t>Construit par le moteur php</a:t>
            </a:r>
          </a:p>
          <a:p>
            <a:pPr lvl="1"/>
            <a:endParaRPr lang="fr-FR" dirty="0"/>
          </a:p>
          <a:p>
            <a:pPr lvl="1"/>
            <a:r>
              <a:rPr lang="fr-FR" dirty="0"/>
              <a:t>Par des formes simple géométriques et des formes plus hétérogène gérer par position de points</a:t>
            </a:r>
          </a:p>
          <a:p>
            <a:pPr lvl="1"/>
            <a:endParaRPr lang="fr-FR" dirty="0"/>
          </a:p>
          <a:p>
            <a:pPr lvl="1"/>
            <a:r>
              <a:rPr lang="fr-FR" dirty="0"/>
              <a:t>Pour activer la library dans php.ini</a:t>
            </a:r>
          </a:p>
          <a:p>
            <a:pPr lvl="2"/>
            <a:r>
              <a:rPr lang="fr-FR" dirty="0"/>
              <a:t>extension=php_gd2.dll</a:t>
            </a:r>
          </a:p>
        </p:txBody>
      </p:sp>
    </p:spTree>
    <p:extLst>
      <p:ext uri="{BB962C8B-B14F-4D97-AF65-F5344CB8AC3E}">
        <p14:creationId xmlns:p14="http://schemas.microsoft.com/office/powerpoint/2010/main" val="2329507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EAF07B4-408D-4EBE-A340-588A5B172D40}"/>
              </a:ext>
            </a:extLst>
          </p:cNvPr>
          <p:cNvSpPr>
            <a:spLocks noGrp="1"/>
          </p:cNvSpPr>
          <p:nvPr>
            <p:ph type="title"/>
          </p:nvPr>
        </p:nvSpPr>
        <p:spPr/>
        <p:txBody>
          <a:bodyPr/>
          <a:lstStyle/>
          <a:p>
            <a:r>
              <a:rPr lang="fr-FR" dirty="0"/>
              <a:t>Création d’image, réutilisation </a:t>
            </a:r>
          </a:p>
        </p:txBody>
      </p:sp>
      <p:sp>
        <p:nvSpPr>
          <p:cNvPr id="3" name="Espace réservé du contenu 2">
            <a:extLst>
              <a:ext uri="{FF2B5EF4-FFF2-40B4-BE49-F238E27FC236}">
                <a16:creationId xmlns:a16="http://schemas.microsoft.com/office/drawing/2014/main" xmlns="" id="{2A2B1582-9566-48A6-BE0E-4EDAEDC5F67E}"/>
              </a:ext>
            </a:extLst>
          </p:cNvPr>
          <p:cNvSpPr>
            <a:spLocks noGrp="1"/>
          </p:cNvSpPr>
          <p:nvPr>
            <p:ph idx="1"/>
          </p:nvPr>
        </p:nvSpPr>
        <p:spPr/>
        <p:txBody>
          <a:bodyPr>
            <a:normAutofit fontScale="85000" lnSpcReduction="20000"/>
          </a:bodyPr>
          <a:lstStyle/>
          <a:p>
            <a:r>
              <a:rPr lang="fr-FR" dirty="0"/>
              <a:t>Afficher les informations de gd </a:t>
            </a:r>
          </a:p>
          <a:p>
            <a:pPr lvl="1"/>
            <a:r>
              <a:rPr lang="fr-FR" dirty="0"/>
              <a:t>Liste des paramètres gd0</a:t>
            </a:r>
          </a:p>
          <a:p>
            <a:pPr lvl="2"/>
            <a:r>
              <a:rPr lang="fr-FR" dirty="0"/>
              <a:t>Array::</a:t>
            </a:r>
            <a:r>
              <a:rPr lang="fr-FR" b="1" dirty="0"/>
              <a:t>gd_info</a:t>
            </a:r>
            <a:r>
              <a:rPr lang="fr-FR" dirty="0"/>
              <a:t>()</a:t>
            </a:r>
          </a:p>
          <a:p>
            <a:r>
              <a:rPr lang="fr-FR" dirty="0"/>
              <a:t>Créer un container d’image</a:t>
            </a:r>
          </a:p>
          <a:p>
            <a:pPr lvl="2"/>
            <a:r>
              <a:rPr lang="fr-FR" dirty="0"/>
              <a:t>Attention a définir : </a:t>
            </a:r>
            <a:r>
              <a:rPr lang="fr-FR" b="1" i="1" dirty="0"/>
              <a:t>header</a:t>
            </a:r>
            <a:r>
              <a:rPr lang="fr-FR" i="1" dirty="0"/>
              <a:t>(‘Content-Type’,’image/png’);</a:t>
            </a:r>
            <a:endParaRPr lang="fr-FR" dirty="0"/>
          </a:p>
          <a:p>
            <a:pPr lvl="1"/>
            <a:r>
              <a:rPr lang="fr-FR" dirty="0"/>
              <a:t>$image=</a:t>
            </a:r>
            <a:r>
              <a:rPr lang="fr-FR" b="1" dirty="0"/>
              <a:t>createimagetruecolor</a:t>
            </a:r>
            <a:r>
              <a:rPr lang="fr-FR" dirty="0"/>
              <a:t>($x, $y) </a:t>
            </a:r>
            <a:r>
              <a:rPr lang="fr-FR" dirty="0">
                <a:sym typeface="Wingdings" panose="05000000000000000000" pitchFamily="2" charset="2"/>
              </a:rPr>
              <a:t>image 24bits</a:t>
            </a:r>
          </a:p>
          <a:p>
            <a:pPr lvl="1"/>
            <a:r>
              <a:rPr lang="fr-FR" dirty="0"/>
              <a:t>$image=</a:t>
            </a:r>
            <a:r>
              <a:rPr lang="fr-FR" b="1" dirty="0"/>
              <a:t>createimage</a:t>
            </a:r>
            <a:r>
              <a:rPr lang="fr-FR" dirty="0"/>
              <a:t>($x, $y) </a:t>
            </a:r>
            <a:r>
              <a:rPr lang="fr-FR" dirty="0">
                <a:sym typeface="Wingdings" panose="05000000000000000000" pitchFamily="2" charset="2"/>
              </a:rPr>
              <a:t>image 256 couleurs</a:t>
            </a:r>
            <a:endParaRPr lang="fr-FR" dirty="0"/>
          </a:p>
          <a:p>
            <a:endParaRPr lang="fr-FR" dirty="0"/>
          </a:p>
          <a:p>
            <a:r>
              <a:rPr lang="fr-FR" dirty="0"/>
              <a:t>Envoie de l’image au client</a:t>
            </a:r>
          </a:p>
          <a:p>
            <a:pPr lvl="1"/>
            <a:r>
              <a:rPr lang="fr-FR" b="1" dirty="0"/>
              <a:t>imagepng</a:t>
            </a:r>
            <a:r>
              <a:rPr lang="fr-FR" dirty="0"/>
              <a:t>($image); </a:t>
            </a:r>
          </a:p>
          <a:p>
            <a:pPr lvl="2"/>
            <a:r>
              <a:rPr lang="fr-FR" dirty="0"/>
              <a:t>ou </a:t>
            </a:r>
            <a:r>
              <a:rPr lang="fr-FR" b="1" dirty="0"/>
              <a:t>imagejpeg</a:t>
            </a:r>
            <a:r>
              <a:rPr lang="fr-FR" dirty="0"/>
              <a:t> ou </a:t>
            </a:r>
            <a:r>
              <a:rPr lang="fr-FR" b="1" dirty="0"/>
              <a:t>imagegif</a:t>
            </a:r>
            <a:r>
              <a:rPr lang="fr-FR" dirty="0"/>
              <a:t>,…</a:t>
            </a:r>
          </a:p>
          <a:p>
            <a:endParaRPr lang="fr-FR" dirty="0"/>
          </a:p>
          <a:p>
            <a:r>
              <a:rPr lang="fr-FR" dirty="0"/>
              <a:t>Destruction de l’objet image</a:t>
            </a:r>
          </a:p>
          <a:p>
            <a:pPr lvl="1"/>
            <a:r>
              <a:rPr lang="fr-FR" b="1" dirty="0"/>
              <a:t>destroyimage</a:t>
            </a:r>
            <a:r>
              <a:rPr lang="fr-FR" dirty="0"/>
              <a:t>($image)</a:t>
            </a:r>
          </a:p>
        </p:txBody>
      </p:sp>
      <p:pic>
        <p:nvPicPr>
          <p:cNvPr id="8" name="Image 7">
            <a:extLst>
              <a:ext uri="{FF2B5EF4-FFF2-40B4-BE49-F238E27FC236}">
                <a16:creationId xmlns:a16="http://schemas.microsoft.com/office/drawing/2014/main" xmlns="" id="{B6A56694-DD1D-4735-8909-AE8CE5CD1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9259" y="2365044"/>
            <a:ext cx="4064352" cy="4064352"/>
          </a:xfrm>
          <a:prstGeom prst="rect">
            <a:avLst/>
          </a:prstGeom>
        </p:spPr>
      </p:pic>
    </p:spTree>
    <p:extLst>
      <p:ext uri="{BB962C8B-B14F-4D97-AF65-F5344CB8AC3E}">
        <p14:creationId xmlns:p14="http://schemas.microsoft.com/office/powerpoint/2010/main" val="20393027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539686A-71DF-49C0-9E5E-379D93AF7853}"/>
              </a:ext>
            </a:extLst>
          </p:cNvPr>
          <p:cNvSpPr>
            <a:spLocks noGrp="1"/>
          </p:cNvSpPr>
          <p:nvPr>
            <p:ph type="title"/>
          </p:nvPr>
        </p:nvSpPr>
        <p:spPr/>
        <p:txBody>
          <a:bodyPr/>
          <a:lstStyle/>
          <a:p>
            <a:r>
              <a:rPr lang="fr-FR" dirty="0"/>
              <a:t>Les couleurs </a:t>
            </a:r>
          </a:p>
        </p:txBody>
      </p:sp>
      <p:sp>
        <p:nvSpPr>
          <p:cNvPr id="3" name="Espace réservé du contenu 2">
            <a:extLst>
              <a:ext uri="{FF2B5EF4-FFF2-40B4-BE49-F238E27FC236}">
                <a16:creationId xmlns:a16="http://schemas.microsoft.com/office/drawing/2014/main" xmlns="" id="{63C972DB-725A-4B1A-AA8E-C257BC473BBC}"/>
              </a:ext>
            </a:extLst>
          </p:cNvPr>
          <p:cNvSpPr>
            <a:spLocks noGrp="1"/>
          </p:cNvSpPr>
          <p:nvPr>
            <p:ph idx="1"/>
          </p:nvPr>
        </p:nvSpPr>
        <p:spPr/>
        <p:txBody>
          <a:bodyPr>
            <a:normAutofit fontScale="85000" lnSpcReduction="20000"/>
          </a:bodyPr>
          <a:lstStyle/>
          <a:p>
            <a:r>
              <a:rPr lang="fr-FR" dirty="0"/>
              <a:t>Une couleur s’exprime en hexadécimale</a:t>
            </a:r>
          </a:p>
          <a:p>
            <a:r>
              <a:rPr lang="fr-FR" dirty="0"/>
              <a:t>Chaque octet de couleur est définit</a:t>
            </a:r>
          </a:p>
          <a:p>
            <a:pPr marL="0" indent="0" algn="ctr">
              <a:buNone/>
            </a:pPr>
            <a:r>
              <a:rPr lang="fr-FR" dirty="0"/>
              <a:t>De Ox</a:t>
            </a:r>
            <a:r>
              <a:rPr lang="fr-FR" dirty="0">
                <a:solidFill>
                  <a:srgbClr val="FF0000"/>
                </a:solidFill>
              </a:rPr>
              <a:t>00</a:t>
            </a:r>
            <a:r>
              <a:rPr lang="fr-FR" dirty="0">
                <a:solidFill>
                  <a:srgbClr val="00B050"/>
                </a:solidFill>
              </a:rPr>
              <a:t>00</a:t>
            </a:r>
            <a:r>
              <a:rPr lang="fr-FR" dirty="0">
                <a:solidFill>
                  <a:srgbClr val="0070C0"/>
                </a:solidFill>
              </a:rPr>
              <a:t>00 </a:t>
            </a:r>
            <a:r>
              <a:rPr lang="fr-FR" dirty="0"/>
              <a:t>à Ox</a:t>
            </a:r>
            <a:r>
              <a:rPr lang="fr-FR" dirty="0">
                <a:solidFill>
                  <a:srgbClr val="FF0000"/>
                </a:solidFill>
              </a:rPr>
              <a:t>FF</a:t>
            </a:r>
            <a:r>
              <a:rPr lang="fr-FR" dirty="0">
                <a:solidFill>
                  <a:srgbClr val="00B050"/>
                </a:solidFill>
              </a:rPr>
              <a:t>FF</a:t>
            </a:r>
            <a:r>
              <a:rPr lang="fr-FR" dirty="0">
                <a:solidFill>
                  <a:srgbClr val="0070C0"/>
                </a:solidFill>
              </a:rPr>
              <a:t>FF </a:t>
            </a:r>
            <a:endParaRPr lang="fr-FR" dirty="0"/>
          </a:p>
          <a:p>
            <a:r>
              <a:rPr lang="fr-FR" dirty="0"/>
              <a:t>Extraire les composantes RGB</a:t>
            </a:r>
          </a:p>
          <a:p>
            <a:pPr lvl="2"/>
            <a:r>
              <a:rPr lang="fr-FR" dirty="0"/>
              <a:t>$rouge =hexdec(substr($HexColor,0,2))</a:t>
            </a:r>
          </a:p>
          <a:p>
            <a:pPr lvl="2"/>
            <a:r>
              <a:rPr lang="fr-FR" dirty="0"/>
              <a:t>$vert    =hexdec(substr($HexColor,2,2))</a:t>
            </a:r>
          </a:p>
          <a:p>
            <a:pPr lvl="2"/>
            <a:r>
              <a:rPr lang="fr-FR" dirty="0"/>
              <a:t>$bleu   =hexdec(substr($HexColor,4,2))</a:t>
            </a:r>
          </a:p>
          <a:p>
            <a:endParaRPr lang="fr-FR" dirty="0"/>
          </a:p>
          <a:p>
            <a:r>
              <a:rPr lang="fr-FR" dirty="0"/>
              <a:t>Initialiser une couleur </a:t>
            </a:r>
          </a:p>
          <a:p>
            <a:pPr lvl="2"/>
            <a:r>
              <a:rPr lang="fr-FR" dirty="0"/>
              <a:t>$couleur=Imagecolorallocate($img, $rouge, $vert, $bleu)</a:t>
            </a:r>
          </a:p>
          <a:p>
            <a:pPr lvl="2"/>
            <a:r>
              <a:rPr lang="fr-FR" dirty="0"/>
              <a:t>$couleur=Imagecolorallocatealpha($img, $rouge, $vert, $bleu,$alpha)</a:t>
            </a:r>
          </a:p>
          <a:p>
            <a:endParaRPr lang="fr-FR" dirty="0"/>
          </a:p>
          <a:p>
            <a:r>
              <a:rPr lang="fr-FR" dirty="0"/>
              <a:t>Remplir l’image (pot de peinture)</a:t>
            </a:r>
          </a:p>
          <a:p>
            <a:pPr lvl="2"/>
            <a:r>
              <a:rPr lang="fr-FR" dirty="0"/>
              <a:t>imagefill($img, $x, $y , $coleur)</a:t>
            </a:r>
          </a:p>
          <a:p>
            <a:pPr lvl="2"/>
            <a:endParaRPr lang="fr-FR" dirty="0"/>
          </a:p>
        </p:txBody>
      </p:sp>
    </p:spTree>
    <p:extLst>
      <p:ext uri="{BB962C8B-B14F-4D97-AF65-F5344CB8AC3E}">
        <p14:creationId xmlns:p14="http://schemas.microsoft.com/office/powerpoint/2010/main" val="6400376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3CB0F05-DF59-444F-8E90-58A27F182BD3}"/>
              </a:ext>
            </a:extLst>
          </p:cNvPr>
          <p:cNvSpPr>
            <a:spLocks noGrp="1"/>
          </p:cNvSpPr>
          <p:nvPr>
            <p:ph type="title"/>
          </p:nvPr>
        </p:nvSpPr>
        <p:spPr/>
        <p:txBody>
          <a:bodyPr/>
          <a:lstStyle/>
          <a:p>
            <a:r>
              <a:rPr lang="fr-FR" dirty="0"/>
              <a:t>Lire les couleurs</a:t>
            </a:r>
          </a:p>
        </p:txBody>
      </p:sp>
      <p:sp>
        <p:nvSpPr>
          <p:cNvPr id="3" name="Espace réservé du contenu 2">
            <a:extLst>
              <a:ext uri="{FF2B5EF4-FFF2-40B4-BE49-F238E27FC236}">
                <a16:creationId xmlns:a16="http://schemas.microsoft.com/office/drawing/2014/main" xmlns="" id="{D7CDC0C8-AADD-405F-A136-57C9C11BCB83}"/>
              </a:ext>
            </a:extLst>
          </p:cNvPr>
          <p:cNvSpPr>
            <a:spLocks noGrp="1"/>
          </p:cNvSpPr>
          <p:nvPr>
            <p:ph idx="1"/>
          </p:nvPr>
        </p:nvSpPr>
        <p:spPr/>
        <p:txBody>
          <a:bodyPr/>
          <a:lstStyle/>
          <a:p>
            <a:r>
              <a:rPr lang="fr-FR" dirty="0"/>
              <a:t>Lire une couleur a une coordonnée x &amp; y</a:t>
            </a:r>
          </a:p>
          <a:p>
            <a:endParaRPr lang="fr-FR" dirty="0"/>
          </a:p>
          <a:p>
            <a:r>
              <a:rPr lang="fr-FR" dirty="0"/>
              <a:t>Interpréter un index de couleur  </a:t>
            </a:r>
          </a:p>
          <a:p>
            <a:endParaRPr lang="fr-FR" dirty="0"/>
          </a:p>
          <a:p>
            <a:r>
              <a:rPr lang="fr-FR" dirty="0"/>
              <a:t>Récupération d’un index de couleurs </a:t>
            </a:r>
          </a:p>
          <a:p>
            <a:endParaRPr lang="fr-FR" dirty="0"/>
          </a:p>
          <a:p>
            <a:r>
              <a:rPr lang="fr-FR" dirty="0"/>
              <a:t>Récupération d’un index de couleurs </a:t>
            </a:r>
            <a:r>
              <a:rPr lang="fr-FR" i="1" dirty="0"/>
              <a:t>proche</a:t>
            </a:r>
            <a:endParaRPr lang="fr-FR" dirty="0"/>
          </a:p>
          <a:p>
            <a:endParaRPr lang="fr-FR" dirty="0"/>
          </a:p>
        </p:txBody>
      </p:sp>
      <p:sp>
        <p:nvSpPr>
          <p:cNvPr id="4" name="Rectangle 1">
            <a:extLst>
              <a:ext uri="{FF2B5EF4-FFF2-40B4-BE49-F238E27FC236}">
                <a16:creationId xmlns:a16="http://schemas.microsoft.com/office/drawing/2014/main" xmlns="" id="{E813CD32-AAB8-489C-A678-26FB3FE2EF12}"/>
              </a:ext>
            </a:extLst>
          </p:cNvPr>
          <p:cNvSpPr>
            <a:spLocks noChangeArrowheads="1"/>
          </p:cNvSpPr>
          <p:nvPr/>
        </p:nvSpPr>
        <p:spPr bwMode="auto">
          <a:xfrm>
            <a:off x="3510161" y="3059668"/>
            <a:ext cx="51716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err="1">
                <a:ln>
                  <a:noFill/>
                </a:ln>
                <a:solidFill>
                  <a:srgbClr val="336699"/>
                </a:solidFill>
                <a:effectLst/>
                <a:latin typeface="Fira Mono"/>
              </a:rPr>
              <a:t>imagecolorsforindex</a:t>
            </a:r>
            <a:r>
              <a:rPr kumimoji="0" lang="fr-FR" altLang="fr-FR" sz="1400" b="0" i="0" u="none" strike="noStrike" cap="none" normalizeH="0" baseline="0" dirty="0">
                <a:ln>
                  <a:noFill/>
                </a:ln>
                <a:solidFill>
                  <a:srgbClr val="737373"/>
                </a:solidFill>
                <a:effectLst/>
                <a:latin typeface="Fira Mono"/>
              </a:rPr>
              <a:t> ( </a:t>
            </a:r>
            <a:r>
              <a:rPr kumimoji="0" lang="fr-FR" altLang="fr-FR" sz="1400" b="0" i="0" u="none" strike="noStrike" cap="none" normalizeH="0" baseline="0" dirty="0">
                <a:ln>
                  <a:noFill/>
                </a:ln>
                <a:solidFill>
                  <a:srgbClr val="669933"/>
                </a:solidFill>
                <a:effectLst/>
                <a:latin typeface="Fira Mono"/>
              </a:rPr>
              <a:t>resource</a:t>
            </a:r>
            <a:r>
              <a:rPr kumimoji="0" lang="fr-FR" altLang="fr-FR" sz="1400" b="0" i="0" u="none" strike="noStrike" cap="none" normalizeH="0" baseline="0" dirty="0">
                <a:ln>
                  <a:noFill/>
                </a:ln>
                <a:solidFill>
                  <a:srgbClr val="737373"/>
                </a:solidFill>
                <a:effectLst/>
                <a:latin typeface="Fira Mono"/>
              </a:rPr>
              <a:t> </a:t>
            </a:r>
            <a:r>
              <a:rPr kumimoji="0" lang="fr-FR" altLang="fr-FR" sz="1050" b="0" i="0" u="none" strike="noStrike" cap="none" normalizeH="0" baseline="0" dirty="0">
                <a:ln>
                  <a:noFill/>
                </a:ln>
                <a:solidFill>
                  <a:srgbClr val="336699"/>
                </a:solidFill>
                <a:effectLst/>
                <a:latin typeface="Arial Unicode MS" panose="020B0604020202020204" charset="-128"/>
              </a:rPr>
              <a:t>$image</a:t>
            </a:r>
            <a:r>
              <a:rPr kumimoji="0" lang="fr-FR" altLang="fr-FR" sz="1400" b="0" i="0" u="none" strike="noStrike" cap="none" normalizeH="0" baseline="0" dirty="0">
                <a:ln>
                  <a:noFill/>
                </a:ln>
                <a:solidFill>
                  <a:srgbClr val="737373"/>
                </a:solidFill>
                <a:effectLst/>
                <a:latin typeface="Fira Mono"/>
              </a:rPr>
              <a:t> , </a:t>
            </a:r>
            <a:r>
              <a:rPr kumimoji="0" lang="fr-FR" altLang="fr-FR" sz="1400" b="0" i="0" u="none" strike="noStrike" cap="none" normalizeH="0" baseline="0" dirty="0">
                <a:ln>
                  <a:noFill/>
                </a:ln>
                <a:solidFill>
                  <a:srgbClr val="669933"/>
                </a:solidFill>
                <a:effectLst/>
                <a:latin typeface="Fira Mono"/>
              </a:rPr>
              <a:t>int</a:t>
            </a:r>
            <a:r>
              <a:rPr kumimoji="0" lang="fr-FR" altLang="fr-FR" sz="1400" b="0" i="0" u="none" strike="noStrike" cap="none" normalizeH="0" baseline="0" dirty="0">
                <a:ln>
                  <a:noFill/>
                </a:ln>
                <a:solidFill>
                  <a:srgbClr val="737373"/>
                </a:solidFill>
                <a:effectLst/>
                <a:latin typeface="Fira Mono"/>
              </a:rPr>
              <a:t> </a:t>
            </a:r>
            <a:r>
              <a:rPr kumimoji="0" lang="fr-FR" altLang="fr-FR" sz="1050" b="0" i="0" u="none" strike="noStrike" cap="none" normalizeH="0" baseline="0" dirty="0">
                <a:ln>
                  <a:noFill/>
                </a:ln>
                <a:solidFill>
                  <a:srgbClr val="336699"/>
                </a:solidFill>
                <a:effectLst/>
                <a:latin typeface="Arial Unicode MS" panose="020B0604020202020204" charset="-128"/>
              </a:rPr>
              <a:t>$index</a:t>
            </a:r>
            <a:r>
              <a:rPr kumimoji="0" lang="fr-FR" altLang="fr-FR" sz="1400" b="0" i="0" u="none" strike="noStrike" cap="none" normalizeH="0" baseline="0" dirty="0">
                <a:ln>
                  <a:noFill/>
                </a:ln>
                <a:solidFill>
                  <a:srgbClr val="737373"/>
                </a:solidFill>
                <a:effectLst/>
                <a:latin typeface="Fira Mono"/>
              </a:rPr>
              <a:t> ) : </a:t>
            </a:r>
            <a:r>
              <a:rPr kumimoji="0" lang="fr-FR" altLang="fr-FR" sz="1400" b="0" i="0" u="none" strike="noStrike" cap="none" normalizeH="0" baseline="0" dirty="0">
                <a:ln>
                  <a:noFill/>
                </a:ln>
                <a:solidFill>
                  <a:srgbClr val="669933"/>
                </a:solidFill>
                <a:effectLst/>
                <a:latin typeface="Fira Mono"/>
              </a:rPr>
              <a:t>array</a:t>
            </a:r>
            <a:r>
              <a:rPr kumimoji="0" lang="fr-FR" altLang="fr-FR" sz="900" b="0" i="0" u="none" strike="noStrike" cap="none" normalizeH="0" baseline="0" dirty="0">
                <a:ln>
                  <a:noFill/>
                </a:ln>
                <a:solidFill>
                  <a:schemeClr val="tx1"/>
                </a:solidFill>
                <a:effectLst/>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xmlns="" id="{4B0F1A34-BA15-4EE2-9DA2-77679DED6DD8}"/>
              </a:ext>
            </a:extLst>
          </p:cNvPr>
          <p:cNvSpPr>
            <a:spLocks noChangeArrowheads="1"/>
          </p:cNvSpPr>
          <p:nvPr/>
        </p:nvSpPr>
        <p:spPr bwMode="auto">
          <a:xfrm>
            <a:off x="3043591" y="1774846"/>
            <a:ext cx="61048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err="1">
                <a:ln>
                  <a:noFill/>
                </a:ln>
                <a:solidFill>
                  <a:srgbClr val="336699"/>
                </a:solidFill>
                <a:effectLst/>
                <a:latin typeface="Fira Mono"/>
              </a:rPr>
              <a:t>imagecolorat</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resource</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$image</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$x</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$y</a:t>
            </a:r>
            <a:r>
              <a:rPr kumimoji="0" lang="fr-FR" altLang="fr-FR" sz="2400" b="0" i="0" u="none" strike="noStrike" cap="none" normalizeH="0" baseline="0" dirty="0">
                <a:ln>
                  <a:noFill/>
                </a:ln>
                <a:solidFill>
                  <a:srgbClr val="737373"/>
                </a:solidFill>
                <a:effectLst/>
                <a:latin typeface="Fira Mono"/>
              </a:rPr>
              <a:t> ) : </a:t>
            </a:r>
            <a:r>
              <a:rPr kumimoji="0" lang="fr-FR" altLang="fr-FR" sz="2400" b="0" i="0" u="none" strike="noStrike" cap="none" normalizeH="0" baseline="0" dirty="0">
                <a:ln>
                  <a:noFill/>
                </a:ln>
                <a:solidFill>
                  <a:srgbClr val="669933"/>
                </a:solidFill>
                <a:effectLst/>
                <a:latin typeface="Fira Mono"/>
              </a:rPr>
              <a:t>int</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xmlns="" id="{B28DC289-918F-4360-8461-0654FC78871E}"/>
              </a:ext>
            </a:extLst>
          </p:cNvPr>
          <p:cNvSpPr>
            <a:spLocks noChangeArrowheads="1"/>
          </p:cNvSpPr>
          <p:nvPr/>
        </p:nvSpPr>
        <p:spPr bwMode="auto">
          <a:xfrm>
            <a:off x="1971985" y="4143130"/>
            <a:ext cx="82480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err="1">
                <a:ln>
                  <a:noFill/>
                </a:ln>
                <a:solidFill>
                  <a:srgbClr val="336699"/>
                </a:solidFill>
                <a:effectLst/>
                <a:latin typeface="Fira Mono"/>
              </a:rPr>
              <a:t>imagecolorexact</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resource</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$image</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a:t>
            </a:r>
            <a:r>
              <a:rPr kumimoji="0" lang="fr-FR" altLang="fr-FR" sz="1600" b="0" i="0" u="none" strike="noStrike" cap="none" normalizeH="0" baseline="0" dirty="0" err="1">
                <a:ln>
                  <a:noFill/>
                </a:ln>
                <a:solidFill>
                  <a:srgbClr val="336699"/>
                </a:solidFill>
                <a:effectLst/>
                <a:latin typeface="Arial Unicode MS" panose="020B0604020202020204" charset="-128"/>
              </a:rPr>
              <a:t>red</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$green</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a:t>
            </a:r>
            <a:r>
              <a:rPr kumimoji="0" lang="fr-FR" altLang="fr-FR" sz="1600" b="0" i="0" u="none" strike="noStrike" cap="none" normalizeH="0" baseline="0" dirty="0" err="1">
                <a:ln>
                  <a:noFill/>
                </a:ln>
                <a:solidFill>
                  <a:srgbClr val="336699"/>
                </a:solidFill>
                <a:effectLst/>
                <a:latin typeface="Arial Unicode MS" panose="020B0604020202020204" charset="-128"/>
              </a:rPr>
              <a:t>blue</a:t>
            </a:r>
            <a:r>
              <a:rPr kumimoji="0" lang="fr-FR" altLang="fr-FR" sz="2400" b="0" i="0" u="none" strike="noStrike" cap="none" normalizeH="0" baseline="0" dirty="0">
                <a:ln>
                  <a:noFill/>
                </a:ln>
                <a:solidFill>
                  <a:srgbClr val="737373"/>
                </a:solidFill>
                <a:effectLst/>
                <a:latin typeface="Fira Mono"/>
              </a:rPr>
              <a:t> ) : </a:t>
            </a:r>
            <a:r>
              <a:rPr kumimoji="0" lang="fr-FR" altLang="fr-FR" sz="2400" b="0" i="0" u="none" strike="noStrike" cap="none" normalizeH="0" baseline="0" dirty="0">
                <a:ln>
                  <a:noFill/>
                </a:ln>
                <a:solidFill>
                  <a:srgbClr val="669933"/>
                </a:solidFill>
                <a:effectLst/>
                <a:latin typeface="Fira Mono"/>
              </a:rPr>
              <a:t>int</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xmlns="" id="{F80250E5-E19A-4E45-B4E2-9D4BDD876F4E}"/>
              </a:ext>
            </a:extLst>
          </p:cNvPr>
          <p:cNvSpPr>
            <a:spLocks noChangeArrowheads="1"/>
          </p:cNvSpPr>
          <p:nvPr/>
        </p:nvSpPr>
        <p:spPr bwMode="auto">
          <a:xfrm>
            <a:off x="1971985" y="5358638"/>
            <a:ext cx="84467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err="1">
                <a:ln>
                  <a:noFill/>
                </a:ln>
                <a:solidFill>
                  <a:srgbClr val="336699"/>
                </a:solidFill>
                <a:effectLst/>
                <a:latin typeface="Fira Mono"/>
              </a:rPr>
              <a:t>imagecolorclosest</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resource</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$image</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a:t>
            </a:r>
            <a:r>
              <a:rPr kumimoji="0" lang="fr-FR" altLang="fr-FR" sz="1600" b="0" i="0" u="none" strike="noStrike" cap="none" normalizeH="0" baseline="0" dirty="0" err="1">
                <a:ln>
                  <a:noFill/>
                </a:ln>
                <a:solidFill>
                  <a:srgbClr val="336699"/>
                </a:solidFill>
                <a:effectLst/>
                <a:latin typeface="Arial Unicode MS" panose="020B0604020202020204" charset="-128"/>
              </a:rPr>
              <a:t>red</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$green</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a:t>
            </a:r>
            <a:r>
              <a:rPr kumimoji="0" lang="fr-FR" altLang="fr-FR" sz="1600" b="0" i="0" u="none" strike="noStrike" cap="none" normalizeH="0" baseline="0" dirty="0" err="1">
                <a:ln>
                  <a:noFill/>
                </a:ln>
                <a:solidFill>
                  <a:srgbClr val="336699"/>
                </a:solidFill>
                <a:effectLst/>
                <a:latin typeface="Arial Unicode MS" panose="020B0604020202020204" charset="-128"/>
              </a:rPr>
              <a:t>blue</a:t>
            </a:r>
            <a:r>
              <a:rPr kumimoji="0" lang="fr-FR" altLang="fr-FR" sz="2400" b="0" i="0" u="none" strike="noStrike" cap="none" normalizeH="0" baseline="0" dirty="0">
                <a:ln>
                  <a:noFill/>
                </a:ln>
                <a:solidFill>
                  <a:srgbClr val="737373"/>
                </a:solidFill>
                <a:effectLst/>
                <a:latin typeface="Fira Mono"/>
              </a:rPr>
              <a:t> ) : </a:t>
            </a:r>
            <a:r>
              <a:rPr kumimoji="0" lang="fr-FR" altLang="fr-FR" sz="2400" b="0" i="0" u="none" strike="noStrike" cap="none" normalizeH="0" baseline="0" dirty="0">
                <a:ln>
                  <a:noFill/>
                </a:ln>
                <a:solidFill>
                  <a:srgbClr val="669933"/>
                </a:solidFill>
                <a:effectLst/>
                <a:latin typeface="Fira Mono"/>
              </a:rPr>
              <a:t>int</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660598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1738282" y="2742516"/>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155</a:t>
            </a:fld>
            <a:endParaRPr lang="fr-FR"/>
          </a:p>
        </p:txBody>
      </p:sp>
      <p:sp>
        <p:nvSpPr>
          <p:cNvPr id="22" name="Espace réservé du contenu 21"/>
          <p:cNvSpPr>
            <a:spLocks noGrp="1"/>
          </p:cNvSpPr>
          <p:nvPr>
            <p:ph sz="half" idx="14"/>
          </p:nvPr>
        </p:nvSpPr>
        <p:spPr>
          <a:xfrm>
            <a:off x="1738282" y="1500174"/>
            <a:ext cx="8786874" cy="1214446"/>
          </a:xfrm>
        </p:spPr>
        <p:txBody>
          <a:bodyPr>
            <a:normAutofit fontScale="85000" lnSpcReduction="20000"/>
          </a:bodyPr>
          <a:lstStyle/>
          <a:p>
            <a:r>
              <a:rPr lang="fr-FR" dirty="0"/>
              <a:t>Le dessin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4943872" y="4072739"/>
            <a:ext cx="895350" cy="866775"/>
          </a:xfrm>
          <a:prstGeom prst="rect">
            <a:avLst/>
          </a:prstGeom>
          <a:noFill/>
          <a:ln w="9525">
            <a:noFill/>
            <a:miter lim="800000"/>
            <a:headEnd/>
            <a:tailEnd/>
          </a:ln>
        </p:spPr>
      </p:pic>
      <p:sp>
        <p:nvSpPr>
          <p:cNvPr id="9" name="Rectangle 8"/>
          <p:cNvSpPr/>
          <p:nvPr/>
        </p:nvSpPr>
        <p:spPr>
          <a:xfrm>
            <a:off x="2207567" y="3000373"/>
            <a:ext cx="7487975" cy="830997"/>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pPr algn="ctr"/>
            <a:r>
              <a:rPr lang="en-US" sz="1600" dirty="0" err="1"/>
              <a:t>Imgaellipse</a:t>
            </a:r>
            <a:r>
              <a:rPr lang="en-US" sz="1600" dirty="0"/>
              <a:t>($</a:t>
            </a:r>
            <a:r>
              <a:rPr lang="en-US" sz="1600" dirty="0" err="1"/>
              <a:t>img</a:t>
            </a:r>
            <a:r>
              <a:rPr lang="en-US" sz="1600" dirty="0"/>
              <a:t> , $c x, $cy,$</a:t>
            </a:r>
            <a:r>
              <a:rPr lang="en-US" sz="1600" dirty="0" err="1"/>
              <a:t>rx</a:t>
            </a:r>
            <a:r>
              <a:rPr lang="en-US" sz="1600" dirty="0"/>
              <a:t>, $</a:t>
            </a:r>
            <a:r>
              <a:rPr lang="en-US" sz="1600" dirty="0" err="1"/>
              <a:t>ry</a:t>
            </a:r>
            <a:r>
              <a:rPr lang="en-US" sz="1600" dirty="0"/>
              <a:t>, $couleur)</a:t>
            </a:r>
          </a:p>
          <a:p>
            <a:pPr algn="ctr"/>
            <a:r>
              <a:rPr lang="en-US" sz="1600" dirty="0" err="1"/>
              <a:t>Ou</a:t>
            </a:r>
            <a:r>
              <a:rPr lang="en-US" sz="1600" dirty="0"/>
              <a:t> </a:t>
            </a:r>
          </a:p>
          <a:p>
            <a:pPr algn="ctr"/>
            <a:r>
              <a:rPr lang="en-US" sz="1600" dirty="0" err="1"/>
              <a:t>imagefilledellipse</a:t>
            </a:r>
            <a:endParaRPr lang="fr-FR" sz="1600" dirty="0"/>
          </a:p>
        </p:txBody>
      </p:sp>
      <p:pic>
        <p:nvPicPr>
          <p:cNvPr id="290820" name="Picture 4"/>
          <p:cNvPicPr>
            <a:picLocks noChangeAspect="1" noChangeArrowheads="1"/>
          </p:cNvPicPr>
          <p:nvPr/>
        </p:nvPicPr>
        <p:blipFill>
          <a:blip r:embed="rId4" cstate="print"/>
          <a:srcRect/>
          <a:stretch>
            <a:fillRect/>
          </a:stretch>
        </p:blipFill>
        <p:spPr bwMode="auto">
          <a:xfrm>
            <a:off x="6240016" y="3928722"/>
            <a:ext cx="876300" cy="1200150"/>
          </a:xfrm>
          <a:prstGeom prst="rect">
            <a:avLst/>
          </a:prstGeom>
          <a:noFill/>
          <a:ln w="9525">
            <a:noFill/>
            <a:miter lim="800000"/>
            <a:headEnd/>
            <a:tailEnd/>
          </a:ln>
        </p:spPr>
      </p:pic>
      <p:pic>
        <p:nvPicPr>
          <p:cNvPr id="290821" name="Picture 5"/>
          <p:cNvPicPr>
            <a:picLocks noChangeAspect="1" noChangeArrowheads="1"/>
          </p:cNvPicPr>
          <p:nvPr/>
        </p:nvPicPr>
        <p:blipFill>
          <a:blip r:embed="rId5" cstate="print"/>
          <a:srcRect/>
          <a:stretch>
            <a:fillRect/>
          </a:stretch>
        </p:blipFill>
        <p:spPr bwMode="auto">
          <a:xfrm>
            <a:off x="4943872" y="5160613"/>
            <a:ext cx="609600" cy="790575"/>
          </a:xfrm>
          <a:prstGeom prst="rect">
            <a:avLst/>
          </a:prstGeom>
          <a:noFill/>
          <a:ln w="9525">
            <a:noFill/>
            <a:miter lim="800000"/>
            <a:headEnd/>
            <a:tailEnd/>
          </a:ln>
        </p:spPr>
      </p:pic>
      <p:sp>
        <p:nvSpPr>
          <p:cNvPr id="13" name="Rectangle 12"/>
          <p:cNvSpPr/>
          <p:nvPr/>
        </p:nvSpPr>
        <p:spPr>
          <a:xfrm>
            <a:off x="1952596" y="4882841"/>
            <a:ext cx="2775252"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err="1"/>
              <a:t>Imagereactangle</a:t>
            </a:r>
            <a:r>
              <a:rPr lang="en-US" sz="1600" dirty="0"/>
              <a:t>( $</a:t>
            </a:r>
            <a:r>
              <a:rPr lang="en-US" sz="1600" dirty="0" err="1"/>
              <a:t>img</a:t>
            </a:r>
            <a:r>
              <a:rPr lang="en-US" sz="1600" dirty="0"/>
              <a:t> , $x, $y,</a:t>
            </a:r>
          </a:p>
          <a:p>
            <a:r>
              <a:rPr lang="fr-FR" sz="1600" dirty="0"/>
              <a:t>$</a:t>
            </a:r>
            <a:r>
              <a:rPr lang="fr-FR" sz="1600" dirty="0" err="1"/>
              <a:t>width</a:t>
            </a:r>
            <a:r>
              <a:rPr lang="fr-FR" sz="1600" dirty="0"/>
              <a:t>, $</a:t>
            </a:r>
            <a:r>
              <a:rPr lang="fr-FR" sz="1600" dirty="0" err="1"/>
              <a:t>height</a:t>
            </a:r>
            <a:r>
              <a:rPr lang="fr-FR" sz="1600" dirty="0"/>
              <a:t>, $</a:t>
            </a:r>
            <a:r>
              <a:rPr lang="fr-FR" sz="1600" dirty="0" err="1"/>
              <a:t>color</a:t>
            </a:r>
            <a:r>
              <a:rPr lang="fr-FR" sz="1600" dirty="0"/>
              <a:t> )</a:t>
            </a:r>
          </a:p>
          <a:p>
            <a:r>
              <a:rPr lang="fr-FR" sz="1600" dirty="0"/>
              <a:t>Ou</a:t>
            </a:r>
          </a:p>
          <a:p>
            <a:r>
              <a:rPr lang="fr-FR" sz="1600" dirty="0" err="1"/>
              <a:t>imagefilledrectangle</a:t>
            </a:r>
            <a:endParaRPr lang="fr-FR" sz="1600" dirty="0"/>
          </a:p>
        </p:txBody>
      </p:sp>
      <p:sp>
        <p:nvSpPr>
          <p:cNvPr id="14" name="Rectangle 13"/>
          <p:cNvSpPr/>
          <p:nvPr/>
        </p:nvSpPr>
        <p:spPr>
          <a:xfrm>
            <a:off x="7392144" y="5091506"/>
            <a:ext cx="2880320" cy="584775"/>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err="1"/>
              <a:t>Imageline</a:t>
            </a:r>
            <a:r>
              <a:rPr lang="en-US" sz="1600" dirty="0"/>
              <a:t>( $</a:t>
            </a:r>
            <a:r>
              <a:rPr lang="en-US" sz="1600" dirty="0" err="1"/>
              <a:t>img</a:t>
            </a:r>
            <a:r>
              <a:rPr lang="en-US" sz="1600" dirty="0"/>
              <a:t>, $x1, $y1,</a:t>
            </a:r>
          </a:p>
          <a:p>
            <a:r>
              <a:rPr lang="en-US" sz="1600" dirty="0"/>
              <a:t>	$x2, $y2, $couleur)</a:t>
            </a:r>
            <a:endParaRPr lang="fr-FR" sz="1600" dirty="0"/>
          </a:p>
        </p:txBody>
      </p:sp>
      <p:pic>
        <p:nvPicPr>
          <p:cNvPr id="290826" name="Picture 10"/>
          <p:cNvPicPr>
            <a:picLocks noChangeAspect="1" noChangeArrowheads="1"/>
          </p:cNvPicPr>
          <p:nvPr/>
        </p:nvPicPr>
        <p:blipFill>
          <a:blip r:embed="rId6" cstate="print"/>
          <a:srcRect/>
          <a:stretch>
            <a:fillRect/>
          </a:stretch>
        </p:blipFill>
        <p:spPr bwMode="auto">
          <a:xfrm>
            <a:off x="6168008" y="5088604"/>
            <a:ext cx="864096" cy="991586"/>
          </a:xfrm>
          <a:prstGeom prst="rect">
            <a:avLst/>
          </a:prstGeom>
          <a:noFill/>
          <a:ln w="9525">
            <a:noFill/>
            <a:miter lim="800000"/>
            <a:headEnd/>
            <a:tailEnd/>
          </a:ln>
        </p:spPr>
      </p:pic>
      <p:sp>
        <p:nvSpPr>
          <p:cNvPr id="15" name="Titre 1"/>
          <p:cNvSpPr txBox="1">
            <a:spLocks/>
          </p:cNvSpPr>
          <p:nvPr/>
        </p:nvSpPr>
        <p:spPr>
          <a:xfrm>
            <a:off x="1981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algn="ctr">
              <a:spcBef>
                <a:spcPct val="0"/>
              </a:spcBef>
              <a:defRPr/>
            </a:pPr>
            <a:r>
              <a:rPr lang="fr-FR" sz="3200" dirty="0">
                <a:solidFill>
                  <a:schemeClr val="bg1"/>
                </a:solidFill>
                <a:latin typeface="+mj-lt"/>
                <a:ea typeface="+mj-ea"/>
                <a:cs typeface="+mj-cs"/>
              </a:rPr>
              <a:t>Formes basiques gd</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a:t>
            </a:r>
          </a:p>
        </p:txBody>
      </p:sp>
      <p:sp>
        <p:nvSpPr>
          <p:cNvPr id="3" name="Espace réservé du contenu 2"/>
          <p:cNvSpPr>
            <a:spLocks noGrp="1"/>
          </p:cNvSpPr>
          <p:nvPr>
            <p:ph sz="half" idx="1"/>
          </p:nvPr>
        </p:nvSpPr>
        <p:spPr>
          <a:xfrm>
            <a:off x="1697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dirty="0"/>
          </a:p>
          <a:p>
            <a:pPr lvl="1"/>
            <a:endParaRPr lang="fr-FR" dirty="0"/>
          </a:p>
          <a:p>
            <a:pPr lvl="1"/>
            <a:endParaRPr lang="fr-FR" dirty="0"/>
          </a:p>
          <a:p>
            <a:pPr lvl="1"/>
            <a:endParaRPr lang="fr-FR" dirty="0"/>
          </a:p>
          <a:p>
            <a:pPr lvl="1"/>
            <a:r>
              <a:rPr lang="fr-FR" dirty="0"/>
              <a:t>Arcs de cercle</a:t>
            </a:r>
          </a:p>
          <a:p>
            <a:pPr lvl="1"/>
            <a:endParaRPr lang="fr-FR" dirty="0"/>
          </a:p>
          <a:p>
            <a:pPr lvl="1"/>
            <a:endParaRPr lang="fr-FR" dirty="0"/>
          </a:p>
          <a:p>
            <a:pPr lvl="4"/>
            <a:r>
              <a:rPr lang="fr-FR" b="1" dirty="0"/>
              <a:t>Pour </a:t>
            </a:r>
            <a:r>
              <a:rPr lang="fr-FR" b="1" dirty="0" err="1"/>
              <a:t>filledarc</a:t>
            </a:r>
            <a:r>
              <a:rPr lang="fr-FR" b="1" dirty="0"/>
              <a:t> , un param en + est </a:t>
            </a:r>
            <a:r>
              <a:rPr lang="fr-FR" b="1" dirty="0" err="1"/>
              <a:t>necessaire</a:t>
            </a:r>
            <a:r>
              <a:rPr lang="fr-FR" b="1" dirty="0"/>
              <a:t>  </a:t>
            </a:r>
            <a:r>
              <a:rPr lang="fr-FR" b="1" i="1" dirty="0"/>
              <a:t>TYPE_REMP</a:t>
            </a:r>
          </a:p>
          <a:p>
            <a:pPr lvl="5"/>
            <a:r>
              <a:rPr lang="fr-FR" b="1" i="1" dirty="0"/>
              <a:t>IMG_ARC_PIE</a:t>
            </a:r>
          </a:p>
          <a:p>
            <a:pPr lvl="5"/>
            <a:r>
              <a:rPr lang="fr-FR" b="1" i="1" dirty="0"/>
              <a:t>IMG_ARC_NOFILL</a:t>
            </a:r>
          </a:p>
          <a:p>
            <a:pPr lvl="5"/>
            <a:r>
              <a:rPr lang="fr-FR" b="1" i="1" dirty="0"/>
              <a:t>IMG_ARC_EDGE, …</a:t>
            </a:r>
          </a:p>
          <a:p>
            <a:pPr lvl="5"/>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156</a:t>
            </a:fld>
            <a:endParaRPr lang="fr-FR"/>
          </a:p>
        </p:txBody>
      </p:sp>
      <p:sp>
        <p:nvSpPr>
          <p:cNvPr id="6" name="Espace réservé du contenu 5"/>
          <p:cNvSpPr>
            <a:spLocks noGrp="1"/>
          </p:cNvSpPr>
          <p:nvPr>
            <p:ph sz="half" idx="13"/>
          </p:nvPr>
        </p:nvSpPr>
        <p:spPr>
          <a:xfrm>
            <a:off x="1991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8578231" y="2536060"/>
            <a:ext cx="1059557" cy="1164205"/>
          </a:xfrm>
          <a:prstGeom prst="rect">
            <a:avLst/>
          </a:prstGeom>
          <a:noFill/>
          <a:ln w="9525">
            <a:noFill/>
            <a:miter lim="800000"/>
            <a:headEnd/>
            <a:tailEnd/>
          </a:ln>
        </p:spPr>
      </p:pic>
      <p:sp>
        <p:nvSpPr>
          <p:cNvPr id="10" name="Rectangle 9"/>
          <p:cNvSpPr/>
          <p:nvPr/>
        </p:nvSpPr>
        <p:spPr>
          <a:xfrm>
            <a:off x="2152650" y="2753634"/>
            <a:ext cx="6488063" cy="892552"/>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200" dirty="0"/>
              <a:t>$cords=new Array( 170,110, </a:t>
            </a:r>
          </a:p>
          <a:p>
            <a:r>
              <a:rPr lang="en-US" sz="1200" dirty="0"/>
              <a:t>	        140,120, </a:t>
            </a:r>
          </a:p>
          <a:p>
            <a:r>
              <a:rPr lang="en-US" sz="1200" dirty="0"/>
              <a:t>	        240,230, </a:t>
            </a:r>
          </a:p>
          <a:p>
            <a:r>
              <a:rPr lang="en-US" sz="1200" dirty="0"/>
              <a:t>	       190,230  ) 	;</a:t>
            </a:r>
            <a:r>
              <a:rPr lang="en-US" sz="1600" dirty="0"/>
              <a:t>	</a:t>
            </a:r>
          </a:p>
        </p:txBody>
      </p:sp>
      <p:sp>
        <p:nvSpPr>
          <p:cNvPr id="5" name="ZoneTexte 4">
            <a:extLst>
              <a:ext uri="{FF2B5EF4-FFF2-40B4-BE49-F238E27FC236}">
                <a16:creationId xmlns:a16="http://schemas.microsoft.com/office/drawing/2014/main" xmlns="" id="{9195D4EE-9835-400D-AAB7-27E30E08C1C3}"/>
              </a:ext>
            </a:extLst>
          </p:cNvPr>
          <p:cNvSpPr txBox="1"/>
          <p:nvPr/>
        </p:nvSpPr>
        <p:spPr>
          <a:xfrm>
            <a:off x="4512037" y="2948463"/>
            <a:ext cx="3425105" cy="584775"/>
          </a:xfrm>
          <a:prstGeom prst="rect">
            <a:avLst/>
          </a:prstGeom>
          <a:noFill/>
        </p:spPr>
        <p:txBody>
          <a:bodyPr wrap="none" rtlCol="0">
            <a:spAutoFit/>
          </a:bodyPr>
          <a:lstStyle/>
          <a:p>
            <a:r>
              <a:rPr lang="fr-FR" sz="1600" b="1" dirty="0" err="1"/>
              <a:t>Imagepolygon</a:t>
            </a:r>
            <a:r>
              <a:rPr lang="fr-FR" sz="1600" dirty="0"/>
              <a:t>($img , $</a:t>
            </a:r>
            <a:r>
              <a:rPr lang="fr-FR" sz="1600" dirty="0" err="1"/>
              <a:t>cords</a:t>
            </a:r>
            <a:r>
              <a:rPr lang="fr-FR" sz="1600" dirty="0"/>
              <a:t>, $couleur)</a:t>
            </a:r>
          </a:p>
          <a:p>
            <a:r>
              <a:rPr lang="fr-FR" sz="1600" dirty="0"/>
              <a:t>Ou </a:t>
            </a:r>
            <a:r>
              <a:rPr lang="fr-FR" sz="1600" dirty="0" err="1"/>
              <a:t>imagefilledpolygon</a:t>
            </a:r>
            <a:endParaRPr lang="fr-FR" sz="1600" dirty="0"/>
          </a:p>
        </p:txBody>
      </p:sp>
      <p:sp>
        <p:nvSpPr>
          <p:cNvPr id="15" name="Rectangle 14">
            <a:extLst>
              <a:ext uri="{FF2B5EF4-FFF2-40B4-BE49-F238E27FC236}">
                <a16:creationId xmlns:a16="http://schemas.microsoft.com/office/drawing/2014/main" xmlns="" id="{9C05D6B4-2ECC-4E46-BB73-E2B14DF3FBDC}"/>
              </a:ext>
            </a:extLst>
          </p:cNvPr>
          <p:cNvSpPr/>
          <p:nvPr/>
        </p:nvSpPr>
        <p:spPr>
          <a:xfrm>
            <a:off x="3219450" y="4330427"/>
            <a:ext cx="6488063" cy="584775"/>
          </a:xfrm>
          <a:prstGeom prst="rect">
            <a:avLst/>
          </a:prstGeom>
        </p:spPr>
        <p:style>
          <a:lnRef idx="0">
            <a:scrgbClr r="0" g="0" b="0"/>
          </a:lnRef>
          <a:fillRef idx="1003">
            <a:schemeClr val="lt2"/>
          </a:fillRef>
          <a:effectRef idx="0">
            <a:scrgbClr r="0" g="0" b="0"/>
          </a:effectRef>
          <a:fontRef idx="major"/>
        </p:style>
        <p:txBody>
          <a:bodyPr wrap="square">
            <a:spAutoFit/>
          </a:bodyPr>
          <a:lstStyle/>
          <a:p>
            <a:pPr lvl="0"/>
            <a:r>
              <a:rPr lang="fr-FR" sz="1600" b="1" dirty="0" err="1">
                <a:solidFill>
                  <a:prstClr val="black"/>
                </a:solidFill>
                <a:ea typeface="+mn-ea"/>
                <a:cs typeface="+mn-cs"/>
              </a:rPr>
              <a:t>imagearc</a:t>
            </a:r>
            <a:r>
              <a:rPr lang="fr-FR" sz="1600" dirty="0">
                <a:solidFill>
                  <a:prstClr val="black"/>
                </a:solidFill>
                <a:ea typeface="+mn-ea"/>
                <a:cs typeface="+mn-cs"/>
              </a:rPr>
              <a:t>($img , $x, $y, $largeur, $hauteur, $</a:t>
            </a:r>
            <a:r>
              <a:rPr lang="fr-FR" sz="1600" dirty="0" err="1">
                <a:solidFill>
                  <a:prstClr val="black"/>
                </a:solidFill>
                <a:ea typeface="+mn-ea"/>
                <a:cs typeface="+mn-cs"/>
              </a:rPr>
              <a:t>degStart</a:t>
            </a:r>
            <a:r>
              <a:rPr lang="fr-FR" sz="1600" dirty="0">
                <a:solidFill>
                  <a:prstClr val="black"/>
                </a:solidFill>
                <a:ea typeface="+mn-ea"/>
                <a:cs typeface="+mn-cs"/>
              </a:rPr>
              <a:t>, $</a:t>
            </a:r>
            <a:r>
              <a:rPr lang="fr-FR" sz="1600" dirty="0" err="1">
                <a:solidFill>
                  <a:prstClr val="black"/>
                </a:solidFill>
                <a:ea typeface="+mn-ea"/>
                <a:cs typeface="+mn-cs"/>
              </a:rPr>
              <a:t>degEnd</a:t>
            </a:r>
            <a:r>
              <a:rPr lang="fr-FR" sz="1600" dirty="0">
                <a:solidFill>
                  <a:prstClr val="black"/>
                </a:solidFill>
                <a:ea typeface="+mn-ea"/>
                <a:cs typeface="+mn-cs"/>
              </a:rPr>
              <a:t>, $couleur)</a:t>
            </a:r>
          </a:p>
          <a:p>
            <a:pPr lvl="0"/>
            <a:r>
              <a:rPr lang="fr-FR" sz="1600" dirty="0">
                <a:solidFill>
                  <a:prstClr val="black"/>
                </a:solidFill>
                <a:ea typeface="+mn-ea"/>
                <a:cs typeface="+mn-cs"/>
              </a:rPr>
              <a:t>Ou </a:t>
            </a:r>
            <a:r>
              <a:rPr lang="fr-FR" sz="1600" dirty="0" err="1">
                <a:solidFill>
                  <a:prstClr val="black"/>
                </a:solidFill>
                <a:ea typeface="+mn-ea"/>
                <a:cs typeface="+mn-cs"/>
              </a:rPr>
              <a:t>imagefilledarc</a:t>
            </a:r>
            <a:r>
              <a:rPr lang="fr-FR" sz="1600" dirty="0">
                <a:solidFill>
                  <a:prstClr val="black"/>
                </a:solidFill>
                <a:ea typeface="+mn-ea"/>
                <a:cs typeface="+mn-cs"/>
              </a:rPr>
              <a:t>( $i, $x, $y, $w, $h, </a:t>
            </a:r>
            <a:r>
              <a:rPr lang="fr-FR" sz="1600" i="1" dirty="0">
                <a:solidFill>
                  <a:prstClr val="black"/>
                </a:solidFill>
                <a:ea typeface="+mn-ea"/>
                <a:cs typeface="+mn-cs"/>
              </a:rPr>
              <a:t>TYPE_DE_REMPLISSAGE )</a:t>
            </a:r>
            <a:endParaRPr lang="fr-FR" sz="1600" dirty="0">
              <a:solidFill>
                <a:prstClr val="black"/>
              </a:solidFill>
              <a:ea typeface="+mn-ea"/>
              <a:cs typeface="+mn-cs"/>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xmlns="" id="{6352EBD6-E971-4A4E-8C90-D8F1BD3BC9F0}"/>
              </a:ext>
            </a:extLst>
          </p:cNvPr>
          <p:cNvSpPr>
            <a:spLocks noGrp="1"/>
          </p:cNvSpPr>
          <p:nvPr>
            <p:ph type="title"/>
          </p:nvPr>
        </p:nvSpPr>
        <p:spPr/>
        <p:txBody>
          <a:bodyPr/>
          <a:lstStyle/>
          <a:p>
            <a:r>
              <a:rPr lang="fr-FR" dirty="0"/>
              <a:t>Manipuler les images</a:t>
            </a:r>
          </a:p>
        </p:txBody>
      </p:sp>
      <p:sp>
        <p:nvSpPr>
          <p:cNvPr id="7" name="Espace réservé du contenu 6">
            <a:extLst>
              <a:ext uri="{FF2B5EF4-FFF2-40B4-BE49-F238E27FC236}">
                <a16:creationId xmlns:a16="http://schemas.microsoft.com/office/drawing/2014/main" xmlns="" id="{68E45C2C-DD74-4154-86D7-32410E59BECA}"/>
              </a:ext>
            </a:extLst>
          </p:cNvPr>
          <p:cNvSpPr>
            <a:spLocks noGrp="1"/>
          </p:cNvSpPr>
          <p:nvPr>
            <p:ph idx="1"/>
          </p:nvPr>
        </p:nvSpPr>
        <p:spPr>
          <a:xfrm>
            <a:off x="380960" y="1130284"/>
            <a:ext cx="11430080" cy="5286412"/>
          </a:xfrm>
        </p:spPr>
        <p:txBody>
          <a:bodyPr>
            <a:normAutofit/>
          </a:bodyPr>
          <a:lstStyle/>
          <a:p>
            <a:r>
              <a:rPr lang="fr-FR" dirty="0"/>
              <a:t>Créer à partir de :</a:t>
            </a:r>
          </a:p>
          <a:p>
            <a:pPr lvl="2"/>
            <a:r>
              <a:rPr lang="fr-FR" dirty="0"/>
              <a:t>$img= </a:t>
            </a:r>
            <a:r>
              <a:rPr lang="fr-FR" dirty="0" err="1"/>
              <a:t>imagecreatefromjpeg</a:t>
            </a:r>
            <a:r>
              <a:rPr lang="fr-FR" dirty="0"/>
              <a:t>($file) </a:t>
            </a:r>
          </a:p>
          <a:p>
            <a:pPr lvl="2"/>
            <a:r>
              <a:rPr lang="fr-FR" dirty="0"/>
              <a:t>$img= </a:t>
            </a:r>
            <a:r>
              <a:rPr lang="fr-FR" dirty="0" err="1"/>
              <a:t>imagecreatefrombmp</a:t>
            </a:r>
            <a:r>
              <a:rPr lang="fr-FR" dirty="0"/>
              <a:t>($file)</a:t>
            </a:r>
          </a:p>
          <a:p>
            <a:pPr lvl="2"/>
            <a:r>
              <a:rPr lang="fr-FR" dirty="0"/>
              <a:t>…</a:t>
            </a:r>
          </a:p>
          <a:p>
            <a:endParaRPr lang="fr-FR" dirty="0"/>
          </a:p>
          <a:p>
            <a:r>
              <a:rPr lang="fr-FR" dirty="0"/>
              <a:t>Connaitre les dimensions et autres infos</a:t>
            </a:r>
          </a:p>
          <a:p>
            <a:pPr marL="0" indent="0" algn="ctr">
              <a:buNone/>
            </a:pPr>
            <a:r>
              <a:rPr lang="fr-FR" altLang="fr-FR" dirty="0" err="1">
                <a:solidFill>
                  <a:srgbClr val="336699"/>
                </a:solidFill>
                <a:latin typeface="Fira Mono"/>
              </a:rPr>
              <a:t>getimagesize</a:t>
            </a:r>
            <a:r>
              <a:rPr lang="fr-FR" altLang="fr-FR" dirty="0">
                <a:solidFill>
                  <a:srgbClr val="737373"/>
                </a:solidFill>
                <a:latin typeface="Fira Mono"/>
              </a:rPr>
              <a:t> ( </a:t>
            </a:r>
            <a:r>
              <a:rPr lang="fr-FR" altLang="fr-FR" dirty="0">
                <a:solidFill>
                  <a:srgbClr val="669933"/>
                </a:solidFill>
                <a:latin typeface="Fira Mono"/>
              </a:rPr>
              <a:t>string</a:t>
            </a:r>
            <a:r>
              <a:rPr lang="fr-FR" altLang="fr-FR" dirty="0">
                <a:solidFill>
                  <a:srgbClr val="737373"/>
                </a:solidFill>
                <a:latin typeface="Fira Mono"/>
              </a:rPr>
              <a:t> </a:t>
            </a:r>
            <a:r>
              <a:rPr lang="fr-FR" altLang="fr-FR" sz="2000" dirty="0">
                <a:solidFill>
                  <a:srgbClr val="336699"/>
                </a:solidFill>
                <a:latin typeface="Arial Unicode MS" panose="020B0604020202020204" charset="-128"/>
              </a:rPr>
              <a:t>$filename</a:t>
            </a:r>
            <a:r>
              <a:rPr lang="fr-FR" altLang="fr-FR" dirty="0">
                <a:solidFill>
                  <a:srgbClr val="737373"/>
                </a:solidFill>
                <a:latin typeface="Fira Mono"/>
              </a:rPr>
              <a:t> [, </a:t>
            </a:r>
            <a:r>
              <a:rPr lang="fr-FR" altLang="fr-FR" dirty="0">
                <a:solidFill>
                  <a:srgbClr val="669933"/>
                </a:solidFill>
                <a:latin typeface="Fira Mono"/>
              </a:rPr>
              <a:t>array</a:t>
            </a:r>
            <a:r>
              <a:rPr lang="fr-FR" altLang="fr-FR" dirty="0">
                <a:solidFill>
                  <a:srgbClr val="737373"/>
                </a:solidFill>
                <a:latin typeface="Fira Mono"/>
              </a:rPr>
              <a:t> </a:t>
            </a:r>
            <a:r>
              <a:rPr lang="fr-FR" altLang="fr-FR" sz="2000" dirty="0">
                <a:solidFill>
                  <a:srgbClr val="336699"/>
                </a:solidFill>
                <a:latin typeface="Arial Unicode MS" panose="020B0604020202020204" charset="-128"/>
              </a:rPr>
              <a:t>&amp;$</a:t>
            </a:r>
            <a:r>
              <a:rPr lang="fr-FR" altLang="fr-FR" sz="2000" dirty="0" err="1">
                <a:solidFill>
                  <a:srgbClr val="336699"/>
                </a:solidFill>
                <a:latin typeface="Arial Unicode MS" panose="020B0604020202020204" charset="-128"/>
              </a:rPr>
              <a:t>imageinfo</a:t>
            </a:r>
            <a:r>
              <a:rPr lang="fr-FR" altLang="fr-FR" dirty="0">
                <a:solidFill>
                  <a:srgbClr val="737373"/>
                </a:solidFill>
                <a:latin typeface="Fira Mono"/>
              </a:rPr>
              <a:t> ] ) : </a:t>
            </a:r>
            <a:r>
              <a:rPr lang="fr-FR" altLang="fr-FR" dirty="0">
                <a:solidFill>
                  <a:srgbClr val="669933"/>
                </a:solidFill>
                <a:latin typeface="Fira Mono"/>
              </a:rPr>
              <a:t>array</a:t>
            </a:r>
            <a:r>
              <a:rPr lang="fr-FR" altLang="fr-FR" sz="1600" dirty="0"/>
              <a:t> </a:t>
            </a:r>
            <a:endParaRPr lang="fr-FR" altLang="fr-FR" sz="4400" dirty="0">
              <a:latin typeface="Arial" panose="020B0604020202020204" pitchFamily="34" charset="0"/>
            </a:endParaRPr>
          </a:p>
          <a:p>
            <a:pPr lvl="3"/>
            <a:r>
              <a:rPr lang="fr-FR" dirty="0"/>
              <a:t>Un tableau associatif avec les dimensions</a:t>
            </a:r>
          </a:p>
          <a:p>
            <a:pPr lvl="4"/>
            <a:r>
              <a:rPr lang="fr-FR" dirty="0"/>
              <a:t>X, Y</a:t>
            </a:r>
          </a:p>
          <a:p>
            <a:pPr marL="1371600" lvl="3" indent="0">
              <a:buNone/>
            </a:pPr>
            <a:r>
              <a:rPr lang="fr-FR" altLang="fr-FR" dirty="0" err="1">
                <a:solidFill>
                  <a:srgbClr val="336699"/>
                </a:solidFill>
                <a:latin typeface="Fira Mono"/>
              </a:rPr>
              <a:t>imagesx</a:t>
            </a:r>
            <a:r>
              <a:rPr lang="fr-FR" altLang="fr-FR" dirty="0">
                <a:solidFill>
                  <a:srgbClr val="737373"/>
                </a:solidFill>
                <a:latin typeface="Fira Mono"/>
              </a:rPr>
              <a:t> ( </a:t>
            </a:r>
            <a:r>
              <a:rPr lang="fr-FR" altLang="fr-FR" dirty="0">
                <a:solidFill>
                  <a:srgbClr val="669933"/>
                </a:solidFill>
                <a:latin typeface="Fira Mono"/>
              </a:rPr>
              <a:t>resource</a:t>
            </a:r>
            <a:r>
              <a:rPr lang="fr-FR" altLang="fr-FR" dirty="0">
                <a:solidFill>
                  <a:srgbClr val="737373"/>
                </a:solidFill>
                <a:latin typeface="Fira Mono"/>
              </a:rPr>
              <a:t> </a:t>
            </a:r>
            <a:r>
              <a:rPr lang="fr-FR" altLang="fr-FR" sz="1400" dirty="0">
                <a:solidFill>
                  <a:srgbClr val="336699"/>
                </a:solidFill>
                <a:latin typeface="Arial Unicode MS" panose="020B0604020202020204" charset="-128"/>
              </a:rPr>
              <a:t>$image</a:t>
            </a:r>
            <a:r>
              <a:rPr lang="fr-FR" altLang="fr-FR" dirty="0">
                <a:solidFill>
                  <a:srgbClr val="737373"/>
                </a:solidFill>
                <a:latin typeface="Fira Mono"/>
              </a:rPr>
              <a:t> ) : </a:t>
            </a:r>
            <a:r>
              <a:rPr lang="fr-FR" altLang="fr-FR" dirty="0">
                <a:solidFill>
                  <a:srgbClr val="669933"/>
                </a:solidFill>
                <a:latin typeface="Fira Mono"/>
              </a:rPr>
              <a:t>int      </a:t>
            </a:r>
            <a:r>
              <a:rPr lang="fr-FR" dirty="0"/>
              <a:t> </a:t>
            </a:r>
            <a:r>
              <a:rPr lang="fr-FR" altLang="fr-FR" dirty="0" err="1">
                <a:solidFill>
                  <a:srgbClr val="336699"/>
                </a:solidFill>
                <a:latin typeface="Fira Mono"/>
              </a:rPr>
              <a:t>imagesy</a:t>
            </a:r>
            <a:r>
              <a:rPr lang="fr-FR" altLang="fr-FR" dirty="0">
                <a:solidFill>
                  <a:srgbClr val="737373"/>
                </a:solidFill>
                <a:latin typeface="Fira Mono"/>
              </a:rPr>
              <a:t> ( </a:t>
            </a:r>
            <a:r>
              <a:rPr lang="fr-FR" altLang="fr-FR" dirty="0">
                <a:solidFill>
                  <a:srgbClr val="669933"/>
                </a:solidFill>
                <a:latin typeface="Fira Mono"/>
              </a:rPr>
              <a:t>resource</a:t>
            </a:r>
            <a:r>
              <a:rPr lang="fr-FR" altLang="fr-FR" dirty="0">
                <a:solidFill>
                  <a:srgbClr val="737373"/>
                </a:solidFill>
                <a:latin typeface="Fira Mono"/>
              </a:rPr>
              <a:t> </a:t>
            </a:r>
            <a:r>
              <a:rPr lang="fr-FR" altLang="fr-FR" sz="1400" dirty="0">
                <a:solidFill>
                  <a:srgbClr val="336699"/>
                </a:solidFill>
                <a:latin typeface="Arial Unicode MS" panose="020B0604020202020204" charset="-128"/>
              </a:rPr>
              <a:t>$image</a:t>
            </a:r>
            <a:r>
              <a:rPr lang="fr-FR" altLang="fr-FR" dirty="0">
                <a:solidFill>
                  <a:srgbClr val="737373"/>
                </a:solidFill>
                <a:latin typeface="Fira Mono"/>
              </a:rPr>
              <a:t> ) : </a:t>
            </a:r>
            <a:r>
              <a:rPr lang="fr-FR" altLang="fr-FR" dirty="0">
                <a:solidFill>
                  <a:srgbClr val="669933"/>
                </a:solidFill>
                <a:latin typeface="Fira Mono"/>
              </a:rPr>
              <a:t>int</a:t>
            </a:r>
            <a:r>
              <a:rPr lang="fr-FR" altLang="fr-FR" sz="1100" dirty="0"/>
              <a:t> </a:t>
            </a:r>
            <a:endParaRPr lang="fr-FR" altLang="fr-FR" sz="3200" dirty="0">
              <a:latin typeface="Arial" panose="020B0604020202020204" pitchFamily="34" charset="0"/>
            </a:endParaRPr>
          </a:p>
        </p:txBody>
      </p:sp>
    </p:spTree>
    <p:extLst>
      <p:ext uri="{BB962C8B-B14F-4D97-AF65-F5344CB8AC3E}">
        <p14:creationId xmlns:p14="http://schemas.microsoft.com/office/powerpoint/2010/main" val="174902198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791F219-9275-4B65-AEF2-5254F0FDEA43}"/>
              </a:ext>
            </a:extLst>
          </p:cNvPr>
          <p:cNvSpPr>
            <a:spLocks noGrp="1"/>
          </p:cNvSpPr>
          <p:nvPr>
            <p:ph type="title"/>
          </p:nvPr>
        </p:nvSpPr>
        <p:spPr/>
        <p:txBody>
          <a:bodyPr/>
          <a:lstStyle/>
          <a:p>
            <a:r>
              <a:rPr lang="fr-FR" dirty="0"/>
              <a:t>Gestion des polices et de l’écriture en mode image</a:t>
            </a:r>
          </a:p>
        </p:txBody>
      </p:sp>
      <p:sp>
        <p:nvSpPr>
          <p:cNvPr id="3" name="Espace réservé du contenu 2">
            <a:extLst>
              <a:ext uri="{FF2B5EF4-FFF2-40B4-BE49-F238E27FC236}">
                <a16:creationId xmlns:a16="http://schemas.microsoft.com/office/drawing/2014/main" xmlns="" id="{F3052FB9-FFE8-44FC-B615-5FB1D8A5B51E}"/>
              </a:ext>
            </a:extLst>
          </p:cNvPr>
          <p:cNvSpPr>
            <a:spLocks noGrp="1"/>
          </p:cNvSpPr>
          <p:nvPr>
            <p:ph idx="1"/>
          </p:nvPr>
        </p:nvSpPr>
        <p:spPr/>
        <p:txBody>
          <a:bodyPr>
            <a:normAutofit/>
          </a:bodyPr>
          <a:lstStyle/>
          <a:p>
            <a:r>
              <a:rPr lang="fr-FR" dirty="0"/>
              <a:t>Ecrire avec une police True Type Font :</a:t>
            </a:r>
          </a:p>
          <a:p>
            <a:endParaRPr lang="fr-FR" dirty="0"/>
          </a:p>
          <a:p>
            <a:pPr lvl="4"/>
            <a:endParaRPr lang="fr-FR" dirty="0"/>
          </a:p>
          <a:p>
            <a:pPr lvl="4"/>
            <a:endParaRPr lang="fr-FR" dirty="0"/>
          </a:p>
          <a:p>
            <a:pPr lvl="4"/>
            <a:r>
              <a:rPr lang="fr-FR" dirty="0"/>
              <a:t>Consulter la doc pour des accès spécifiques exemple dans le même répertoire</a:t>
            </a:r>
          </a:p>
          <a:p>
            <a:endParaRPr lang="fr-FR" dirty="0"/>
          </a:p>
          <a:p>
            <a:r>
              <a:rPr lang="fr-FR" dirty="0"/>
              <a:t>Faire un cadre au tour d’un texte TTF</a:t>
            </a:r>
          </a:p>
          <a:p>
            <a:pPr marL="0" indent="0" algn="ctr">
              <a:buNone/>
            </a:pPr>
            <a:r>
              <a:rPr lang="fr-FR" altLang="fr-FR" sz="3600" dirty="0" err="1">
                <a:solidFill>
                  <a:srgbClr val="336699"/>
                </a:solidFill>
                <a:latin typeface="Fira Mono"/>
              </a:rPr>
              <a:t>imagettfbbox</a:t>
            </a:r>
            <a:r>
              <a:rPr lang="fr-FR" altLang="fr-FR" sz="1800" dirty="0">
                <a:solidFill>
                  <a:srgbClr val="737373"/>
                </a:solidFill>
                <a:latin typeface="Fira Mono"/>
              </a:rPr>
              <a:t> ( </a:t>
            </a:r>
            <a:r>
              <a:rPr lang="fr-FR" altLang="fr-FR" sz="1800" dirty="0" err="1">
                <a:solidFill>
                  <a:srgbClr val="669933"/>
                </a:solidFill>
                <a:latin typeface="Fira Mono"/>
              </a:rPr>
              <a:t>float</a:t>
            </a:r>
            <a:r>
              <a:rPr lang="fr-FR" altLang="fr-FR" sz="1800" dirty="0">
                <a:solidFill>
                  <a:srgbClr val="737373"/>
                </a:solidFill>
                <a:latin typeface="Fira Mono"/>
              </a:rPr>
              <a:t> </a:t>
            </a:r>
            <a:r>
              <a:rPr lang="fr-FR" altLang="fr-FR" sz="1200" dirty="0">
                <a:solidFill>
                  <a:srgbClr val="336699"/>
                </a:solidFill>
                <a:latin typeface="Arial Unicode MS" panose="020B0604020202020204" charset="-128"/>
              </a:rPr>
              <a:t>$size</a:t>
            </a:r>
            <a:r>
              <a:rPr lang="fr-FR" altLang="fr-FR" sz="1800" dirty="0">
                <a:solidFill>
                  <a:srgbClr val="737373"/>
                </a:solidFill>
                <a:latin typeface="Fira Mono"/>
              </a:rPr>
              <a:t> , </a:t>
            </a:r>
            <a:r>
              <a:rPr lang="fr-FR" altLang="fr-FR" sz="1800" dirty="0" err="1">
                <a:solidFill>
                  <a:srgbClr val="669933"/>
                </a:solidFill>
                <a:latin typeface="Fira Mono"/>
              </a:rPr>
              <a:t>float</a:t>
            </a:r>
            <a:r>
              <a:rPr lang="fr-FR" altLang="fr-FR" sz="1800" dirty="0">
                <a:solidFill>
                  <a:srgbClr val="737373"/>
                </a:solidFill>
                <a:latin typeface="Fira Mono"/>
              </a:rPr>
              <a:t> </a:t>
            </a:r>
            <a:r>
              <a:rPr lang="fr-FR" altLang="fr-FR" sz="1200" dirty="0">
                <a:solidFill>
                  <a:srgbClr val="336699"/>
                </a:solidFill>
                <a:latin typeface="Arial Unicode MS" panose="020B0604020202020204" charset="-128"/>
              </a:rPr>
              <a:t>$angle</a:t>
            </a:r>
            <a:r>
              <a:rPr lang="fr-FR" altLang="fr-FR" sz="1800" dirty="0">
                <a:solidFill>
                  <a:srgbClr val="737373"/>
                </a:solidFill>
                <a:latin typeface="Fira Mono"/>
              </a:rPr>
              <a:t> , </a:t>
            </a:r>
            <a:r>
              <a:rPr lang="fr-FR" altLang="fr-FR" sz="1800" dirty="0">
                <a:solidFill>
                  <a:srgbClr val="669933"/>
                </a:solidFill>
                <a:latin typeface="Fira Mono"/>
              </a:rPr>
              <a:t>string</a:t>
            </a:r>
            <a:r>
              <a:rPr lang="fr-FR" altLang="fr-FR" sz="1800" dirty="0">
                <a:solidFill>
                  <a:srgbClr val="737373"/>
                </a:solidFill>
                <a:latin typeface="Fira Mono"/>
              </a:rPr>
              <a:t> </a:t>
            </a:r>
            <a:r>
              <a:rPr lang="fr-FR" altLang="fr-FR" sz="1200" dirty="0">
                <a:solidFill>
                  <a:srgbClr val="336699"/>
                </a:solidFill>
                <a:latin typeface="Arial Unicode MS" panose="020B0604020202020204" charset="-128"/>
              </a:rPr>
              <a:t>$</a:t>
            </a:r>
            <a:r>
              <a:rPr lang="fr-FR" altLang="fr-FR" sz="1200" dirty="0" err="1">
                <a:solidFill>
                  <a:srgbClr val="336699"/>
                </a:solidFill>
                <a:latin typeface="Arial Unicode MS" panose="020B0604020202020204" charset="-128"/>
              </a:rPr>
              <a:t>fontfile</a:t>
            </a:r>
            <a:r>
              <a:rPr lang="fr-FR" altLang="fr-FR" sz="1800" dirty="0">
                <a:solidFill>
                  <a:srgbClr val="737373"/>
                </a:solidFill>
                <a:latin typeface="Fira Mono"/>
              </a:rPr>
              <a:t> , </a:t>
            </a:r>
            <a:r>
              <a:rPr lang="fr-FR" altLang="fr-FR" sz="1800" dirty="0">
                <a:solidFill>
                  <a:srgbClr val="669933"/>
                </a:solidFill>
                <a:latin typeface="Fira Mono"/>
              </a:rPr>
              <a:t>string</a:t>
            </a:r>
            <a:r>
              <a:rPr lang="fr-FR" altLang="fr-FR" sz="1800" dirty="0">
                <a:solidFill>
                  <a:srgbClr val="737373"/>
                </a:solidFill>
                <a:latin typeface="Fira Mono"/>
              </a:rPr>
              <a:t> </a:t>
            </a:r>
            <a:r>
              <a:rPr lang="fr-FR" altLang="fr-FR" sz="1200" dirty="0">
                <a:solidFill>
                  <a:srgbClr val="336699"/>
                </a:solidFill>
                <a:latin typeface="Arial Unicode MS" panose="020B0604020202020204" charset="-128"/>
              </a:rPr>
              <a:t>$text</a:t>
            </a:r>
            <a:r>
              <a:rPr lang="fr-FR" altLang="fr-FR" sz="1800" dirty="0">
                <a:solidFill>
                  <a:srgbClr val="737373"/>
                </a:solidFill>
                <a:latin typeface="Fira Mono"/>
              </a:rPr>
              <a:t> ) : </a:t>
            </a:r>
            <a:r>
              <a:rPr lang="fr-FR" altLang="fr-FR" sz="1800" dirty="0">
                <a:solidFill>
                  <a:srgbClr val="669933"/>
                </a:solidFill>
                <a:latin typeface="Fira Mono"/>
              </a:rPr>
              <a:t>array</a:t>
            </a:r>
            <a:r>
              <a:rPr lang="fr-FR" altLang="fr-FR" sz="1050" dirty="0"/>
              <a:t> </a:t>
            </a:r>
            <a:endParaRPr lang="fr-FR" altLang="fr-FR" sz="2800" dirty="0">
              <a:latin typeface="Arial" panose="020B0604020202020204" pitchFamily="34" charset="0"/>
            </a:endParaRPr>
          </a:p>
          <a:p>
            <a:endParaRPr lang="fr-FR" dirty="0"/>
          </a:p>
          <a:p>
            <a:endParaRPr lang="fr-FR" dirty="0"/>
          </a:p>
        </p:txBody>
      </p:sp>
      <p:sp>
        <p:nvSpPr>
          <p:cNvPr id="5" name="Rectangle 2">
            <a:extLst>
              <a:ext uri="{FF2B5EF4-FFF2-40B4-BE49-F238E27FC236}">
                <a16:creationId xmlns:a16="http://schemas.microsoft.com/office/drawing/2014/main" xmlns="" id="{0B8C3505-EB53-49BA-93B9-858CA70890B6}"/>
              </a:ext>
            </a:extLst>
          </p:cNvPr>
          <p:cNvSpPr>
            <a:spLocks noChangeArrowheads="1"/>
          </p:cNvSpPr>
          <p:nvPr/>
        </p:nvSpPr>
        <p:spPr bwMode="auto">
          <a:xfrm>
            <a:off x="2038350" y="1655803"/>
            <a:ext cx="661924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err="1">
                <a:ln>
                  <a:noFill/>
                </a:ln>
                <a:solidFill>
                  <a:srgbClr val="336699"/>
                </a:solidFill>
                <a:effectLst/>
                <a:latin typeface="Fira Mono"/>
              </a:rPr>
              <a:t>imagettftext</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resource</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$image</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err="1">
                <a:ln>
                  <a:noFill/>
                </a:ln>
                <a:solidFill>
                  <a:srgbClr val="669933"/>
                </a:solidFill>
                <a:effectLst/>
                <a:latin typeface="Fira Mono"/>
              </a:rPr>
              <a:t>float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$size</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err="1">
                <a:ln>
                  <a:noFill/>
                </a:ln>
                <a:solidFill>
                  <a:srgbClr val="669933"/>
                </a:solidFill>
                <a:effectLst/>
                <a:latin typeface="Fira Mono"/>
              </a:rPr>
              <a:t>float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$angle</a:t>
            </a:r>
            <a:r>
              <a:rPr kumimoji="0" lang="fr-FR" altLang="fr-FR" sz="2400" b="0" i="0" u="none" strike="noStrike" cap="none" normalizeH="0" baseline="0" dirty="0">
                <a:ln>
                  <a:noFill/>
                </a:ln>
                <a:solidFill>
                  <a:srgbClr val="737373"/>
                </a:solidFill>
                <a:effectLst/>
                <a:latin typeface="Fira Mono"/>
              </a:rPr>
              <a:t> ,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2400" dirty="0">
                <a:solidFill>
                  <a:srgbClr val="737373"/>
                </a:solidFill>
                <a:latin typeface="Fira Mono"/>
              </a:rPr>
              <a:t>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$x</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$y</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int</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a:t>
            </a:r>
            <a:r>
              <a:rPr kumimoji="0" lang="fr-FR" altLang="fr-FR" sz="1600" b="0" i="0" u="none" strike="noStrike" cap="none" normalizeH="0" baseline="0" dirty="0" err="1">
                <a:ln>
                  <a:noFill/>
                </a:ln>
                <a:solidFill>
                  <a:srgbClr val="336699"/>
                </a:solidFill>
                <a:effectLst/>
                <a:latin typeface="Arial Unicode MS" panose="020B0604020202020204" charset="-128"/>
              </a:rPr>
              <a:t>color</a:t>
            </a:r>
            <a:r>
              <a:rPr kumimoji="0" lang="fr-FR" altLang="fr-FR" sz="2400" b="0" i="0" u="none" strike="noStrike" cap="none" normalizeH="0" baseline="0" dirty="0">
                <a:ln>
                  <a:noFill/>
                </a:ln>
                <a:solidFill>
                  <a:srgbClr val="737373"/>
                </a:solidFill>
                <a:effectLst/>
                <a:latin typeface="Fira Mono"/>
              </a:rPr>
              <a:t> ,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2400" dirty="0">
                <a:solidFill>
                  <a:srgbClr val="737373"/>
                </a:solidFill>
                <a:latin typeface="Fira Mono"/>
              </a:rPr>
              <a:t>		</a:t>
            </a:r>
            <a:r>
              <a:rPr kumimoji="0" lang="fr-FR" altLang="fr-FR" sz="2400" b="0" i="0" u="none" strike="noStrike" cap="none" normalizeH="0" baseline="0" dirty="0">
                <a:ln>
                  <a:noFill/>
                </a:ln>
                <a:solidFill>
                  <a:srgbClr val="669933"/>
                </a:solidFill>
                <a:effectLst/>
                <a:latin typeface="Fira Mono"/>
              </a:rPr>
              <a:t>string</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a:t>
            </a:r>
            <a:r>
              <a:rPr kumimoji="0" lang="fr-FR" altLang="fr-FR" sz="1600" b="0" i="0" u="none" strike="noStrike" cap="none" normalizeH="0" baseline="0" dirty="0" err="1">
                <a:ln>
                  <a:noFill/>
                </a:ln>
                <a:solidFill>
                  <a:srgbClr val="336699"/>
                </a:solidFill>
                <a:effectLst/>
                <a:latin typeface="Arial Unicode MS" panose="020B0604020202020204" charset="-128"/>
              </a:rPr>
              <a:t>fontfilename</a:t>
            </a:r>
            <a:r>
              <a:rPr kumimoji="0" lang="fr-FR" altLang="fr-FR" sz="2400" b="0" i="0" u="none" strike="noStrike" cap="none" normalizeH="0" baseline="0" dirty="0">
                <a:ln>
                  <a:noFill/>
                </a:ln>
                <a:solidFill>
                  <a:srgbClr val="737373"/>
                </a:solidFill>
                <a:effectLst/>
                <a:latin typeface="Fira Mono"/>
              </a:rPr>
              <a:t> , </a:t>
            </a:r>
            <a:r>
              <a:rPr kumimoji="0" lang="fr-FR" altLang="fr-FR" sz="2400" b="0" i="0" u="none" strike="noStrike" cap="none" normalizeH="0" baseline="0" dirty="0">
                <a:ln>
                  <a:noFill/>
                </a:ln>
                <a:solidFill>
                  <a:srgbClr val="669933"/>
                </a:solidFill>
                <a:effectLst/>
                <a:latin typeface="Fira Mono"/>
              </a:rPr>
              <a:t>string</a:t>
            </a:r>
            <a:r>
              <a:rPr kumimoji="0" lang="fr-FR" altLang="fr-FR" sz="2400" b="0" i="0" u="none" strike="noStrike" cap="none" normalizeH="0" baseline="0" dirty="0">
                <a:ln>
                  <a:noFill/>
                </a:ln>
                <a:solidFill>
                  <a:srgbClr val="737373"/>
                </a:solidFill>
                <a:effectLst/>
                <a:latin typeface="Fira Mono"/>
              </a:rPr>
              <a:t> </a:t>
            </a:r>
            <a:r>
              <a:rPr kumimoji="0" lang="fr-FR" altLang="fr-FR" sz="1600" b="0" i="0" u="none" strike="noStrike" cap="none" normalizeH="0" baseline="0" dirty="0">
                <a:ln>
                  <a:noFill/>
                </a:ln>
                <a:solidFill>
                  <a:srgbClr val="336699"/>
                </a:solidFill>
                <a:effectLst/>
                <a:latin typeface="Arial Unicode MS" panose="020B0604020202020204" charset="-128"/>
              </a:rPr>
              <a:t>$text</a:t>
            </a:r>
            <a:r>
              <a:rPr kumimoji="0" lang="fr-FR" altLang="fr-FR" sz="2400" b="0" i="0" u="none" strike="noStrike" cap="none" normalizeH="0" baseline="0" dirty="0">
                <a:ln>
                  <a:noFill/>
                </a:ln>
                <a:solidFill>
                  <a:srgbClr val="737373"/>
                </a:solidFill>
                <a:effectLst/>
                <a:latin typeface="Fira Mono"/>
              </a:rPr>
              <a:t> ) : </a:t>
            </a:r>
            <a:r>
              <a:rPr kumimoji="0" lang="fr-FR" altLang="fr-FR" sz="2400" b="0" i="0" u="none" strike="noStrike" cap="none" normalizeH="0" baseline="0" dirty="0">
                <a:ln>
                  <a:noFill/>
                </a:ln>
                <a:solidFill>
                  <a:srgbClr val="669933"/>
                </a:solidFill>
                <a:effectLst/>
                <a:latin typeface="Fira Mono"/>
              </a:rPr>
              <a:t>array</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12358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61A8ED25-D73D-41F2-934A-0B60093FDE78}"/>
              </a:ext>
            </a:extLst>
          </p:cNvPr>
          <p:cNvSpPr>
            <a:spLocks noGrp="1"/>
          </p:cNvSpPr>
          <p:nvPr>
            <p:ph type="title"/>
          </p:nvPr>
        </p:nvSpPr>
        <p:spPr/>
        <p:txBody>
          <a:bodyPr/>
          <a:lstStyle/>
          <a:p>
            <a:r>
              <a:rPr lang="fr-FR" dirty="0"/>
              <a:t>Superposition de texte pour protection de droits </a:t>
            </a:r>
          </a:p>
        </p:txBody>
      </p:sp>
      <p:sp>
        <p:nvSpPr>
          <p:cNvPr id="3" name="Espace réservé du contenu 2">
            <a:extLst>
              <a:ext uri="{FF2B5EF4-FFF2-40B4-BE49-F238E27FC236}">
                <a16:creationId xmlns:a16="http://schemas.microsoft.com/office/drawing/2014/main" xmlns="" id="{1EE09951-206C-4788-BED8-CE289AEECBBE}"/>
              </a:ext>
            </a:extLst>
          </p:cNvPr>
          <p:cNvSpPr>
            <a:spLocks noGrp="1"/>
          </p:cNvSpPr>
          <p:nvPr>
            <p:ph idx="1"/>
          </p:nvPr>
        </p:nvSpPr>
        <p:spPr>
          <a:xfrm>
            <a:off x="380960" y="1130284"/>
            <a:ext cx="11430080" cy="5286412"/>
          </a:xfrm>
        </p:spPr>
        <p:txBody>
          <a:bodyPr/>
          <a:lstStyle/>
          <a:p>
            <a:r>
              <a:rPr lang="fr-FR" dirty="0"/>
              <a:t>Merger 2 images ensemble :</a:t>
            </a:r>
          </a:p>
          <a:p>
            <a:pPr lvl="1"/>
            <a:r>
              <a:rPr lang="fr-FR" dirty="0"/>
              <a:t>Permet le fusion d’une image $</a:t>
            </a:r>
            <a:r>
              <a:rPr lang="fr-FR" dirty="0" err="1"/>
              <a:t>src_im</a:t>
            </a:r>
            <a:r>
              <a:rPr lang="fr-FR" dirty="0"/>
              <a:t> </a:t>
            </a:r>
            <a:r>
              <a:rPr lang="fr-FR" b="1" dirty="0"/>
              <a:t>SUR </a:t>
            </a:r>
            <a:r>
              <a:rPr lang="fr-FR" dirty="0"/>
              <a:t>une image $</a:t>
            </a:r>
            <a:r>
              <a:rPr lang="fr-FR" dirty="0" err="1"/>
              <a:t>dst_im</a:t>
            </a:r>
            <a:r>
              <a:rPr lang="fr-FR" dirty="0"/>
              <a:t> </a:t>
            </a:r>
          </a:p>
          <a:p>
            <a:pPr marL="0" indent="0">
              <a:buNone/>
            </a:pPr>
            <a:r>
              <a:rPr lang="fr-FR" altLang="fr-FR" sz="2800" dirty="0">
                <a:solidFill>
                  <a:srgbClr val="336699"/>
                </a:solidFill>
                <a:latin typeface="Fira Mono"/>
              </a:rPr>
              <a:t>	</a:t>
            </a:r>
          </a:p>
          <a:p>
            <a:pPr marL="0" indent="0">
              <a:buNone/>
            </a:pPr>
            <a:r>
              <a:rPr lang="fr-FR" altLang="fr-FR" sz="2800" dirty="0">
                <a:solidFill>
                  <a:srgbClr val="336699"/>
                </a:solidFill>
                <a:latin typeface="Fira Mono"/>
              </a:rPr>
              <a:t>	</a:t>
            </a:r>
            <a:r>
              <a:rPr lang="fr-FR" altLang="fr-FR" sz="2800" dirty="0" err="1">
                <a:solidFill>
                  <a:srgbClr val="336699"/>
                </a:solidFill>
                <a:latin typeface="Fira Mono"/>
              </a:rPr>
              <a:t>imagecopymerge</a:t>
            </a:r>
            <a:r>
              <a:rPr lang="fr-FR" altLang="fr-FR" sz="2400" dirty="0">
                <a:solidFill>
                  <a:srgbClr val="737373"/>
                </a:solidFill>
                <a:latin typeface="Fira Mono"/>
              </a:rPr>
              <a:t> ( </a:t>
            </a:r>
            <a:r>
              <a:rPr lang="fr-FR" altLang="fr-FR" sz="2400" dirty="0">
                <a:solidFill>
                  <a:srgbClr val="669933"/>
                </a:solidFill>
                <a:latin typeface="Fira Mono"/>
              </a:rPr>
              <a:t>resource</a:t>
            </a:r>
            <a:r>
              <a:rPr lang="fr-FR" altLang="fr-FR" sz="2400" dirty="0">
                <a:solidFill>
                  <a:srgbClr val="737373"/>
                </a:solidFill>
                <a:latin typeface="Fira Mono"/>
              </a:rPr>
              <a:t> </a:t>
            </a:r>
            <a:r>
              <a:rPr lang="fr-FR" altLang="fr-FR" sz="1600" dirty="0">
                <a:solidFill>
                  <a:srgbClr val="336699"/>
                </a:solidFill>
                <a:latin typeface="Arial Unicode MS" panose="020B0604020202020204" charset="-128"/>
              </a:rPr>
              <a:t>$</a:t>
            </a:r>
            <a:r>
              <a:rPr lang="fr-FR" altLang="fr-FR" sz="1600" dirty="0" err="1">
                <a:solidFill>
                  <a:srgbClr val="336699"/>
                </a:solidFill>
                <a:latin typeface="Arial Unicode MS" panose="020B0604020202020204" charset="-128"/>
              </a:rPr>
              <a:t>dst_im</a:t>
            </a:r>
            <a:r>
              <a:rPr lang="fr-FR" altLang="fr-FR" sz="2400" dirty="0">
                <a:solidFill>
                  <a:srgbClr val="737373"/>
                </a:solidFill>
                <a:latin typeface="Fira Mono"/>
              </a:rPr>
              <a:t> , </a:t>
            </a:r>
            <a:r>
              <a:rPr lang="fr-FR" altLang="fr-FR" sz="2400" dirty="0">
                <a:solidFill>
                  <a:srgbClr val="669933"/>
                </a:solidFill>
                <a:latin typeface="Fira Mono"/>
              </a:rPr>
              <a:t>resource</a:t>
            </a:r>
            <a:r>
              <a:rPr lang="fr-FR" altLang="fr-FR" sz="2400" dirty="0">
                <a:solidFill>
                  <a:srgbClr val="737373"/>
                </a:solidFill>
                <a:latin typeface="Fira Mono"/>
              </a:rPr>
              <a:t> </a:t>
            </a:r>
            <a:r>
              <a:rPr lang="fr-FR" altLang="fr-FR" sz="1600" dirty="0">
                <a:solidFill>
                  <a:srgbClr val="336699"/>
                </a:solidFill>
                <a:latin typeface="Arial Unicode MS" panose="020B0604020202020204" charset="-128"/>
              </a:rPr>
              <a:t>$</a:t>
            </a:r>
            <a:r>
              <a:rPr lang="fr-FR" altLang="fr-FR" sz="1600" dirty="0" err="1">
                <a:solidFill>
                  <a:srgbClr val="336699"/>
                </a:solidFill>
                <a:latin typeface="Arial Unicode MS" panose="020B0604020202020204" charset="-128"/>
              </a:rPr>
              <a:t>src_im</a:t>
            </a:r>
            <a:r>
              <a:rPr lang="fr-FR" altLang="fr-FR" sz="2400" dirty="0">
                <a:solidFill>
                  <a:srgbClr val="737373"/>
                </a:solidFill>
                <a:latin typeface="Fira Mono"/>
              </a:rPr>
              <a:t> ,</a:t>
            </a:r>
          </a:p>
          <a:p>
            <a:pPr marL="0" indent="0">
              <a:buNone/>
            </a:pPr>
            <a:r>
              <a:rPr lang="fr-FR" altLang="fr-FR" sz="2400" dirty="0">
                <a:solidFill>
                  <a:srgbClr val="737373"/>
                </a:solidFill>
                <a:latin typeface="Fira Mono"/>
              </a:rPr>
              <a:t>				 </a:t>
            </a:r>
            <a:r>
              <a:rPr lang="fr-FR" altLang="fr-FR" sz="2400" dirty="0">
                <a:solidFill>
                  <a:srgbClr val="669933"/>
                </a:solidFill>
                <a:latin typeface="Fira Mono"/>
              </a:rPr>
              <a:t>int</a:t>
            </a:r>
            <a:r>
              <a:rPr lang="fr-FR" altLang="fr-FR" sz="2400" dirty="0">
                <a:solidFill>
                  <a:srgbClr val="737373"/>
                </a:solidFill>
                <a:latin typeface="Fira Mono"/>
              </a:rPr>
              <a:t> </a:t>
            </a:r>
            <a:r>
              <a:rPr lang="fr-FR" altLang="fr-FR" sz="1600" dirty="0">
                <a:solidFill>
                  <a:srgbClr val="336699"/>
                </a:solidFill>
                <a:latin typeface="Arial Unicode MS" panose="020B0604020202020204" charset="-128"/>
              </a:rPr>
              <a:t>$</a:t>
            </a:r>
            <a:r>
              <a:rPr lang="fr-FR" altLang="fr-FR" sz="1600" dirty="0" err="1">
                <a:solidFill>
                  <a:srgbClr val="336699"/>
                </a:solidFill>
                <a:latin typeface="Arial Unicode MS" panose="020B0604020202020204" charset="-128"/>
              </a:rPr>
              <a:t>dst_x</a:t>
            </a:r>
            <a:r>
              <a:rPr lang="fr-FR" altLang="fr-FR" sz="2400" dirty="0">
                <a:solidFill>
                  <a:srgbClr val="737373"/>
                </a:solidFill>
                <a:latin typeface="Fira Mono"/>
              </a:rPr>
              <a:t> , </a:t>
            </a:r>
            <a:r>
              <a:rPr lang="fr-FR" altLang="fr-FR" sz="2400" dirty="0">
                <a:solidFill>
                  <a:srgbClr val="669933"/>
                </a:solidFill>
                <a:latin typeface="Fira Mono"/>
              </a:rPr>
              <a:t>int</a:t>
            </a:r>
            <a:r>
              <a:rPr lang="fr-FR" altLang="fr-FR" sz="2400" dirty="0">
                <a:solidFill>
                  <a:srgbClr val="737373"/>
                </a:solidFill>
                <a:latin typeface="Fira Mono"/>
              </a:rPr>
              <a:t> </a:t>
            </a:r>
            <a:r>
              <a:rPr lang="fr-FR" altLang="fr-FR" sz="1600" dirty="0">
                <a:solidFill>
                  <a:srgbClr val="336699"/>
                </a:solidFill>
                <a:latin typeface="Arial Unicode MS" panose="020B0604020202020204" charset="-128"/>
              </a:rPr>
              <a:t>$</a:t>
            </a:r>
            <a:r>
              <a:rPr lang="fr-FR" altLang="fr-FR" sz="1600" dirty="0" err="1">
                <a:solidFill>
                  <a:srgbClr val="336699"/>
                </a:solidFill>
                <a:latin typeface="Arial Unicode MS" panose="020B0604020202020204" charset="-128"/>
              </a:rPr>
              <a:t>dst_y</a:t>
            </a:r>
            <a:r>
              <a:rPr lang="fr-FR" altLang="fr-FR" sz="2400" dirty="0">
                <a:solidFill>
                  <a:srgbClr val="737373"/>
                </a:solidFill>
                <a:latin typeface="Fira Mono"/>
              </a:rPr>
              <a:t> , </a:t>
            </a:r>
          </a:p>
          <a:p>
            <a:pPr marL="0" indent="0">
              <a:buNone/>
            </a:pPr>
            <a:r>
              <a:rPr lang="fr-FR" altLang="fr-FR" sz="2400" dirty="0">
                <a:solidFill>
                  <a:srgbClr val="737373"/>
                </a:solidFill>
                <a:latin typeface="Fira Mono"/>
              </a:rPr>
              <a:t>				</a:t>
            </a:r>
            <a:r>
              <a:rPr lang="fr-FR" altLang="fr-FR" sz="2400" dirty="0">
                <a:solidFill>
                  <a:srgbClr val="669933"/>
                </a:solidFill>
                <a:latin typeface="Fira Mono"/>
              </a:rPr>
              <a:t>int</a:t>
            </a:r>
            <a:r>
              <a:rPr lang="fr-FR" altLang="fr-FR" sz="2400" dirty="0">
                <a:solidFill>
                  <a:srgbClr val="737373"/>
                </a:solidFill>
                <a:latin typeface="Fira Mono"/>
              </a:rPr>
              <a:t> </a:t>
            </a:r>
            <a:r>
              <a:rPr lang="fr-FR" altLang="fr-FR" sz="1600" dirty="0">
                <a:solidFill>
                  <a:srgbClr val="336699"/>
                </a:solidFill>
                <a:latin typeface="Arial Unicode MS" panose="020B0604020202020204" charset="-128"/>
              </a:rPr>
              <a:t>$</a:t>
            </a:r>
            <a:r>
              <a:rPr lang="fr-FR" altLang="fr-FR" sz="1600" dirty="0" err="1">
                <a:solidFill>
                  <a:srgbClr val="336699"/>
                </a:solidFill>
                <a:latin typeface="Arial Unicode MS" panose="020B0604020202020204" charset="-128"/>
              </a:rPr>
              <a:t>src_x</a:t>
            </a:r>
            <a:r>
              <a:rPr lang="fr-FR" altLang="fr-FR" sz="2400" dirty="0">
                <a:solidFill>
                  <a:srgbClr val="737373"/>
                </a:solidFill>
                <a:latin typeface="Fira Mono"/>
              </a:rPr>
              <a:t> , </a:t>
            </a:r>
            <a:r>
              <a:rPr lang="fr-FR" altLang="fr-FR" sz="2400" dirty="0">
                <a:solidFill>
                  <a:srgbClr val="669933"/>
                </a:solidFill>
                <a:latin typeface="Fira Mono"/>
              </a:rPr>
              <a:t>int</a:t>
            </a:r>
            <a:r>
              <a:rPr lang="fr-FR" altLang="fr-FR" sz="2400" dirty="0">
                <a:solidFill>
                  <a:srgbClr val="737373"/>
                </a:solidFill>
                <a:latin typeface="Fira Mono"/>
              </a:rPr>
              <a:t> </a:t>
            </a:r>
            <a:r>
              <a:rPr lang="fr-FR" altLang="fr-FR" sz="1600" dirty="0">
                <a:solidFill>
                  <a:srgbClr val="336699"/>
                </a:solidFill>
                <a:latin typeface="Arial Unicode MS" panose="020B0604020202020204" charset="-128"/>
              </a:rPr>
              <a:t>$</a:t>
            </a:r>
            <a:r>
              <a:rPr lang="fr-FR" altLang="fr-FR" sz="1600" dirty="0" err="1">
                <a:solidFill>
                  <a:srgbClr val="336699"/>
                </a:solidFill>
                <a:latin typeface="Arial Unicode MS" panose="020B0604020202020204" charset="-128"/>
              </a:rPr>
              <a:t>src_y</a:t>
            </a:r>
            <a:r>
              <a:rPr lang="fr-FR" altLang="fr-FR" sz="2400" dirty="0">
                <a:solidFill>
                  <a:srgbClr val="737373"/>
                </a:solidFill>
                <a:latin typeface="Fira Mono"/>
              </a:rPr>
              <a:t> , </a:t>
            </a:r>
            <a:r>
              <a:rPr lang="fr-FR" altLang="fr-FR" sz="2400" dirty="0">
                <a:solidFill>
                  <a:srgbClr val="669933"/>
                </a:solidFill>
                <a:latin typeface="Fira Mono"/>
              </a:rPr>
              <a:t>int</a:t>
            </a:r>
            <a:r>
              <a:rPr lang="fr-FR" altLang="fr-FR" sz="2400" dirty="0">
                <a:solidFill>
                  <a:srgbClr val="737373"/>
                </a:solidFill>
                <a:latin typeface="Fira Mono"/>
              </a:rPr>
              <a:t> </a:t>
            </a:r>
            <a:r>
              <a:rPr lang="fr-FR" altLang="fr-FR" sz="1600" dirty="0">
                <a:solidFill>
                  <a:srgbClr val="336699"/>
                </a:solidFill>
                <a:latin typeface="Arial Unicode MS" panose="020B0604020202020204" charset="-128"/>
              </a:rPr>
              <a:t>$</a:t>
            </a:r>
            <a:r>
              <a:rPr lang="fr-FR" altLang="fr-FR" sz="1600" dirty="0" err="1">
                <a:solidFill>
                  <a:srgbClr val="336699"/>
                </a:solidFill>
                <a:latin typeface="Arial Unicode MS" panose="020B0604020202020204" charset="-128"/>
              </a:rPr>
              <a:t>src_w</a:t>
            </a:r>
            <a:r>
              <a:rPr lang="fr-FR" altLang="fr-FR" sz="2400" dirty="0">
                <a:solidFill>
                  <a:srgbClr val="737373"/>
                </a:solidFill>
                <a:latin typeface="Fira Mono"/>
              </a:rPr>
              <a:t> , </a:t>
            </a:r>
            <a:r>
              <a:rPr lang="fr-FR" altLang="fr-FR" sz="2400" dirty="0">
                <a:solidFill>
                  <a:srgbClr val="669933"/>
                </a:solidFill>
                <a:latin typeface="Fira Mono"/>
              </a:rPr>
              <a:t>int</a:t>
            </a:r>
            <a:r>
              <a:rPr lang="fr-FR" altLang="fr-FR" sz="2400" dirty="0">
                <a:solidFill>
                  <a:srgbClr val="737373"/>
                </a:solidFill>
                <a:latin typeface="Fira Mono"/>
              </a:rPr>
              <a:t> </a:t>
            </a:r>
            <a:r>
              <a:rPr lang="fr-FR" altLang="fr-FR" sz="1600" dirty="0">
                <a:solidFill>
                  <a:srgbClr val="336699"/>
                </a:solidFill>
                <a:latin typeface="Arial Unicode MS" panose="020B0604020202020204" charset="-128"/>
              </a:rPr>
              <a:t>$</a:t>
            </a:r>
            <a:r>
              <a:rPr lang="fr-FR" altLang="fr-FR" sz="1600" dirty="0" err="1">
                <a:solidFill>
                  <a:srgbClr val="336699"/>
                </a:solidFill>
                <a:latin typeface="Arial Unicode MS" panose="020B0604020202020204" charset="-128"/>
              </a:rPr>
              <a:t>src_h</a:t>
            </a:r>
            <a:r>
              <a:rPr lang="fr-FR" altLang="fr-FR" sz="2400" dirty="0">
                <a:solidFill>
                  <a:srgbClr val="737373"/>
                </a:solidFill>
                <a:latin typeface="Fira Mono"/>
              </a:rPr>
              <a:t> , </a:t>
            </a:r>
            <a:r>
              <a:rPr lang="fr-FR" altLang="fr-FR" sz="2400" dirty="0">
                <a:solidFill>
                  <a:srgbClr val="669933"/>
                </a:solidFill>
                <a:latin typeface="Fira Mono"/>
              </a:rPr>
              <a:t>int</a:t>
            </a:r>
            <a:r>
              <a:rPr lang="fr-FR" altLang="fr-FR" sz="2400" dirty="0">
                <a:solidFill>
                  <a:srgbClr val="737373"/>
                </a:solidFill>
                <a:latin typeface="Fira Mono"/>
              </a:rPr>
              <a:t> </a:t>
            </a:r>
            <a:r>
              <a:rPr lang="fr-FR" altLang="fr-FR" sz="1600" dirty="0">
                <a:solidFill>
                  <a:srgbClr val="336699"/>
                </a:solidFill>
                <a:latin typeface="Arial Unicode MS" panose="020B0604020202020204" charset="-128"/>
              </a:rPr>
              <a:t>$</a:t>
            </a:r>
            <a:r>
              <a:rPr lang="fr-FR" altLang="fr-FR" sz="1600" dirty="0" err="1">
                <a:solidFill>
                  <a:srgbClr val="336699"/>
                </a:solidFill>
                <a:latin typeface="Arial Unicode MS" panose="020B0604020202020204" charset="-128"/>
              </a:rPr>
              <a:t>pct</a:t>
            </a:r>
            <a:r>
              <a:rPr lang="fr-FR" altLang="fr-FR" sz="2400" dirty="0">
                <a:solidFill>
                  <a:srgbClr val="737373"/>
                </a:solidFill>
                <a:latin typeface="Fira Mono"/>
              </a:rPr>
              <a:t> ) : </a:t>
            </a:r>
            <a:r>
              <a:rPr lang="fr-FR" altLang="fr-FR" sz="2400" dirty="0">
                <a:solidFill>
                  <a:srgbClr val="669933"/>
                </a:solidFill>
                <a:latin typeface="Fira Mono"/>
              </a:rPr>
              <a:t>bool</a:t>
            </a:r>
            <a:r>
              <a:rPr lang="fr-FR" altLang="fr-FR" sz="1200" dirty="0"/>
              <a:t> </a:t>
            </a:r>
            <a:endParaRPr lang="fr-FR" altLang="fr-FR" sz="3600" dirty="0">
              <a:latin typeface="Arial" panose="020B0604020202020204" pitchFamily="34" charset="0"/>
            </a:endParaRPr>
          </a:p>
          <a:p>
            <a:pPr marL="0" indent="0">
              <a:buNone/>
            </a:pPr>
            <a:endParaRPr lang="fr-FR" dirty="0"/>
          </a:p>
          <a:p>
            <a:endParaRPr lang="fr-FR" dirty="0"/>
          </a:p>
        </p:txBody>
      </p:sp>
    </p:spTree>
    <p:extLst>
      <p:ext uri="{BB962C8B-B14F-4D97-AF65-F5344CB8AC3E}">
        <p14:creationId xmlns:p14="http://schemas.microsoft.com/office/powerpoint/2010/main" val="3664004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normAutofit/>
          </a:bodyPr>
          <a:lstStyle/>
          <a:p>
            <a:r>
              <a:rPr lang="fr-FR" dirty="0"/>
              <a:t>Accessibilité Web</a:t>
            </a:r>
          </a:p>
        </p:txBody>
      </p:sp>
      <p:sp>
        <p:nvSpPr>
          <p:cNvPr id="24580" name="Rectangle 3"/>
          <p:cNvSpPr>
            <a:spLocks noGrp="1" noChangeArrowheads="1"/>
          </p:cNvSpPr>
          <p:nvPr>
            <p:ph idx="1"/>
          </p:nvPr>
        </p:nvSpPr>
        <p:spPr/>
        <p:txBody>
          <a:bodyPr>
            <a:normAutofit lnSpcReduction="10000"/>
          </a:bodyPr>
          <a:lstStyle/>
          <a:p>
            <a:pPr eaLnBrk="1" hangingPunct="1"/>
            <a:r>
              <a:rPr lang="fr-FR" dirty="0">
                <a:ea typeface="MS Mincho" pitchFamily="49" charset="-128"/>
              </a:rPr>
              <a:t>WCAG, WAI et W3C suite…</a:t>
            </a:r>
          </a:p>
          <a:p>
            <a:pPr lvl="1" eaLnBrk="1" hangingPunct="1"/>
            <a:r>
              <a:rPr lang="fr-FR" dirty="0">
                <a:ea typeface="MS Mincho" pitchFamily="49" charset="-128"/>
              </a:rPr>
              <a:t> Niveaux de priorité du WCAG :</a:t>
            </a:r>
          </a:p>
          <a:p>
            <a:pPr lvl="2" eaLnBrk="1" hangingPunct="1">
              <a:buFont typeface="Wingdings" pitchFamily="2" charset="2"/>
              <a:buAutoNum type="arabicPeriod"/>
            </a:pPr>
            <a:r>
              <a:rPr lang="fr-FR" dirty="0">
                <a:ea typeface="MS Mincho" pitchFamily="49" charset="-128"/>
              </a:rPr>
              <a:t>A (must) : obligatoire</a:t>
            </a:r>
          </a:p>
          <a:p>
            <a:pPr lvl="2" eaLnBrk="1" hangingPunct="1">
              <a:buFont typeface="Wingdings" pitchFamily="2" charset="2"/>
              <a:buAutoNum type="arabicPeriod"/>
            </a:pPr>
            <a:r>
              <a:rPr lang="fr-FR" dirty="0">
                <a:ea typeface="MS Mincho" pitchFamily="49" charset="-128"/>
              </a:rPr>
              <a:t>AA (</a:t>
            </a:r>
            <a:r>
              <a:rPr lang="fr-FR" dirty="0" err="1">
                <a:ea typeface="MS Mincho" pitchFamily="49" charset="-128"/>
              </a:rPr>
              <a:t>should</a:t>
            </a:r>
            <a:r>
              <a:rPr lang="fr-FR" dirty="0">
                <a:ea typeface="MS Mincho" pitchFamily="49" charset="-128"/>
              </a:rPr>
              <a:t>) : souhaitable</a:t>
            </a:r>
          </a:p>
          <a:p>
            <a:pPr lvl="2" eaLnBrk="1" hangingPunct="1">
              <a:buFont typeface="Wingdings" pitchFamily="2" charset="2"/>
              <a:buAutoNum type="arabicPeriod"/>
            </a:pPr>
            <a:r>
              <a:rPr lang="fr-FR" dirty="0">
                <a:ea typeface="MS Mincho" pitchFamily="49" charset="-128"/>
              </a:rPr>
              <a:t>AAA (</a:t>
            </a:r>
            <a:r>
              <a:rPr lang="fr-FR" dirty="0" err="1">
                <a:ea typeface="MS Mincho" pitchFamily="49" charset="-128"/>
              </a:rPr>
              <a:t>may</a:t>
            </a:r>
            <a:r>
              <a:rPr lang="fr-FR" dirty="0">
                <a:ea typeface="MS Mincho" pitchFamily="49" charset="-128"/>
              </a:rPr>
              <a:t>) : optionnel</a:t>
            </a:r>
          </a:p>
          <a:p>
            <a:pPr lvl="1" eaLnBrk="1" hangingPunct="1"/>
            <a:endParaRPr lang="fr-FR" dirty="0">
              <a:ea typeface="MS Mincho" pitchFamily="49" charset="-128"/>
            </a:endParaRPr>
          </a:p>
          <a:p>
            <a:pPr lvl="1" eaLnBrk="1" hangingPunct="1"/>
            <a:r>
              <a:rPr lang="fr-FR" dirty="0">
                <a:ea typeface="MS Mincho" pitchFamily="49" charset="-128"/>
              </a:rPr>
              <a:t> Un des critères de niveau A, par exemple, est le respect de HTML4.01 strict </a:t>
            </a:r>
          </a:p>
          <a:p>
            <a:pPr lvl="1" eaLnBrk="1" hangingPunct="1"/>
            <a:endParaRPr lang="fr-FR" dirty="0">
              <a:ea typeface="MS Mincho" pitchFamily="49" charset="-128"/>
            </a:endParaRPr>
          </a:p>
          <a:p>
            <a:pPr lvl="1" eaLnBrk="1" hangingPunct="1"/>
            <a:r>
              <a:rPr lang="fr-FR" dirty="0">
                <a:ea typeface="MS Mincho" pitchFamily="49" charset="-128"/>
              </a:rPr>
              <a:t> Outils de </a:t>
            </a:r>
            <a:r>
              <a:rPr lang="fr-FR" dirty="0" err="1">
                <a:ea typeface="MS Mincho" pitchFamily="49" charset="-128"/>
              </a:rPr>
              <a:t>reporting</a:t>
            </a:r>
            <a:r>
              <a:rPr lang="fr-FR" dirty="0">
                <a:ea typeface="MS Mincho" pitchFamily="49" charset="-128"/>
              </a:rPr>
              <a:t> de conformité au WCAG (ex: </a:t>
            </a:r>
            <a:r>
              <a:rPr lang="fr-FR" dirty="0" err="1">
                <a:ea typeface="MS Mincho" pitchFamily="49" charset="-128"/>
              </a:rPr>
              <a:t>Watchfire</a:t>
            </a:r>
            <a:r>
              <a:rPr lang="fr-FR" dirty="0">
                <a:ea typeface="MS Mincho" pitchFamily="49" charset="-128"/>
              </a:rPr>
              <a:t> </a:t>
            </a:r>
            <a:r>
              <a:rPr lang="fr-FR" dirty="0" err="1">
                <a:ea typeface="MS Mincho" pitchFamily="49" charset="-128"/>
              </a:rPr>
              <a:t>WebXACT</a:t>
            </a:r>
            <a:r>
              <a:rPr lang="fr-FR" dirty="0">
                <a:ea typeface="MS Mincho" pitchFamily="49" charset="-128"/>
              </a:rPr>
              <a:t>)</a:t>
            </a:r>
            <a:br>
              <a:rPr lang="fr-FR" dirty="0">
                <a:ea typeface="MS Mincho" pitchFamily="49" charset="-128"/>
              </a:rPr>
            </a:br>
            <a:r>
              <a:rPr lang="fr-FR" dirty="0">
                <a:ea typeface="MS Mincho" pitchFamily="49" charset="-128"/>
              </a:rPr>
              <a:t>(</a:t>
            </a:r>
            <a:r>
              <a:rPr lang="fr-FR" u="sng" dirty="0">
                <a:ea typeface="MS Mincho" pitchFamily="49" charset="-128"/>
              </a:rPr>
              <a:t>Remarque:</a:t>
            </a:r>
            <a:r>
              <a:rPr lang="fr-FR" dirty="0">
                <a:ea typeface="MS Mincho" pitchFamily="49" charset="-128"/>
              </a:rPr>
              <a:t> plus disponible librement depuis le 1er février 2008)</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16</a:t>
            </a:fld>
            <a:endParaRPr lang="fr-FR"/>
          </a:p>
        </p:txBody>
      </p:sp>
      <p:sp>
        <p:nvSpPr>
          <p:cNvPr id="24578" name="Rectangle 13"/>
          <p:cNvSpPr>
            <a:spLocks noGrp="1" noChangeArrowheads="1"/>
          </p:cNvSpPr>
          <p:nvPr>
            <p:ph type="sldNum" sz="quarter" idx="4294967295"/>
          </p:nvPr>
        </p:nvSpPr>
        <p:spPr>
          <a:xfrm>
            <a:off x="1524000" y="6362700"/>
            <a:ext cx="762000" cy="488950"/>
          </a:xfrm>
          <a:prstGeom prst="rect">
            <a:avLst/>
          </a:prstGeom>
          <a:noFill/>
        </p:spPr>
        <p:txBody>
          <a:bodyPr/>
          <a:lstStyle/>
          <a:p>
            <a:fld id="{52132A2D-04B5-4004-B1A8-AD4C59A0908F}" type="slidenum">
              <a:rPr lang="fr-FR" smtClean="0"/>
              <a:pPr/>
              <a:t>16</a:t>
            </a:fld>
            <a:endParaRPr lang="fr-FR"/>
          </a:p>
        </p:txBody>
      </p:sp>
    </p:spTree>
    <p:extLst>
      <p:ext uri="{BB962C8B-B14F-4D97-AF65-F5344CB8AC3E}">
        <p14:creationId xmlns:p14="http://schemas.microsoft.com/office/powerpoint/2010/main" val="345061172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ABFFD71-7097-4D16-8718-D7914E4E9FB5}"/>
              </a:ext>
            </a:extLst>
          </p:cNvPr>
          <p:cNvSpPr>
            <a:spLocks noGrp="1"/>
          </p:cNvSpPr>
          <p:nvPr>
            <p:ph type="title"/>
          </p:nvPr>
        </p:nvSpPr>
        <p:spPr/>
        <p:txBody>
          <a:bodyPr/>
          <a:lstStyle/>
          <a:p>
            <a:r>
              <a:rPr lang="fr-FR" dirty="0"/>
              <a:t>Intégration au site</a:t>
            </a:r>
          </a:p>
        </p:txBody>
      </p:sp>
      <p:sp>
        <p:nvSpPr>
          <p:cNvPr id="3" name="Espace réservé du contenu 2">
            <a:extLst>
              <a:ext uri="{FF2B5EF4-FFF2-40B4-BE49-F238E27FC236}">
                <a16:creationId xmlns:a16="http://schemas.microsoft.com/office/drawing/2014/main" xmlns="" id="{E3D92BB8-84AA-4E0C-B776-F3D7DAEC3BF5}"/>
              </a:ext>
            </a:extLst>
          </p:cNvPr>
          <p:cNvSpPr>
            <a:spLocks noGrp="1"/>
          </p:cNvSpPr>
          <p:nvPr>
            <p:ph idx="1"/>
          </p:nvPr>
        </p:nvSpPr>
        <p:spPr/>
        <p:txBody>
          <a:bodyPr>
            <a:normAutofit fontScale="92500" lnSpcReduction="20000"/>
          </a:bodyPr>
          <a:lstStyle/>
          <a:p>
            <a:r>
              <a:rPr lang="fr-FR" dirty="0"/>
              <a:t>L’</a:t>
            </a:r>
            <a:r>
              <a:rPr lang="fr-FR" dirty="0" err="1"/>
              <a:t>integration</a:t>
            </a:r>
            <a:r>
              <a:rPr lang="fr-FR" dirty="0"/>
              <a:t> sous plusieurs solutions</a:t>
            </a:r>
          </a:p>
          <a:p>
            <a:pPr lvl="1"/>
            <a:r>
              <a:rPr lang="fr-FR" dirty="0"/>
              <a:t>Le </a:t>
            </a:r>
            <a:r>
              <a:rPr lang="fr-FR" dirty="0" err="1"/>
              <a:t>fichier.php</a:t>
            </a:r>
            <a:r>
              <a:rPr lang="fr-FR" dirty="0"/>
              <a:t> qui retourne une image de façon autonome</a:t>
            </a:r>
          </a:p>
          <a:p>
            <a:pPr lvl="2"/>
            <a:r>
              <a:rPr lang="fr-FR" dirty="0"/>
              <a:t>Les images </a:t>
            </a:r>
            <a:r>
              <a:rPr lang="fr-FR" dirty="0" err="1"/>
              <a:t>static</a:t>
            </a:r>
            <a:r>
              <a:rPr lang="fr-FR" dirty="0"/>
              <a:t> </a:t>
            </a:r>
            <a:r>
              <a:rPr lang="fr-FR" dirty="0" err="1"/>
              <a:t>generer</a:t>
            </a:r>
            <a:endParaRPr lang="fr-FR" dirty="0"/>
          </a:p>
          <a:p>
            <a:pPr marL="457200" lvl="1" indent="0">
              <a:buNone/>
            </a:pPr>
            <a:r>
              <a:rPr lang="fr-FR" dirty="0">
                <a:solidFill>
                  <a:srgbClr val="89BDFF"/>
                </a:solidFill>
                <a:latin typeface="Courier New" panose="02070309020205020404" pitchFamily="49" charset="0"/>
              </a:rPr>
              <a:t>&lt;img</a:t>
            </a:r>
            <a:r>
              <a:rPr lang="fr-FR" dirty="0">
                <a:solidFill>
                  <a:srgbClr val="FFFFFF"/>
                </a:solidFill>
                <a:latin typeface="Courier New" panose="02070309020205020404" pitchFamily="49" charset="0"/>
              </a:rPr>
              <a:t> </a:t>
            </a:r>
            <a:r>
              <a:rPr lang="fr-FR" dirty="0">
                <a:solidFill>
                  <a:srgbClr val="BDB76B"/>
                </a:solidFill>
                <a:latin typeface="Courier New" panose="02070309020205020404" pitchFamily="49" charset="0"/>
              </a:rPr>
              <a:t>src</a:t>
            </a:r>
            <a:r>
              <a:rPr lang="fr-FR" dirty="0">
                <a:solidFill>
                  <a:srgbClr val="65B042"/>
                </a:solidFill>
                <a:latin typeface="Courier New" panose="02070309020205020404" pitchFamily="49" charset="0"/>
              </a:rPr>
              <a:t>="</a:t>
            </a:r>
            <a:r>
              <a:rPr lang="fr-FR" dirty="0" err="1">
                <a:solidFill>
                  <a:srgbClr val="65B042"/>
                </a:solidFill>
                <a:latin typeface="Courier New" panose="02070309020205020404" pitchFamily="49" charset="0"/>
              </a:rPr>
              <a:t>banner_img.php</a:t>
            </a:r>
            <a:r>
              <a:rPr lang="fr-FR" dirty="0">
                <a:solidFill>
                  <a:srgbClr val="65B042"/>
                </a:solidFill>
                <a:latin typeface="Courier New" panose="02070309020205020404" pitchFamily="49" charset="0"/>
              </a:rPr>
              <a:t>"</a:t>
            </a:r>
            <a:r>
              <a:rPr lang="fr-FR" dirty="0">
                <a:solidFill>
                  <a:srgbClr val="89BDFF"/>
                </a:solidFill>
                <a:latin typeface="Courier New" panose="02070309020205020404" pitchFamily="49" charset="0"/>
              </a:rPr>
              <a:t>&gt;</a:t>
            </a:r>
            <a:endParaRPr lang="fr-FR" dirty="0"/>
          </a:p>
          <a:p>
            <a:pPr lvl="1"/>
            <a:endParaRPr lang="fr-FR" dirty="0"/>
          </a:p>
          <a:p>
            <a:pPr lvl="1"/>
            <a:r>
              <a:rPr lang="fr-FR" dirty="0"/>
              <a:t>Un fichier de graphique dynamique</a:t>
            </a:r>
          </a:p>
          <a:p>
            <a:pPr lvl="2"/>
            <a:r>
              <a:rPr lang="fr-FR" dirty="0" err="1"/>
              <a:t>Necessite</a:t>
            </a:r>
            <a:r>
              <a:rPr lang="fr-FR" dirty="0"/>
              <a:t> des datas instancié et connecter au SQL*</a:t>
            </a:r>
          </a:p>
          <a:p>
            <a:pPr lvl="2"/>
            <a:r>
              <a:rPr lang="fr-FR" dirty="0"/>
              <a:t>Les graphiques, stats, …</a:t>
            </a:r>
          </a:p>
          <a:p>
            <a:pPr marL="914400" lvl="2" indent="0">
              <a:buNone/>
            </a:pPr>
            <a:r>
              <a:rPr lang="fr-FR" b="1" dirty="0" err="1"/>
              <a:t>include</a:t>
            </a:r>
            <a:r>
              <a:rPr lang="fr-FR" dirty="0"/>
              <a:t>(‘</a:t>
            </a:r>
            <a:r>
              <a:rPr lang="fr-FR" dirty="0" err="1"/>
              <a:t>achatDerniersMois.php</a:t>
            </a:r>
            <a:r>
              <a:rPr lang="fr-FR" dirty="0"/>
              <a:t>’);</a:t>
            </a:r>
          </a:p>
          <a:p>
            <a:pPr marL="914400" lvl="2" indent="0">
              <a:buNone/>
            </a:pPr>
            <a:endParaRPr lang="fr-FR" dirty="0"/>
          </a:p>
          <a:p>
            <a:pPr lvl="1"/>
            <a:r>
              <a:rPr lang="fr-FR" dirty="0"/>
              <a:t>Un gestionnaire d’image</a:t>
            </a:r>
          </a:p>
          <a:p>
            <a:pPr lvl="2"/>
            <a:r>
              <a:rPr lang="fr-FR" dirty="0"/>
              <a:t>Il centralise les demandes de fichier image	</a:t>
            </a:r>
          </a:p>
          <a:p>
            <a:pPr lvl="2"/>
            <a:r>
              <a:rPr lang="fr-FR" dirty="0"/>
              <a:t>Le fichier traitera ou </a:t>
            </a:r>
            <a:r>
              <a:rPr lang="fr-FR" dirty="0" err="1"/>
              <a:t>appelera</a:t>
            </a:r>
            <a:r>
              <a:rPr lang="fr-FR" dirty="0"/>
              <a:t> le fichier </a:t>
            </a:r>
            <a:r>
              <a:rPr lang="fr-FR" dirty="0" err="1"/>
              <a:t>specifique</a:t>
            </a:r>
            <a:r>
              <a:rPr lang="fr-FR" dirty="0"/>
              <a:t> en fonction d’un $_GET</a:t>
            </a:r>
          </a:p>
          <a:p>
            <a:pPr marL="1371600" lvl="3" indent="0">
              <a:buNone/>
            </a:pPr>
            <a:r>
              <a:rPr lang="fr-FR" dirty="0">
                <a:solidFill>
                  <a:srgbClr val="89BDFF"/>
                </a:solidFill>
                <a:latin typeface="Courier New" panose="02070309020205020404" pitchFamily="49" charset="0"/>
              </a:rPr>
              <a:t>&lt;img</a:t>
            </a:r>
            <a:r>
              <a:rPr lang="fr-FR" dirty="0">
                <a:solidFill>
                  <a:srgbClr val="FFFFFF"/>
                </a:solidFill>
                <a:latin typeface="Courier New" panose="02070309020205020404" pitchFamily="49" charset="0"/>
              </a:rPr>
              <a:t> </a:t>
            </a:r>
            <a:r>
              <a:rPr lang="fr-FR" dirty="0">
                <a:solidFill>
                  <a:srgbClr val="BDB76B"/>
                </a:solidFill>
                <a:latin typeface="Courier New" panose="02070309020205020404" pitchFamily="49" charset="0"/>
              </a:rPr>
              <a:t>src</a:t>
            </a:r>
            <a:r>
              <a:rPr lang="fr-FR" dirty="0">
                <a:solidFill>
                  <a:srgbClr val="FFFFFF"/>
                </a:solidFill>
                <a:latin typeface="Courier New" panose="02070309020205020404" pitchFamily="49" charset="0"/>
              </a:rPr>
              <a:t>=</a:t>
            </a:r>
            <a:r>
              <a:rPr lang="fr-FR" dirty="0">
                <a:solidFill>
                  <a:srgbClr val="65B042"/>
                </a:solidFill>
                <a:latin typeface="Courier New" panose="02070309020205020404" pitchFamily="49" charset="0"/>
              </a:rPr>
              <a:t>"</a:t>
            </a:r>
            <a:r>
              <a:rPr lang="fr-FR" dirty="0" err="1">
                <a:solidFill>
                  <a:srgbClr val="65B042"/>
                </a:solidFill>
                <a:latin typeface="Courier New" panose="02070309020205020404" pitchFamily="49" charset="0"/>
              </a:rPr>
              <a:t>mon_image.php?fichier</a:t>
            </a:r>
            <a:r>
              <a:rPr lang="fr-FR" dirty="0">
                <a:solidFill>
                  <a:srgbClr val="65B042"/>
                </a:solidFill>
                <a:latin typeface="Courier New" panose="02070309020205020404" pitchFamily="49" charset="0"/>
              </a:rPr>
              <a:t>=toto.jpg"</a:t>
            </a:r>
            <a:r>
              <a:rPr lang="fr-FR" dirty="0">
                <a:solidFill>
                  <a:srgbClr val="89BDFF"/>
                </a:solidFill>
                <a:latin typeface="Courier New" panose="02070309020205020404" pitchFamily="49" charset="0"/>
              </a:rPr>
              <a:t>&gt;</a:t>
            </a:r>
            <a:endParaRPr lang="fr-FR" dirty="0"/>
          </a:p>
        </p:txBody>
      </p:sp>
    </p:spTree>
    <p:extLst>
      <p:ext uri="{BB962C8B-B14F-4D97-AF65-F5344CB8AC3E}">
        <p14:creationId xmlns:p14="http://schemas.microsoft.com/office/powerpoint/2010/main" val="21651632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DAB4490-40F5-4F09-9EC9-6A5848ADE45D}"/>
              </a:ext>
            </a:extLst>
          </p:cNvPr>
          <p:cNvSpPr>
            <a:spLocks noGrp="1"/>
          </p:cNvSpPr>
          <p:nvPr>
            <p:ph type="title"/>
          </p:nvPr>
        </p:nvSpPr>
        <p:spPr/>
        <p:txBody>
          <a:bodyPr/>
          <a:lstStyle/>
          <a:p>
            <a:r>
              <a:rPr lang="fr-FR" dirty="0"/>
              <a:t>Réalisation de graphiques statistiques</a:t>
            </a:r>
          </a:p>
        </p:txBody>
      </p:sp>
      <p:sp>
        <p:nvSpPr>
          <p:cNvPr id="3" name="Espace réservé du contenu 2">
            <a:extLst>
              <a:ext uri="{FF2B5EF4-FFF2-40B4-BE49-F238E27FC236}">
                <a16:creationId xmlns:a16="http://schemas.microsoft.com/office/drawing/2014/main" xmlns="" id="{5B24F81E-AADE-43C1-93F8-D390AD99976E}"/>
              </a:ext>
            </a:extLst>
          </p:cNvPr>
          <p:cNvSpPr>
            <a:spLocks noGrp="1"/>
          </p:cNvSpPr>
          <p:nvPr>
            <p:ph idx="1"/>
          </p:nvPr>
        </p:nvSpPr>
        <p:spPr/>
        <p:txBody>
          <a:bodyPr/>
          <a:lstStyle/>
          <a:p>
            <a:r>
              <a:rPr lang="fr-FR" dirty="0"/>
              <a:t>Avec des formes géométriques on peut construire :</a:t>
            </a:r>
          </a:p>
          <a:p>
            <a:pPr lvl="1"/>
            <a:r>
              <a:rPr lang="fr-FR" dirty="0"/>
              <a:t>Des points pour les nuages de points</a:t>
            </a:r>
          </a:p>
          <a:p>
            <a:pPr lvl="1"/>
            <a:r>
              <a:rPr lang="fr-FR" dirty="0"/>
              <a:t>Des rectangle pour les histogrammes</a:t>
            </a:r>
          </a:p>
          <a:p>
            <a:pPr lvl="1"/>
            <a:r>
              <a:rPr lang="fr-FR" dirty="0"/>
              <a:t>Des traits pour les et des points pour des nuages de points reliées …</a:t>
            </a:r>
          </a:p>
          <a:p>
            <a:pPr lvl="1"/>
            <a:endParaRPr lang="fr-FR" dirty="0"/>
          </a:p>
          <a:p>
            <a:r>
              <a:rPr lang="fr-FR" dirty="0"/>
              <a:t>Tout est histoire de proportion et de dimensions</a:t>
            </a:r>
          </a:p>
          <a:p>
            <a:pPr lvl="2"/>
            <a:r>
              <a:rPr lang="fr-FR" dirty="0"/>
              <a:t>Résoudre les facteurs de hauteur </a:t>
            </a:r>
            <a:r>
              <a:rPr lang="fr-FR" sz="1400" b="1" dirty="0"/>
              <a:t>(en fonction de la plus grande valeur*)</a:t>
            </a:r>
          </a:p>
          <a:p>
            <a:pPr lvl="5"/>
            <a:r>
              <a:rPr lang="fr-FR" dirty="0"/>
              <a:t>Avec le retour de proportion, il et facile de positionner un objet, pt, …</a:t>
            </a:r>
          </a:p>
          <a:p>
            <a:pPr lvl="5"/>
            <a:endParaRPr lang="fr-FR" dirty="0"/>
          </a:p>
          <a:p>
            <a:pPr lvl="2"/>
            <a:r>
              <a:rPr lang="fr-FR" dirty="0"/>
              <a:t>Résoudre en premier le proportions de largeur en fonction du nombre d’éléments</a:t>
            </a:r>
          </a:p>
          <a:p>
            <a:pPr lvl="2"/>
            <a:endParaRPr lang="fr-FR" dirty="0"/>
          </a:p>
          <a:p>
            <a:pPr lvl="2"/>
            <a:endParaRPr lang="fr-FR" dirty="0"/>
          </a:p>
        </p:txBody>
      </p:sp>
    </p:spTree>
    <p:extLst>
      <p:ext uri="{BB962C8B-B14F-4D97-AF65-F5344CB8AC3E}">
        <p14:creationId xmlns:p14="http://schemas.microsoft.com/office/powerpoint/2010/main" val="31986149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DAB4490-40F5-4F09-9EC9-6A5848ADE45D}"/>
              </a:ext>
            </a:extLst>
          </p:cNvPr>
          <p:cNvSpPr>
            <a:spLocks noGrp="1"/>
          </p:cNvSpPr>
          <p:nvPr>
            <p:ph type="title"/>
          </p:nvPr>
        </p:nvSpPr>
        <p:spPr/>
        <p:txBody>
          <a:bodyPr/>
          <a:lstStyle/>
          <a:p>
            <a:r>
              <a:rPr lang="fr-FR" dirty="0"/>
              <a:t>Réalisation de graphiques statistiques</a:t>
            </a:r>
          </a:p>
        </p:txBody>
      </p:sp>
      <p:sp>
        <p:nvSpPr>
          <p:cNvPr id="8" name="Espace réservé du contenu 7">
            <a:extLst>
              <a:ext uri="{FF2B5EF4-FFF2-40B4-BE49-F238E27FC236}">
                <a16:creationId xmlns:a16="http://schemas.microsoft.com/office/drawing/2014/main" xmlns="" id="{49FD54C3-2F87-4956-A77F-9B138BA952FE}"/>
              </a:ext>
            </a:extLst>
          </p:cNvPr>
          <p:cNvSpPr>
            <a:spLocks noGrp="1"/>
          </p:cNvSpPr>
          <p:nvPr>
            <p:ph idx="1"/>
          </p:nvPr>
        </p:nvSpPr>
        <p:spPr/>
        <p:txBody>
          <a:bodyPr>
            <a:normAutofit lnSpcReduction="10000"/>
          </a:bodyPr>
          <a:lstStyle/>
          <a:p>
            <a:r>
              <a:rPr lang="fr-FR" dirty="0"/>
              <a:t>Dimensionner un espace connu dans</a:t>
            </a:r>
          </a:p>
          <a:p>
            <a:pPr marL="0" indent="0">
              <a:buNone/>
            </a:pPr>
            <a:r>
              <a:rPr lang="fr-FR" dirty="0"/>
              <a:t>Le référentiel gd pour obtenir une </a:t>
            </a:r>
            <a:r>
              <a:rPr lang="fr-FR" i="1" dirty="0"/>
              <a:t>offset</a:t>
            </a:r>
            <a:endParaRPr lang="fr-FR" dirty="0"/>
          </a:p>
          <a:p>
            <a:pPr marL="0" indent="0">
              <a:buNone/>
            </a:pPr>
            <a:r>
              <a:rPr lang="fr-FR" dirty="0"/>
              <a:t>De positionnement du </a:t>
            </a:r>
            <a:r>
              <a:rPr lang="fr-FR" dirty="0" err="1"/>
              <a:t>zero</a:t>
            </a:r>
            <a:r>
              <a:rPr lang="fr-FR" dirty="0"/>
              <a:t> ABSOLUE</a:t>
            </a:r>
          </a:p>
          <a:p>
            <a:pPr marL="0" indent="0">
              <a:buNone/>
            </a:pPr>
            <a:r>
              <a:rPr lang="fr-FR" dirty="0"/>
              <a:t>	0x= 0xOrigine</a:t>
            </a:r>
          </a:p>
          <a:p>
            <a:pPr marL="0" indent="0">
              <a:buNone/>
            </a:pPr>
            <a:r>
              <a:rPr lang="fr-FR" dirty="0"/>
              <a:t>	0y = 0yOrigine +hauteur du graph</a:t>
            </a:r>
          </a:p>
          <a:p>
            <a:pPr marL="0" indent="0">
              <a:buNone/>
            </a:pPr>
            <a:endParaRPr lang="fr-FR" dirty="0"/>
          </a:p>
          <a:p>
            <a:r>
              <a:rPr lang="fr-FR" dirty="0"/>
              <a:t> Décalage si besoin</a:t>
            </a:r>
          </a:p>
          <a:p>
            <a:pPr lvl="2"/>
            <a:r>
              <a:rPr lang="fr-FR" dirty="0"/>
              <a:t>Exemple axes</a:t>
            </a:r>
          </a:p>
          <a:p>
            <a:endParaRPr lang="fr-FR" dirty="0"/>
          </a:p>
          <a:p>
            <a:r>
              <a:rPr lang="fr-FR" dirty="0"/>
              <a:t>Merger les axes** </a:t>
            </a:r>
          </a:p>
        </p:txBody>
      </p:sp>
      <p:pic>
        <p:nvPicPr>
          <p:cNvPr id="9" name="Espace réservé du contenu 5">
            <a:extLst>
              <a:ext uri="{FF2B5EF4-FFF2-40B4-BE49-F238E27FC236}">
                <a16:creationId xmlns:a16="http://schemas.microsoft.com/office/drawing/2014/main" xmlns="" id="{06413B34-3160-4243-A5E2-D78A92E9D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9924" y="1650664"/>
            <a:ext cx="4064352" cy="4064352"/>
          </a:xfrm>
          <a:prstGeom prst="rect">
            <a:avLst/>
          </a:prstGeom>
          <a:solidFill>
            <a:schemeClr val="bg1">
              <a:alpha val="74000"/>
            </a:schemeClr>
          </a:solidFill>
          <a:ln>
            <a:solidFill>
              <a:schemeClr val="bg1">
                <a:lumMod val="85000"/>
              </a:schemeClr>
            </a:solidFill>
          </a:ln>
        </p:spPr>
      </p:pic>
    </p:spTree>
    <p:extLst>
      <p:ext uri="{BB962C8B-B14F-4D97-AF65-F5344CB8AC3E}">
        <p14:creationId xmlns:p14="http://schemas.microsoft.com/office/powerpoint/2010/main" val="244152152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C653E063-5CEA-4585-9E8C-A461578F7FA3}"/>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xmlns="" id="{51C17D19-4D58-4C17-87AE-B6083C86D917}"/>
              </a:ext>
            </a:extLst>
          </p:cNvPr>
          <p:cNvSpPr>
            <a:spLocks noGrp="1"/>
          </p:cNvSpPr>
          <p:nvPr>
            <p:ph idx="1"/>
          </p:nvPr>
        </p:nvSpPr>
        <p:spPr/>
        <p:txBody>
          <a:bodyPr/>
          <a:lstStyle/>
          <a:p>
            <a:r>
              <a:rPr lang="fr-FR" dirty="0"/>
              <a:t>Dans cette partie, nous aborderons :</a:t>
            </a:r>
          </a:p>
          <a:p>
            <a:pPr lvl="1"/>
            <a:endParaRPr lang="fr-FR" dirty="0"/>
          </a:p>
          <a:p>
            <a:pPr lvl="1"/>
            <a:r>
              <a:rPr lang="fr-FR" dirty="0"/>
              <a:t>La création de graphique avec gd2</a:t>
            </a:r>
          </a:p>
          <a:p>
            <a:pPr lvl="1"/>
            <a:endParaRPr lang="fr-FR" dirty="0"/>
          </a:p>
          <a:p>
            <a:pPr lvl="1"/>
            <a:r>
              <a:rPr lang="fr-FR" dirty="0"/>
              <a:t>Les formes géométriques gd2</a:t>
            </a:r>
          </a:p>
          <a:p>
            <a:pPr lvl="1"/>
            <a:endParaRPr lang="fr-FR" dirty="0"/>
          </a:p>
          <a:p>
            <a:pPr lvl="1"/>
            <a:r>
              <a:rPr lang="fr-FR" dirty="0"/>
              <a:t>L’écriture sur les images avec gd2</a:t>
            </a:r>
          </a:p>
          <a:p>
            <a:pPr lvl="1"/>
            <a:endParaRPr lang="fr-FR" dirty="0"/>
          </a:p>
          <a:p>
            <a:pPr lvl="1"/>
            <a:r>
              <a:rPr lang="fr-FR" dirty="0"/>
              <a:t>La conception de graphique statistique avec gd2</a:t>
            </a:r>
          </a:p>
        </p:txBody>
      </p:sp>
    </p:spTree>
    <p:extLst>
      <p:ext uri="{BB962C8B-B14F-4D97-AF65-F5344CB8AC3E}">
        <p14:creationId xmlns:p14="http://schemas.microsoft.com/office/powerpoint/2010/main" val="120043630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92EB843D-A7D6-4990-97A7-EDB353A61668}"/>
              </a:ext>
            </a:extLst>
          </p:cNvPr>
          <p:cNvSpPr>
            <a:spLocks noGrp="1"/>
          </p:cNvSpPr>
          <p:nvPr>
            <p:ph type="title"/>
          </p:nvPr>
        </p:nvSpPr>
        <p:spPr/>
        <p:txBody>
          <a:bodyPr/>
          <a:lstStyle/>
          <a:p>
            <a:r>
              <a:rPr lang="fr-FR" dirty="0"/>
              <a:t>Remerciements</a:t>
            </a:r>
          </a:p>
        </p:txBody>
      </p:sp>
      <p:sp>
        <p:nvSpPr>
          <p:cNvPr id="5" name="Espace réservé du contenu 4">
            <a:extLst>
              <a:ext uri="{FF2B5EF4-FFF2-40B4-BE49-F238E27FC236}">
                <a16:creationId xmlns:a16="http://schemas.microsoft.com/office/drawing/2014/main" xmlns="" id="{0866AAD5-CE78-44F7-AFF3-53288806EA0D}"/>
              </a:ext>
            </a:extLst>
          </p:cNvPr>
          <p:cNvSpPr>
            <a:spLocks noGrp="1"/>
          </p:cNvSpPr>
          <p:nvPr>
            <p:ph idx="1"/>
          </p:nvPr>
        </p:nvSpPr>
        <p:spPr/>
        <p:txBody>
          <a:bodyPr/>
          <a:lstStyle/>
          <a:p>
            <a:endParaRPr lang="fr-FR" dirty="0"/>
          </a:p>
          <a:p>
            <a:r>
              <a:rPr lang="fr-FR" dirty="0"/>
              <a:t>Vous voilà enfin prêt à affronter le PHP</a:t>
            </a:r>
          </a:p>
          <a:p>
            <a:endParaRPr lang="fr-FR" dirty="0"/>
          </a:p>
          <a:p>
            <a:r>
              <a:rPr lang="fr-FR" dirty="0"/>
              <a:t>Orsys et moi-même vous remercie </a:t>
            </a:r>
          </a:p>
          <a:p>
            <a:pPr marL="0" indent="0">
              <a:buNone/>
            </a:pPr>
            <a:r>
              <a:rPr lang="fr-FR" dirty="0"/>
              <a:t>	d’avoir assister à cette session</a:t>
            </a:r>
          </a:p>
          <a:p>
            <a:endParaRPr lang="fr-FR" dirty="0"/>
          </a:p>
          <a:p>
            <a:r>
              <a:rPr lang="fr-FR" dirty="0"/>
              <a:t>À bientôt</a:t>
            </a:r>
          </a:p>
        </p:txBody>
      </p:sp>
      <p:sp>
        <p:nvSpPr>
          <p:cNvPr id="7" name="Espace réservé du contenu 6">
            <a:extLst>
              <a:ext uri="{FF2B5EF4-FFF2-40B4-BE49-F238E27FC236}">
                <a16:creationId xmlns:a16="http://schemas.microsoft.com/office/drawing/2014/main" xmlns="" id="{135C3F6D-BA0D-4738-B457-634F175A2AE8}"/>
              </a:ext>
            </a:extLst>
          </p:cNvPr>
          <p:cNvSpPr>
            <a:spLocks noGrp="1"/>
          </p:cNvSpPr>
          <p:nvPr>
            <p:ph sz="quarter" idx="14"/>
          </p:nvPr>
        </p:nvSpPr>
        <p:spPr/>
        <p:txBody>
          <a:bodyPr/>
          <a:lstStyle/>
          <a:p>
            <a:r>
              <a:rPr lang="fr-FR" dirty="0"/>
              <a:t>Bibliographie</a:t>
            </a:r>
          </a:p>
        </p:txBody>
      </p:sp>
      <p:pic>
        <p:nvPicPr>
          <p:cNvPr id="7172" name="Picture 4" descr="Résultat de recherche d'images pour &quot;php mysql memento&quot;">
            <a:extLst>
              <a:ext uri="{FF2B5EF4-FFF2-40B4-BE49-F238E27FC236}">
                <a16:creationId xmlns:a16="http://schemas.microsoft.com/office/drawing/2014/main" xmlns="" id="{9D0DDDF5-6FA1-4EF7-8D54-AFFD83B4F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22796">
            <a:off x="9923463" y="1808429"/>
            <a:ext cx="1362075" cy="288607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Php 7">
            <a:extLst>
              <a:ext uri="{FF2B5EF4-FFF2-40B4-BE49-F238E27FC236}">
                <a16:creationId xmlns:a16="http://schemas.microsoft.com/office/drawing/2014/main" xmlns="" id="{D98A86FB-9334-457F-B62C-4758603D8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0474">
            <a:off x="7640686" y="2156091"/>
            <a:ext cx="21907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71947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22003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E1B0A43-9604-4681-8BFB-A0000FEDEABE}"/>
              </a:ext>
            </a:extLst>
          </p:cNvPr>
          <p:cNvSpPr>
            <a:spLocks noGrp="1"/>
          </p:cNvSpPr>
          <p:nvPr>
            <p:ph type="ctrTitle"/>
          </p:nvPr>
        </p:nvSpPr>
        <p:spPr/>
        <p:txBody>
          <a:bodyPr/>
          <a:lstStyle/>
          <a:p>
            <a:r>
              <a:rPr lang="fr-FR" dirty="0"/>
              <a:t>TP</a:t>
            </a:r>
          </a:p>
        </p:txBody>
      </p:sp>
      <p:sp>
        <p:nvSpPr>
          <p:cNvPr id="3" name="Sous-titre 2">
            <a:extLst>
              <a:ext uri="{FF2B5EF4-FFF2-40B4-BE49-F238E27FC236}">
                <a16:creationId xmlns:a16="http://schemas.microsoft.com/office/drawing/2014/main" xmlns="" id="{2753ACDD-17B6-402A-BDFA-09376D2E4B54}"/>
              </a:ext>
            </a:extLst>
          </p:cNvPr>
          <p:cNvSpPr>
            <a:spLocks noGrp="1"/>
          </p:cNvSpPr>
          <p:nvPr>
            <p:ph type="subTitle" idx="1"/>
          </p:nvPr>
        </p:nvSpPr>
        <p:spPr>
          <a:xfrm rot="20916814">
            <a:off x="2833043" y="718233"/>
            <a:ext cx="8563453" cy="642942"/>
          </a:xfrm>
        </p:spPr>
        <p:txBody>
          <a:bodyPr/>
          <a:lstStyle/>
          <a:p>
            <a:r>
              <a:rPr lang="fr-FR" dirty="0"/>
              <a:t>Travaux </a:t>
            </a:r>
            <a:r>
              <a:rPr lang="fr-FR" dirty="0" err="1"/>
              <a:t>patrick</a:t>
            </a:r>
            <a:endParaRPr lang="fr-FR" dirty="0"/>
          </a:p>
        </p:txBody>
      </p:sp>
      <p:pic>
        <p:nvPicPr>
          <p:cNvPr id="5124" name="Picture 4" descr="Résultat de recherche d'images pour &quot;patrick working&quot;">
            <a:extLst>
              <a:ext uri="{FF2B5EF4-FFF2-40B4-BE49-F238E27FC236}">
                <a16:creationId xmlns:a16="http://schemas.microsoft.com/office/drawing/2014/main" xmlns="" id="{0AEB2094-F806-4C55-AB22-AF9344702AD7}"/>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7834" b="7834"/>
          <a:stretch>
            <a:fillRect/>
          </a:stretch>
        </p:blipFill>
        <p:spPr bwMode="auto">
          <a:xfrm>
            <a:off x="8394700" y="1039705"/>
            <a:ext cx="3125788"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6170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0FE7B87-9770-4243-97AC-B3BCF76CC072}"/>
              </a:ext>
            </a:extLst>
          </p:cNvPr>
          <p:cNvSpPr>
            <a:spLocks noGrp="1"/>
          </p:cNvSpPr>
          <p:nvPr>
            <p:ph type="title"/>
          </p:nvPr>
        </p:nvSpPr>
        <p:spPr/>
        <p:txBody>
          <a:bodyPr/>
          <a:lstStyle/>
          <a:p>
            <a:r>
              <a:rPr lang="fr-FR" dirty="0"/>
              <a:t>HTML et CSS</a:t>
            </a:r>
          </a:p>
        </p:txBody>
      </p:sp>
      <p:sp>
        <p:nvSpPr>
          <p:cNvPr id="3" name="Espace réservé du texte 2">
            <a:extLst>
              <a:ext uri="{FF2B5EF4-FFF2-40B4-BE49-F238E27FC236}">
                <a16:creationId xmlns:a16="http://schemas.microsoft.com/office/drawing/2014/main" xmlns="" id="{ADAFAF0C-957C-4275-BD9B-8D74B9F9ACAA}"/>
              </a:ext>
            </a:extLst>
          </p:cNvPr>
          <p:cNvSpPr>
            <a:spLocks noGrp="1"/>
          </p:cNvSpPr>
          <p:nvPr>
            <p:ph type="body" idx="1"/>
          </p:nvPr>
        </p:nvSpPr>
        <p:spPr/>
        <p:txBody>
          <a:bodyPr/>
          <a:lstStyle/>
          <a:p>
            <a:r>
              <a:rPr lang="fr-FR" dirty="0"/>
              <a:t>Episode 1 maquette</a:t>
            </a:r>
          </a:p>
        </p:txBody>
      </p:sp>
    </p:spTree>
    <p:extLst>
      <p:ext uri="{BB962C8B-B14F-4D97-AF65-F5344CB8AC3E}">
        <p14:creationId xmlns:p14="http://schemas.microsoft.com/office/powerpoint/2010/main" val="428861117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56874E30-C740-49B2-BE7B-E2D2D5A5BAA7}"/>
              </a:ext>
            </a:extLst>
          </p:cNvPr>
          <p:cNvSpPr>
            <a:spLocks noGrp="1"/>
          </p:cNvSpPr>
          <p:nvPr>
            <p:ph type="title"/>
          </p:nvPr>
        </p:nvSpPr>
        <p:spPr/>
        <p:txBody>
          <a:bodyPr/>
          <a:lstStyle/>
          <a:p>
            <a:r>
              <a:rPr lang="fr-FR" dirty="0"/>
              <a:t>Une maquette simple</a:t>
            </a:r>
          </a:p>
        </p:txBody>
      </p:sp>
      <p:pic>
        <p:nvPicPr>
          <p:cNvPr id="7" name="Espace réservé du contenu 6">
            <a:extLst>
              <a:ext uri="{FF2B5EF4-FFF2-40B4-BE49-F238E27FC236}">
                <a16:creationId xmlns:a16="http://schemas.microsoft.com/office/drawing/2014/main" xmlns="" id="{9E4EED98-E032-4FEB-90D2-5FC9F9973683}"/>
              </a:ext>
            </a:extLst>
          </p:cNvPr>
          <p:cNvPicPr>
            <a:picLocks noGrp="1" noChangeAspect="1"/>
          </p:cNvPicPr>
          <p:nvPr>
            <p:ph idx="1"/>
          </p:nvPr>
        </p:nvPicPr>
        <p:blipFill>
          <a:blip r:embed="rId3"/>
          <a:stretch>
            <a:fillRect/>
          </a:stretch>
        </p:blipFill>
        <p:spPr>
          <a:xfrm>
            <a:off x="381000" y="1533847"/>
            <a:ext cx="6667500" cy="4504680"/>
          </a:xfrm>
          <a:prstGeom prst="rect">
            <a:avLst/>
          </a:prstGeom>
        </p:spPr>
      </p:pic>
      <p:sp>
        <p:nvSpPr>
          <p:cNvPr id="6" name="Espace réservé du contenu 5">
            <a:extLst>
              <a:ext uri="{FF2B5EF4-FFF2-40B4-BE49-F238E27FC236}">
                <a16:creationId xmlns:a16="http://schemas.microsoft.com/office/drawing/2014/main" xmlns="" id="{3EEDDA33-75DB-4A35-B5F7-7C6BE6305F6B}"/>
              </a:ext>
            </a:extLst>
          </p:cNvPr>
          <p:cNvSpPr>
            <a:spLocks noGrp="1"/>
          </p:cNvSpPr>
          <p:nvPr>
            <p:ph sz="quarter" idx="14"/>
          </p:nvPr>
        </p:nvSpPr>
        <p:spPr>
          <a:xfrm>
            <a:off x="7429511" y="1142984"/>
            <a:ext cx="4095779" cy="4749816"/>
          </a:xfrm>
        </p:spPr>
        <p:txBody>
          <a:bodyPr/>
          <a:lstStyle/>
          <a:p>
            <a:r>
              <a:rPr lang="fr-FR" dirty="0"/>
              <a:t>Notes :</a:t>
            </a:r>
          </a:p>
          <a:p>
            <a:pPr marL="0" indent="0">
              <a:buNone/>
            </a:pPr>
            <a:r>
              <a:rPr lang="fr-FR" dirty="0"/>
              <a:t>Exemple de présentation pour le site</a:t>
            </a:r>
          </a:p>
        </p:txBody>
      </p:sp>
    </p:spTree>
    <p:extLst>
      <p:ext uri="{BB962C8B-B14F-4D97-AF65-F5344CB8AC3E}">
        <p14:creationId xmlns:p14="http://schemas.microsoft.com/office/powerpoint/2010/main" val="18183328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xmlns="" id="{163B944D-26C8-4755-8C03-17C822F68B33}"/>
              </a:ext>
            </a:extLst>
          </p:cNvPr>
          <p:cNvSpPr>
            <a:spLocks noGrp="1"/>
          </p:cNvSpPr>
          <p:nvPr>
            <p:ph type="title"/>
          </p:nvPr>
        </p:nvSpPr>
        <p:spPr/>
        <p:txBody>
          <a:bodyPr/>
          <a:lstStyle/>
          <a:p>
            <a:r>
              <a:rPr lang="fr-FR" dirty="0"/>
              <a:t>Maquette</a:t>
            </a:r>
          </a:p>
        </p:txBody>
      </p:sp>
      <p:sp>
        <p:nvSpPr>
          <p:cNvPr id="9" name="Espace réservé du contenu 8">
            <a:extLst>
              <a:ext uri="{FF2B5EF4-FFF2-40B4-BE49-F238E27FC236}">
                <a16:creationId xmlns:a16="http://schemas.microsoft.com/office/drawing/2014/main" xmlns="" id="{D613E120-6DA7-4449-AF08-F17D01FF6B80}"/>
              </a:ext>
            </a:extLst>
          </p:cNvPr>
          <p:cNvSpPr>
            <a:spLocks noGrp="1"/>
          </p:cNvSpPr>
          <p:nvPr>
            <p:ph idx="1"/>
          </p:nvPr>
        </p:nvSpPr>
        <p:spPr/>
        <p:txBody>
          <a:bodyPr>
            <a:normAutofit lnSpcReduction="10000"/>
          </a:bodyPr>
          <a:lstStyle/>
          <a:p>
            <a:r>
              <a:rPr lang="fr-FR" dirty="0"/>
              <a:t>Faire une page d’accueil html et </a:t>
            </a:r>
            <a:r>
              <a:rPr lang="fr-FR" dirty="0" err="1"/>
              <a:t>css</a:t>
            </a:r>
            <a:endParaRPr lang="fr-FR" dirty="0"/>
          </a:p>
          <a:p>
            <a:endParaRPr lang="fr-FR" dirty="0"/>
          </a:p>
          <a:p>
            <a:r>
              <a:rPr lang="fr-FR" dirty="0"/>
              <a:t>Intégrer un menu Bootstrap</a:t>
            </a:r>
          </a:p>
          <a:p>
            <a:endParaRPr lang="fr-FR" dirty="0"/>
          </a:p>
          <a:p>
            <a:endParaRPr lang="fr-FR" dirty="0"/>
          </a:p>
          <a:p>
            <a:r>
              <a:rPr lang="fr-FR" dirty="0"/>
              <a:t>Faire un « extrait » html/</a:t>
            </a:r>
            <a:r>
              <a:rPr lang="fr-FR" dirty="0" err="1"/>
              <a:t>css</a:t>
            </a:r>
            <a:r>
              <a:rPr lang="fr-FR" dirty="0"/>
              <a:t> pour </a:t>
            </a:r>
          </a:p>
          <a:p>
            <a:pPr lvl="2"/>
            <a:r>
              <a:rPr lang="fr-FR" dirty="0"/>
              <a:t>un produit </a:t>
            </a:r>
          </a:p>
          <a:p>
            <a:pPr lvl="2"/>
            <a:r>
              <a:rPr lang="fr-FR" dirty="0"/>
              <a:t>un client </a:t>
            </a:r>
          </a:p>
          <a:p>
            <a:endParaRPr lang="fr-FR" dirty="0"/>
          </a:p>
          <a:p>
            <a:r>
              <a:rPr lang="fr-FR" dirty="0"/>
              <a:t>Faire les formulaires</a:t>
            </a:r>
          </a:p>
        </p:txBody>
      </p:sp>
      <p:sp>
        <p:nvSpPr>
          <p:cNvPr id="10" name="Espace réservé du contenu 9">
            <a:extLst>
              <a:ext uri="{FF2B5EF4-FFF2-40B4-BE49-F238E27FC236}">
                <a16:creationId xmlns:a16="http://schemas.microsoft.com/office/drawing/2014/main" xmlns="" id="{F3C0F5D3-CC84-479E-863C-C9DB0DC4EF19}"/>
              </a:ext>
            </a:extLst>
          </p:cNvPr>
          <p:cNvSpPr>
            <a:spLocks noGrp="1"/>
          </p:cNvSpPr>
          <p:nvPr>
            <p:ph sz="quarter" idx="14"/>
          </p:nvPr>
        </p:nvSpPr>
        <p:spPr>
          <a:xfrm>
            <a:off x="7391411" y="1142984"/>
            <a:ext cx="4095779" cy="3857652"/>
          </a:xfrm>
        </p:spPr>
        <p:txBody>
          <a:bodyPr/>
          <a:lstStyle/>
          <a:p>
            <a:r>
              <a:rPr lang="fr-FR" dirty="0"/>
              <a:t>Notes</a:t>
            </a:r>
          </a:p>
        </p:txBody>
      </p:sp>
    </p:spTree>
    <p:extLst>
      <p:ext uri="{BB962C8B-B14F-4D97-AF65-F5344CB8AC3E}">
        <p14:creationId xmlns:p14="http://schemas.microsoft.com/office/powerpoint/2010/main" val="3130602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AutoShape 2"/>
          <p:cNvSpPr>
            <a:spLocks noGrp="1" noChangeArrowheads="1"/>
          </p:cNvSpPr>
          <p:nvPr>
            <p:ph type="title"/>
          </p:nvPr>
        </p:nvSpPr>
        <p:spPr>
          <a:xfrm>
            <a:off x="1981200" y="404664"/>
            <a:ext cx="8229600" cy="1066800"/>
          </a:xfrm>
        </p:spPr>
        <p:txBody>
          <a:bodyPr>
            <a:normAutofit/>
          </a:bodyPr>
          <a:lstStyle/>
          <a:p>
            <a:r>
              <a:rPr lang="fr-FR" dirty="0"/>
              <a:t>Lois &amp; accessibilité Web</a:t>
            </a:r>
          </a:p>
        </p:txBody>
      </p:sp>
      <p:sp>
        <p:nvSpPr>
          <p:cNvPr id="25604" name="Rectangle 3"/>
          <p:cNvSpPr>
            <a:spLocks noGrp="1" noChangeArrowheads="1"/>
          </p:cNvSpPr>
          <p:nvPr>
            <p:ph idx="1"/>
          </p:nvPr>
        </p:nvSpPr>
        <p:spPr>
          <a:xfrm>
            <a:off x="1981200" y="1628800"/>
            <a:ext cx="8229600" cy="4945736"/>
          </a:xfrm>
        </p:spPr>
        <p:txBody>
          <a:bodyPr>
            <a:normAutofit fontScale="70000" lnSpcReduction="20000"/>
          </a:bodyPr>
          <a:lstStyle/>
          <a:p>
            <a:pPr eaLnBrk="1" hangingPunct="1"/>
            <a:r>
              <a:rPr lang="fr-FR" dirty="0">
                <a:ea typeface="MS Mincho" pitchFamily="49" charset="-128"/>
              </a:rPr>
              <a:t>Accessibilité et gouvernements</a:t>
            </a:r>
          </a:p>
          <a:p>
            <a:pPr lvl="1" eaLnBrk="1" hangingPunct="1"/>
            <a:r>
              <a:rPr lang="fr-FR" dirty="0">
                <a:ea typeface="MS Mincho" pitchFamily="49" charset="-128"/>
              </a:rPr>
              <a:t> Aux USA, via la Section 508 de la loi américaine </a:t>
            </a:r>
            <a:r>
              <a:rPr lang="fr-FR" dirty="0" err="1">
                <a:ea typeface="MS Mincho" pitchFamily="49" charset="-128"/>
              </a:rPr>
              <a:t>Federal</a:t>
            </a:r>
            <a:r>
              <a:rPr lang="fr-FR" dirty="0">
                <a:ea typeface="MS Mincho" pitchFamily="49" charset="-128"/>
              </a:rPr>
              <a:t> </a:t>
            </a:r>
            <a:r>
              <a:rPr lang="fr-FR" dirty="0" err="1">
                <a:ea typeface="MS Mincho" pitchFamily="49" charset="-128"/>
              </a:rPr>
              <a:t>Rehabilitation</a:t>
            </a:r>
            <a:r>
              <a:rPr lang="fr-FR" dirty="0">
                <a:ea typeface="MS Mincho" pitchFamily="49" charset="-128"/>
              </a:rPr>
              <a:t> </a:t>
            </a:r>
            <a:r>
              <a:rPr lang="fr-FR" dirty="0" err="1">
                <a:ea typeface="MS Mincho" pitchFamily="49" charset="-128"/>
              </a:rPr>
              <a:t>Act</a:t>
            </a:r>
            <a:r>
              <a:rPr lang="fr-FR" dirty="0">
                <a:ea typeface="MS Mincho" pitchFamily="49" charset="-128"/>
              </a:rPr>
              <a:t> (www.section508.gov), le gouvernement prône le développement web selon les normes minimales WAI-AA et la validation XHTML &amp; CSS, l’insertion de touches raccourcis, une version hautement contrastée du site, la présence d’un média alternatif pour tout contenu (ex: texte + son).</a:t>
            </a:r>
          </a:p>
          <a:p>
            <a:pPr lvl="1" eaLnBrk="1" hangingPunct="1"/>
            <a:endParaRPr lang="fr-FR" dirty="0">
              <a:ea typeface="MS Mincho" pitchFamily="49" charset="-128"/>
            </a:endParaRPr>
          </a:p>
          <a:p>
            <a:pPr lvl="1" eaLnBrk="1" hangingPunct="1"/>
            <a:r>
              <a:rPr lang="fr-FR" dirty="0">
                <a:ea typeface="MS Mincho" pitchFamily="49" charset="-128"/>
              </a:rPr>
              <a:t> En France, la loi 2005-102 du 11 février 2005 (art. 47) pour "l'égalité des droits et des chances, la participation et la citoyenneté des personnes handicapées", dite loi "handicap", rédigée par l’ADAE (Association pour le Développement de l’Administration Électronique, prévoit l’accessibilité physique généralisée (sans rupture de déplacement), l’accessibilité renforcée des ERP… ainsi que des sanctions et des dates butoirs pour les mises aux normes (phase de diagnostic en 2011 et échéance en 2015). (cf. http://www.legifrance.gouv.fr)</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17</a:t>
            </a:fld>
            <a:endParaRPr lang="fr-FR"/>
          </a:p>
        </p:txBody>
      </p:sp>
    </p:spTree>
    <p:extLst>
      <p:ext uri="{BB962C8B-B14F-4D97-AF65-F5344CB8AC3E}">
        <p14:creationId xmlns:p14="http://schemas.microsoft.com/office/powerpoint/2010/main" val="143660849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0BE94B45-2622-4BD3-9421-E274A44F3F92}"/>
              </a:ext>
            </a:extLst>
          </p:cNvPr>
          <p:cNvSpPr>
            <a:spLocks noGrp="1"/>
          </p:cNvSpPr>
          <p:nvPr>
            <p:ph type="title"/>
          </p:nvPr>
        </p:nvSpPr>
        <p:spPr/>
        <p:txBody>
          <a:bodyPr/>
          <a:lstStyle/>
          <a:p>
            <a:r>
              <a:rPr lang="fr-FR" dirty="0"/>
              <a:t>SQL</a:t>
            </a:r>
          </a:p>
        </p:txBody>
      </p:sp>
      <p:sp>
        <p:nvSpPr>
          <p:cNvPr id="6" name="Espace réservé du texte 5">
            <a:extLst>
              <a:ext uri="{FF2B5EF4-FFF2-40B4-BE49-F238E27FC236}">
                <a16:creationId xmlns:a16="http://schemas.microsoft.com/office/drawing/2014/main" xmlns="" id="{A8A947FB-4BB3-4413-8052-3318B226D09A}"/>
              </a:ext>
            </a:extLst>
          </p:cNvPr>
          <p:cNvSpPr>
            <a:spLocks noGrp="1"/>
          </p:cNvSpPr>
          <p:nvPr>
            <p:ph type="body" idx="1"/>
          </p:nvPr>
        </p:nvSpPr>
        <p:spPr/>
        <p:txBody>
          <a:bodyPr/>
          <a:lstStyle/>
          <a:p>
            <a:r>
              <a:rPr lang="fr-FR" dirty="0" err="1"/>
              <a:t>Database</a:t>
            </a:r>
            <a:endParaRPr lang="fr-FR" dirty="0"/>
          </a:p>
        </p:txBody>
      </p:sp>
    </p:spTree>
    <p:extLst>
      <p:ext uri="{BB962C8B-B14F-4D97-AF65-F5344CB8AC3E}">
        <p14:creationId xmlns:p14="http://schemas.microsoft.com/office/powerpoint/2010/main" val="205943190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52B915C9-BACD-44EF-8B6A-FC0F6C608129}"/>
              </a:ext>
            </a:extLst>
          </p:cNvPr>
          <p:cNvSpPr>
            <a:spLocks noGrp="1"/>
          </p:cNvSpPr>
          <p:nvPr>
            <p:ph type="title"/>
          </p:nvPr>
        </p:nvSpPr>
        <p:spPr/>
        <p:txBody>
          <a:bodyPr/>
          <a:lstStyle/>
          <a:p>
            <a:r>
              <a:rPr lang="fr-FR" dirty="0" err="1"/>
              <a:t>database</a:t>
            </a:r>
            <a:endParaRPr lang="fr-FR" dirty="0"/>
          </a:p>
        </p:txBody>
      </p:sp>
      <p:sp>
        <p:nvSpPr>
          <p:cNvPr id="5" name="Espace réservé du contenu 4">
            <a:extLst>
              <a:ext uri="{FF2B5EF4-FFF2-40B4-BE49-F238E27FC236}">
                <a16:creationId xmlns:a16="http://schemas.microsoft.com/office/drawing/2014/main" xmlns="" id="{4AD4C59F-E51F-4444-B42B-75F8E2151BDA}"/>
              </a:ext>
            </a:extLst>
          </p:cNvPr>
          <p:cNvSpPr>
            <a:spLocks noGrp="1"/>
          </p:cNvSpPr>
          <p:nvPr>
            <p:ph idx="1"/>
          </p:nvPr>
        </p:nvSpPr>
        <p:spPr/>
        <p:txBody>
          <a:bodyPr>
            <a:normAutofit/>
          </a:bodyPr>
          <a:lstStyle/>
          <a:p>
            <a:r>
              <a:rPr lang="fr-FR" dirty="0"/>
              <a:t>Créer un base magasin :</a:t>
            </a:r>
          </a:p>
          <a:p>
            <a:endParaRPr lang="fr-FR" dirty="0"/>
          </a:p>
          <a:p>
            <a:r>
              <a:rPr lang="fr-FR" b="1" dirty="0"/>
              <a:t>Modéliser</a:t>
            </a:r>
            <a:r>
              <a:rPr lang="fr-FR" dirty="0"/>
              <a:t> les besoins !!!</a:t>
            </a:r>
          </a:p>
          <a:p>
            <a:pPr lvl="2"/>
            <a:r>
              <a:rPr lang="fr-FR" b="1" dirty="0"/>
              <a:t>En fonction</a:t>
            </a:r>
            <a:r>
              <a:rPr lang="fr-FR" dirty="0"/>
              <a:t> des besoins ;-)</a:t>
            </a:r>
          </a:p>
          <a:p>
            <a:pPr marL="914400" lvl="2" indent="0">
              <a:buNone/>
            </a:pPr>
            <a:endParaRPr lang="fr-FR" dirty="0"/>
          </a:p>
          <a:p>
            <a:endParaRPr lang="fr-FR" dirty="0"/>
          </a:p>
          <a:p>
            <a:pPr marL="0" indent="0">
              <a:buNone/>
            </a:pPr>
            <a:endParaRPr lang="fr-FR" dirty="0"/>
          </a:p>
          <a:p>
            <a:r>
              <a:rPr lang="fr-FR" dirty="0"/>
              <a:t>Créer les tables :</a:t>
            </a:r>
          </a:p>
          <a:p>
            <a:pPr lvl="2"/>
            <a:r>
              <a:rPr lang="fr-FR" dirty="0"/>
              <a:t>Client, Acheter, Produit, Panier, Facture,…</a:t>
            </a:r>
          </a:p>
          <a:p>
            <a:pPr lvl="2"/>
            <a:endParaRPr lang="fr-FR" dirty="0"/>
          </a:p>
        </p:txBody>
      </p:sp>
      <p:sp>
        <p:nvSpPr>
          <p:cNvPr id="7" name="Espace réservé du contenu 6">
            <a:extLst>
              <a:ext uri="{FF2B5EF4-FFF2-40B4-BE49-F238E27FC236}">
                <a16:creationId xmlns:a16="http://schemas.microsoft.com/office/drawing/2014/main" xmlns="" id="{51F4B4AA-286C-4BA6-80A4-5CF055FCB6BD}"/>
              </a:ext>
            </a:extLst>
          </p:cNvPr>
          <p:cNvSpPr>
            <a:spLocks noGrp="1"/>
          </p:cNvSpPr>
          <p:nvPr>
            <p:ph sz="quarter" idx="14"/>
          </p:nvPr>
        </p:nvSpPr>
        <p:spPr>
          <a:xfrm>
            <a:off x="7429511" y="1041388"/>
            <a:ext cx="4095779" cy="3857652"/>
          </a:xfrm>
        </p:spPr>
        <p:txBody>
          <a:bodyPr/>
          <a:lstStyle/>
          <a:p>
            <a:r>
              <a:rPr lang="fr-FR" dirty="0"/>
              <a:t>NOTES</a:t>
            </a:r>
          </a:p>
        </p:txBody>
      </p:sp>
    </p:spTree>
    <p:extLst>
      <p:ext uri="{BB962C8B-B14F-4D97-AF65-F5344CB8AC3E}">
        <p14:creationId xmlns:p14="http://schemas.microsoft.com/office/powerpoint/2010/main" val="156910199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xmlns="" id="{288A9A44-37BB-4DB8-818E-6D410E44DA91}"/>
              </a:ext>
            </a:extLst>
          </p:cNvPr>
          <p:cNvSpPr>
            <a:spLocks noGrp="1"/>
          </p:cNvSpPr>
          <p:nvPr>
            <p:ph type="title"/>
          </p:nvPr>
        </p:nvSpPr>
        <p:spPr/>
        <p:txBody>
          <a:bodyPr/>
          <a:lstStyle/>
          <a:p>
            <a:r>
              <a:rPr lang="fr-FR" dirty="0"/>
              <a:t>Création jeu de donnée</a:t>
            </a:r>
          </a:p>
        </p:txBody>
      </p:sp>
      <p:sp>
        <p:nvSpPr>
          <p:cNvPr id="3" name="Espace réservé du contenu 2">
            <a:extLst>
              <a:ext uri="{FF2B5EF4-FFF2-40B4-BE49-F238E27FC236}">
                <a16:creationId xmlns:a16="http://schemas.microsoft.com/office/drawing/2014/main" xmlns="" id="{817DE321-E278-47D1-88C8-0B791964AF47}"/>
              </a:ext>
            </a:extLst>
          </p:cNvPr>
          <p:cNvSpPr>
            <a:spLocks noGrp="1"/>
          </p:cNvSpPr>
          <p:nvPr>
            <p:ph idx="1"/>
          </p:nvPr>
        </p:nvSpPr>
        <p:spPr/>
        <p:txBody>
          <a:bodyPr>
            <a:normAutofit fontScale="92500" lnSpcReduction="10000"/>
          </a:bodyPr>
          <a:lstStyle/>
          <a:p>
            <a:r>
              <a:rPr lang="fr-FR" dirty="0"/>
              <a:t>Créer un client </a:t>
            </a:r>
          </a:p>
          <a:p>
            <a:endParaRPr lang="fr-FR" dirty="0"/>
          </a:p>
          <a:p>
            <a:r>
              <a:rPr lang="fr-FR" dirty="0"/>
              <a:t>Sélectionner un client</a:t>
            </a:r>
          </a:p>
          <a:p>
            <a:pPr marL="0" indent="0">
              <a:buNone/>
            </a:pPr>
            <a:endParaRPr lang="fr-FR" dirty="0"/>
          </a:p>
          <a:p>
            <a:r>
              <a:rPr lang="fr-FR" dirty="0"/>
              <a:t>Créer un produit</a:t>
            </a:r>
          </a:p>
          <a:p>
            <a:endParaRPr lang="fr-FR" dirty="0"/>
          </a:p>
          <a:p>
            <a:r>
              <a:rPr lang="fr-FR" dirty="0"/>
              <a:t>Sélectionner un produit</a:t>
            </a:r>
          </a:p>
          <a:p>
            <a:endParaRPr lang="fr-FR" dirty="0"/>
          </a:p>
          <a:p>
            <a:r>
              <a:rPr lang="fr-FR" dirty="0"/>
              <a:t>Sélectionner la catégorie*</a:t>
            </a:r>
          </a:p>
          <a:p>
            <a:pPr marL="0" indent="0">
              <a:buNone/>
            </a:pPr>
            <a:r>
              <a:rPr lang="fr-FR" dirty="0"/>
              <a:t> </a:t>
            </a:r>
          </a:p>
          <a:p>
            <a:endParaRPr lang="fr-FR" dirty="0"/>
          </a:p>
          <a:p>
            <a:endParaRPr lang="fr-FR" dirty="0"/>
          </a:p>
          <a:p>
            <a:endParaRPr lang="fr-FR" dirty="0"/>
          </a:p>
          <a:p>
            <a:endParaRPr lang="fr-FR" dirty="0"/>
          </a:p>
        </p:txBody>
      </p:sp>
      <p:sp>
        <p:nvSpPr>
          <p:cNvPr id="6" name="Espace réservé du contenu 5">
            <a:extLst>
              <a:ext uri="{FF2B5EF4-FFF2-40B4-BE49-F238E27FC236}">
                <a16:creationId xmlns:a16="http://schemas.microsoft.com/office/drawing/2014/main" xmlns="" id="{8EF5B0D1-1815-4F95-B837-D1E95043249D}"/>
              </a:ext>
            </a:extLst>
          </p:cNvPr>
          <p:cNvSpPr>
            <a:spLocks noGrp="1"/>
          </p:cNvSpPr>
          <p:nvPr>
            <p:ph sz="quarter" idx="14"/>
          </p:nvPr>
        </p:nvSpPr>
        <p:spPr>
          <a:xfrm>
            <a:off x="7391411" y="1142984"/>
            <a:ext cx="4095779" cy="3857652"/>
          </a:xfrm>
        </p:spPr>
        <p:txBody>
          <a:bodyPr/>
          <a:lstStyle/>
          <a:p>
            <a:r>
              <a:rPr lang="fr-FR" dirty="0"/>
              <a:t>NOTES</a:t>
            </a:r>
          </a:p>
        </p:txBody>
      </p:sp>
    </p:spTree>
    <p:extLst>
      <p:ext uri="{BB962C8B-B14F-4D97-AF65-F5344CB8AC3E}">
        <p14:creationId xmlns:p14="http://schemas.microsoft.com/office/powerpoint/2010/main" val="26584401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41190E5-B68F-4A7B-9CC5-6F4AA3C79FA3}"/>
              </a:ext>
            </a:extLst>
          </p:cNvPr>
          <p:cNvSpPr>
            <a:spLocks noGrp="1"/>
          </p:cNvSpPr>
          <p:nvPr>
            <p:ph type="title"/>
          </p:nvPr>
        </p:nvSpPr>
        <p:spPr/>
        <p:txBody>
          <a:bodyPr/>
          <a:lstStyle/>
          <a:p>
            <a:r>
              <a:rPr lang="fr-FR" dirty="0"/>
              <a:t>SQL</a:t>
            </a:r>
          </a:p>
        </p:txBody>
      </p:sp>
      <p:sp>
        <p:nvSpPr>
          <p:cNvPr id="3" name="Espace réservé du contenu 2">
            <a:extLst>
              <a:ext uri="{FF2B5EF4-FFF2-40B4-BE49-F238E27FC236}">
                <a16:creationId xmlns:a16="http://schemas.microsoft.com/office/drawing/2014/main" xmlns="" id="{6158BA08-B8DB-490F-9860-5174F73F4006}"/>
              </a:ext>
            </a:extLst>
          </p:cNvPr>
          <p:cNvSpPr>
            <a:spLocks noGrp="1"/>
          </p:cNvSpPr>
          <p:nvPr>
            <p:ph idx="1"/>
          </p:nvPr>
        </p:nvSpPr>
        <p:spPr/>
        <p:txBody>
          <a:bodyPr>
            <a:normAutofit fontScale="92500" lnSpcReduction="20000"/>
          </a:bodyPr>
          <a:lstStyle/>
          <a:p>
            <a:r>
              <a:rPr lang="fr-FR" dirty="0"/>
              <a:t>Créer un panier avec un article</a:t>
            </a:r>
          </a:p>
          <a:p>
            <a:endParaRPr lang="fr-FR" dirty="0"/>
          </a:p>
          <a:p>
            <a:r>
              <a:rPr lang="fr-FR" dirty="0"/>
              <a:t>Ajouter / supprimer un produit au panier</a:t>
            </a:r>
          </a:p>
          <a:p>
            <a:endParaRPr lang="fr-FR" dirty="0"/>
          </a:p>
          <a:p>
            <a:endParaRPr lang="fr-FR" dirty="0"/>
          </a:p>
          <a:p>
            <a:r>
              <a:rPr lang="fr-FR" dirty="0"/>
              <a:t>Valider un panier en achat</a:t>
            </a:r>
          </a:p>
          <a:p>
            <a:endParaRPr lang="fr-FR" dirty="0"/>
          </a:p>
          <a:p>
            <a:endParaRPr lang="fr-FR" dirty="0"/>
          </a:p>
          <a:p>
            <a:r>
              <a:rPr lang="fr-FR" dirty="0"/>
              <a:t>Lister le contenu d’un achat</a:t>
            </a:r>
          </a:p>
          <a:p>
            <a:pPr marL="0" indent="0">
              <a:buNone/>
            </a:pPr>
            <a:r>
              <a:rPr lang="fr-FR" dirty="0"/>
              <a:t> </a:t>
            </a:r>
          </a:p>
          <a:p>
            <a:endParaRPr lang="fr-FR" dirty="0"/>
          </a:p>
          <a:p>
            <a:endParaRPr lang="fr-FR" dirty="0"/>
          </a:p>
        </p:txBody>
      </p:sp>
      <p:sp>
        <p:nvSpPr>
          <p:cNvPr id="4" name="Espace réservé du contenu 3">
            <a:extLst>
              <a:ext uri="{FF2B5EF4-FFF2-40B4-BE49-F238E27FC236}">
                <a16:creationId xmlns:a16="http://schemas.microsoft.com/office/drawing/2014/main" xmlns="" id="{C8607AB1-615D-4D2D-BF3E-6D9F1DA2A1D3}"/>
              </a:ext>
            </a:extLst>
          </p:cNvPr>
          <p:cNvSpPr>
            <a:spLocks noGrp="1"/>
          </p:cNvSpPr>
          <p:nvPr>
            <p:ph sz="quarter" idx="14"/>
          </p:nvPr>
        </p:nvSpPr>
        <p:spPr>
          <a:xfrm>
            <a:off x="7454911" y="1030270"/>
            <a:ext cx="4095779" cy="3857652"/>
          </a:xfrm>
        </p:spPr>
        <p:txBody>
          <a:bodyPr/>
          <a:lstStyle/>
          <a:p>
            <a:r>
              <a:rPr lang="fr-FR" dirty="0"/>
              <a:t>Notes </a:t>
            </a:r>
          </a:p>
        </p:txBody>
      </p:sp>
    </p:spTree>
    <p:extLst>
      <p:ext uri="{BB962C8B-B14F-4D97-AF65-F5344CB8AC3E}">
        <p14:creationId xmlns:p14="http://schemas.microsoft.com/office/powerpoint/2010/main" val="40964693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392F101-D55B-4372-B918-4235BA6A4952}"/>
              </a:ext>
            </a:extLst>
          </p:cNvPr>
          <p:cNvSpPr>
            <a:spLocks noGrp="1"/>
          </p:cNvSpPr>
          <p:nvPr>
            <p:ph type="title"/>
          </p:nvPr>
        </p:nvSpPr>
        <p:spPr/>
        <p:txBody>
          <a:bodyPr/>
          <a:lstStyle/>
          <a:p>
            <a:r>
              <a:rPr lang="fr-FR" dirty="0"/>
              <a:t>PHP/Mysql</a:t>
            </a:r>
          </a:p>
        </p:txBody>
      </p:sp>
      <p:sp>
        <p:nvSpPr>
          <p:cNvPr id="3" name="Espace réservé du contenu 2">
            <a:extLst>
              <a:ext uri="{FF2B5EF4-FFF2-40B4-BE49-F238E27FC236}">
                <a16:creationId xmlns:a16="http://schemas.microsoft.com/office/drawing/2014/main" xmlns="" id="{702D0112-ADAA-45E7-A283-15150E752FC2}"/>
              </a:ext>
            </a:extLst>
          </p:cNvPr>
          <p:cNvSpPr>
            <a:spLocks noGrp="1"/>
          </p:cNvSpPr>
          <p:nvPr>
            <p:ph idx="1"/>
          </p:nvPr>
        </p:nvSpPr>
        <p:spPr/>
        <p:txBody>
          <a:bodyPr>
            <a:normAutofit fontScale="92500" lnSpcReduction="10000"/>
          </a:bodyPr>
          <a:lstStyle/>
          <a:p>
            <a:r>
              <a:rPr lang="fr-FR" dirty="0"/>
              <a:t>Faites un fichier php</a:t>
            </a:r>
          </a:p>
          <a:p>
            <a:pPr lvl="2"/>
            <a:r>
              <a:rPr lang="fr-FR" dirty="0"/>
              <a:t>Une fonction renvoyant un </a:t>
            </a:r>
            <a:r>
              <a:rPr lang="fr-FR" dirty="0" err="1"/>
              <a:t>result</a:t>
            </a:r>
            <a:r>
              <a:rPr lang="fr-FR" dirty="0"/>
              <a:t> set</a:t>
            </a:r>
          </a:p>
          <a:p>
            <a:pPr lvl="2"/>
            <a:r>
              <a:rPr lang="fr-FR" dirty="0"/>
              <a:t>Un Object personnaliser qui contient cette fonction</a:t>
            </a:r>
          </a:p>
          <a:p>
            <a:pPr lvl="2"/>
            <a:endParaRPr lang="fr-FR" dirty="0"/>
          </a:p>
          <a:p>
            <a:pPr lvl="2"/>
            <a:r>
              <a:rPr lang="fr-FR" b="1" dirty="0"/>
              <a:t>Tester votre fonction dans l’</a:t>
            </a:r>
            <a:r>
              <a:rPr lang="fr-FR" b="1" dirty="0" err="1"/>
              <a:t>index.php</a:t>
            </a:r>
            <a:endParaRPr lang="fr-FR" b="1" dirty="0"/>
          </a:p>
          <a:p>
            <a:endParaRPr lang="fr-FR" dirty="0"/>
          </a:p>
          <a:p>
            <a:r>
              <a:rPr lang="fr-FR" dirty="0"/>
              <a:t>Réaliser une fonction de traitement type :</a:t>
            </a:r>
          </a:p>
          <a:p>
            <a:pPr lvl="2"/>
            <a:r>
              <a:rPr lang="fr-FR" dirty="0"/>
              <a:t>Lire et afficher</a:t>
            </a:r>
          </a:p>
          <a:p>
            <a:pPr lvl="4"/>
            <a:r>
              <a:rPr lang="fr-FR" dirty="0"/>
              <a:t>Client(s) &amp; produit(s)</a:t>
            </a:r>
          </a:p>
          <a:p>
            <a:pPr lvl="2"/>
            <a:r>
              <a:rPr lang="fr-FR" dirty="0"/>
              <a:t>Enregistrer / mettre à jour </a:t>
            </a:r>
          </a:p>
          <a:p>
            <a:pPr lvl="4"/>
            <a:r>
              <a:rPr lang="fr-FR" dirty="0"/>
              <a:t>Client(s) &amp; produit(s)</a:t>
            </a:r>
          </a:p>
        </p:txBody>
      </p:sp>
      <p:sp>
        <p:nvSpPr>
          <p:cNvPr id="4" name="Espace réservé du contenu 3">
            <a:extLst>
              <a:ext uri="{FF2B5EF4-FFF2-40B4-BE49-F238E27FC236}">
                <a16:creationId xmlns:a16="http://schemas.microsoft.com/office/drawing/2014/main" xmlns="" id="{37527990-D5DC-42B2-A027-466549BDCE96}"/>
              </a:ext>
            </a:extLst>
          </p:cNvPr>
          <p:cNvSpPr>
            <a:spLocks noGrp="1"/>
          </p:cNvSpPr>
          <p:nvPr>
            <p:ph sz="quarter" idx="14"/>
          </p:nvPr>
        </p:nvSpPr>
        <p:spPr>
          <a:xfrm>
            <a:off x="7429511" y="1130288"/>
            <a:ext cx="4095779" cy="3857652"/>
          </a:xfrm>
        </p:spPr>
        <p:txBody>
          <a:bodyPr/>
          <a:lstStyle/>
          <a:p>
            <a:r>
              <a:rPr lang="fr-FR" dirty="0"/>
              <a:t>Note :</a:t>
            </a:r>
          </a:p>
          <a:p>
            <a:pPr marL="0" indent="0">
              <a:buNone/>
            </a:pPr>
            <a:r>
              <a:rPr lang="fr-FR" dirty="0"/>
              <a:t>F5 ATTENTION F5</a:t>
            </a:r>
          </a:p>
          <a:p>
            <a:pPr marL="0" indent="0">
              <a:buNone/>
            </a:pPr>
            <a:r>
              <a:rPr lang="fr-FR" dirty="0"/>
              <a:t>aux nombreux insert</a:t>
            </a:r>
          </a:p>
        </p:txBody>
      </p:sp>
    </p:spTree>
    <p:extLst>
      <p:ext uri="{BB962C8B-B14F-4D97-AF65-F5344CB8AC3E}">
        <p14:creationId xmlns:p14="http://schemas.microsoft.com/office/powerpoint/2010/main" val="24052892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5F8CF14-0284-423F-B3F8-39F3C7DABC05}"/>
              </a:ext>
            </a:extLst>
          </p:cNvPr>
          <p:cNvSpPr>
            <a:spLocks noGrp="1"/>
          </p:cNvSpPr>
          <p:nvPr>
            <p:ph type="title"/>
          </p:nvPr>
        </p:nvSpPr>
        <p:spPr/>
        <p:txBody>
          <a:bodyPr/>
          <a:lstStyle/>
          <a:p>
            <a:r>
              <a:rPr lang="fr-FR" dirty="0"/>
              <a:t>Exercice avancé créer des vues </a:t>
            </a:r>
          </a:p>
        </p:txBody>
      </p:sp>
      <p:sp>
        <p:nvSpPr>
          <p:cNvPr id="3" name="Espace réservé du contenu 2">
            <a:extLst>
              <a:ext uri="{FF2B5EF4-FFF2-40B4-BE49-F238E27FC236}">
                <a16:creationId xmlns:a16="http://schemas.microsoft.com/office/drawing/2014/main" xmlns="" id="{4D5ED7D0-B0C1-4269-8764-51FBC1E8993F}"/>
              </a:ext>
            </a:extLst>
          </p:cNvPr>
          <p:cNvSpPr>
            <a:spLocks noGrp="1"/>
          </p:cNvSpPr>
          <p:nvPr>
            <p:ph idx="1"/>
          </p:nvPr>
        </p:nvSpPr>
        <p:spPr/>
        <p:txBody>
          <a:bodyPr/>
          <a:lstStyle/>
          <a:p>
            <a:r>
              <a:rPr lang="fr-FR" dirty="0"/>
              <a:t>Créer les vues nécessaires au requête du TP SQL</a:t>
            </a:r>
          </a:p>
          <a:p>
            <a:endParaRPr lang="fr-FR" dirty="0"/>
          </a:p>
          <a:p>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VIEW</a:t>
            </a:r>
            <a:r>
              <a:rPr lang="en-US" dirty="0">
                <a:solidFill>
                  <a:srgbClr val="000000"/>
                </a:solidFill>
                <a:latin typeface="Liberation Mono"/>
              </a:rPr>
              <a:t> </a:t>
            </a:r>
            <a:r>
              <a:rPr lang="en-US" dirty="0" err="1">
                <a:solidFill>
                  <a:srgbClr val="000000"/>
                </a:solidFill>
                <a:latin typeface="Liberation Mono"/>
              </a:rPr>
              <a:t>test</a:t>
            </a:r>
            <a:r>
              <a:rPr lang="en-US" dirty="0" err="1">
                <a:solidFill>
                  <a:srgbClr val="999999"/>
                </a:solidFill>
                <a:latin typeface="Liberation Mono"/>
              </a:rPr>
              <a:t>.</a:t>
            </a:r>
            <a:r>
              <a:rPr lang="en-US" dirty="0" err="1">
                <a:solidFill>
                  <a:srgbClr val="000000"/>
                </a:solidFill>
                <a:latin typeface="Liberation Mono"/>
              </a:rPr>
              <a:t>v</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p>
          <a:p>
            <a:pPr marL="0" indent="0">
              <a:buNone/>
            </a:pP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a:t>
            </a:r>
            <a:r>
              <a:rPr lang="en-US" dirty="0">
                <a:solidFill>
                  <a:srgbClr val="999999"/>
                </a:solidFill>
                <a:latin typeface="Liberation Mono"/>
              </a:rPr>
              <a:t>;</a:t>
            </a:r>
          </a:p>
          <a:p>
            <a:pPr marL="0" indent="0">
              <a:buNone/>
            </a:pPr>
            <a:endParaRPr lang="en-US" dirty="0">
              <a:solidFill>
                <a:srgbClr val="999999"/>
              </a:solidFill>
              <a:latin typeface="Liberation Mono"/>
            </a:endParaRPr>
          </a:p>
          <a:p>
            <a:r>
              <a:rPr lang="en-US" dirty="0">
                <a:latin typeface="Liberation Mono"/>
              </a:rPr>
              <a:t>PHP </a:t>
            </a:r>
            <a:r>
              <a:rPr lang="en-US" dirty="0" err="1">
                <a:latin typeface="Liberation Mono"/>
              </a:rPr>
              <a:t>traiter</a:t>
            </a:r>
            <a:r>
              <a:rPr lang="en-US" dirty="0">
                <a:latin typeface="Liberation Mono"/>
              </a:rPr>
              <a:t> le retour </a:t>
            </a:r>
            <a:r>
              <a:rPr lang="en-US" dirty="0" err="1">
                <a:latin typeface="Liberation Mono"/>
              </a:rPr>
              <a:t>d’une</a:t>
            </a:r>
            <a:r>
              <a:rPr lang="en-US" dirty="0">
                <a:latin typeface="Liberation Mono"/>
              </a:rPr>
              <a:t> </a:t>
            </a:r>
            <a:r>
              <a:rPr lang="en-US" dirty="0" err="1">
                <a:latin typeface="Liberation Mono"/>
              </a:rPr>
              <a:t>vue</a:t>
            </a:r>
            <a:endParaRPr lang="fr-FR" dirty="0"/>
          </a:p>
        </p:txBody>
      </p:sp>
      <p:sp>
        <p:nvSpPr>
          <p:cNvPr id="4" name="Espace réservé du contenu 3">
            <a:extLst>
              <a:ext uri="{FF2B5EF4-FFF2-40B4-BE49-F238E27FC236}">
                <a16:creationId xmlns:a16="http://schemas.microsoft.com/office/drawing/2014/main" xmlns="" id="{D9285D27-8301-4FEE-B2D8-98262F76DD37}"/>
              </a:ext>
            </a:extLst>
          </p:cNvPr>
          <p:cNvSpPr>
            <a:spLocks noGrp="1"/>
          </p:cNvSpPr>
          <p:nvPr>
            <p:ph sz="quarter" idx="14"/>
          </p:nvPr>
        </p:nvSpPr>
        <p:spPr>
          <a:xfrm>
            <a:off x="7429511" y="1054088"/>
            <a:ext cx="4095779" cy="3857652"/>
          </a:xfrm>
        </p:spPr>
        <p:txBody>
          <a:bodyPr/>
          <a:lstStyle/>
          <a:p>
            <a:r>
              <a:rPr lang="fr-FR" dirty="0"/>
              <a:t>Notes :</a:t>
            </a:r>
          </a:p>
        </p:txBody>
      </p:sp>
    </p:spTree>
    <p:extLst>
      <p:ext uri="{BB962C8B-B14F-4D97-AF65-F5344CB8AC3E}">
        <p14:creationId xmlns:p14="http://schemas.microsoft.com/office/powerpoint/2010/main" val="6574374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0BE94B45-2622-4BD3-9421-E274A44F3F92}"/>
              </a:ext>
            </a:extLst>
          </p:cNvPr>
          <p:cNvSpPr>
            <a:spLocks noGrp="1"/>
          </p:cNvSpPr>
          <p:nvPr>
            <p:ph type="title"/>
          </p:nvPr>
        </p:nvSpPr>
        <p:spPr/>
        <p:txBody>
          <a:bodyPr/>
          <a:lstStyle/>
          <a:p>
            <a:r>
              <a:rPr lang="fr-FR" dirty="0"/>
              <a:t>PHP</a:t>
            </a:r>
          </a:p>
        </p:txBody>
      </p:sp>
      <p:sp>
        <p:nvSpPr>
          <p:cNvPr id="6" name="Espace réservé du texte 5">
            <a:extLst>
              <a:ext uri="{FF2B5EF4-FFF2-40B4-BE49-F238E27FC236}">
                <a16:creationId xmlns:a16="http://schemas.microsoft.com/office/drawing/2014/main" xmlns="" id="{A8A947FB-4BB3-4413-8052-3318B226D09A}"/>
              </a:ext>
            </a:extLst>
          </p:cNvPr>
          <p:cNvSpPr>
            <a:spLocks noGrp="1"/>
          </p:cNvSpPr>
          <p:nvPr>
            <p:ph type="body" idx="1"/>
          </p:nvPr>
        </p:nvSpPr>
        <p:spPr/>
        <p:txBody>
          <a:bodyPr/>
          <a:lstStyle/>
          <a:p>
            <a:r>
              <a:rPr lang="fr-FR" dirty="0"/>
              <a:t>Dynamisation</a:t>
            </a:r>
          </a:p>
        </p:txBody>
      </p:sp>
    </p:spTree>
    <p:extLst>
      <p:ext uri="{BB962C8B-B14F-4D97-AF65-F5344CB8AC3E}">
        <p14:creationId xmlns:p14="http://schemas.microsoft.com/office/powerpoint/2010/main" val="61679629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47B08470-00F7-4ED4-B5E2-2E0AD3C92EE8}"/>
              </a:ext>
            </a:extLst>
          </p:cNvPr>
          <p:cNvSpPr>
            <a:spLocks noGrp="1"/>
          </p:cNvSpPr>
          <p:nvPr>
            <p:ph type="title"/>
          </p:nvPr>
        </p:nvSpPr>
        <p:spPr/>
        <p:txBody>
          <a:bodyPr/>
          <a:lstStyle/>
          <a:p>
            <a:r>
              <a:rPr lang="fr-FR" dirty="0"/>
              <a:t>Objets</a:t>
            </a:r>
          </a:p>
        </p:txBody>
      </p:sp>
      <p:sp>
        <p:nvSpPr>
          <p:cNvPr id="5" name="Espace réservé du contenu 4">
            <a:extLst>
              <a:ext uri="{FF2B5EF4-FFF2-40B4-BE49-F238E27FC236}">
                <a16:creationId xmlns:a16="http://schemas.microsoft.com/office/drawing/2014/main" xmlns="" id="{C944F09F-47DC-4EFC-A71D-5451D22AA6DA}"/>
              </a:ext>
            </a:extLst>
          </p:cNvPr>
          <p:cNvSpPr>
            <a:spLocks noGrp="1"/>
          </p:cNvSpPr>
          <p:nvPr>
            <p:ph idx="1"/>
          </p:nvPr>
        </p:nvSpPr>
        <p:spPr/>
        <p:txBody>
          <a:bodyPr>
            <a:normAutofit lnSpcReduction="10000"/>
          </a:bodyPr>
          <a:lstStyle/>
          <a:p>
            <a:r>
              <a:rPr lang="fr-FR" dirty="0"/>
              <a:t>Création des objets</a:t>
            </a:r>
          </a:p>
          <a:p>
            <a:pPr lvl="3"/>
            <a:r>
              <a:rPr lang="fr-FR" dirty="0"/>
              <a:t>Intégrer les select et insert SQL</a:t>
            </a:r>
          </a:p>
          <a:p>
            <a:pPr lvl="3"/>
            <a:r>
              <a:rPr lang="fr-FR" dirty="0" err="1"/>
              <a:t>Gerrer</a:t>
            </a:r>
            <a:r>
              <a:rPr lang="fr-FR" dirty="0"/>
              <a:t> les fichiers images</a:t>
            </a:r>
          </a:p>
          <a:p>
            <a:pPr lvl="2"/>
            <a:r>
              <a:rPr lang="fr-FR" dirty="0"/>
              <a:t>Objects/Client</a:t>
            </a:r>
          </a:p>
          <a:p>
            <a:pPr lvl="2"/>
            <a:r>
              <a:rPr lang="fr-FR" dirty="0"/>
              <a:t>Objects/Produit</a:t>
            </a:r>
          </a:p>
          <a:p>
            <a:endParaRPr lang="fr-FR" dirty="0"/>
          </a:p>
          <a:p>
            <a:r>
              <a:rPr lang="fr-FR" dirty="0"/>
              <a:t>Création des vues</a:t>
            </a:r>
          </a:p>
          <a:p>
            <a:pPr lvl="2"/>
            <a:r>
              <a:rPr lang="fr-FR" dirty="0"/>
              <a:t>Vues/Client</a:t>
            </a:r>
          </a:p>
          <a:p>
            <a:pPr lvl="3"/>
            <a:r>
              <a:rPr lang="fr-FR" dirty="0"/>
              <a:t>Présentation</a:t>
            </a:r>
          </a:p>
          <a:p>
            <a:pPr lvl="3"/>
            <a:r>
              <a:rPr lang="fr-FR" dirty="0"/>
              <a:t>Formulaire</a:t>
            </a:r>
          </a:p>
          <a:p>
            <a:pPr lvl="2"/>
            <a:r>
              <a:rPr lang="fr-FR" dirty="0"/>
              <a:t>Vues/Produit</a:t>
            </a:r>
          </a:p>
          <a:p>
            <a:pPr lvl="3"/>
            <a:r>
              <a:rPr lang="fr-FR" dirty="0"/>
              <a:t>Présentation</a:t>
            </a:r>
          </a:p>
          <a:p>
            <a:pPr lvl="3"/>
            <a:r>
              <a:rPr lang="fr-FR" dirty="0"/>
              <a:t>Formulaire</a:t>
            </a:r>
          </a:p>
          <a:p>
            <a:pPr lvl="2"/>
            <a:endParaRPr lang="fr-FR" dirty="0"/>
          </a:p>
        </p:txBody>
      </p:sp>
      <p:sp>
        <p:nvSpPr>
          <p:cNvPr id="6" name="Espace réservé du contenu 5">
            <a:extLst>
              <a:ext uri="{FF2B5EF4-FFF2-40B4-BE49-F238E27FC236}">
                <a16:creationId xmlns:a16="http://schemas.microsoft.com/office/drawing/2014/main" xmlns="" id="{2921CC36-A865-4B19-AA31-CD489624AA73}"/>
              </a:ext>
            </a:extLst>
          </p:cNvPr>
          <p:cNvSpPr>
            <a:spLocks noGrp="1"/>
          </p:cNvSpPr>
          <p:nvPr>
            <p:ph sz="quarter" idx="14"/>
          </p:nvPr>
        </p:nvSpPr>
        <p:spPr>
          <a:xfrm>
            <a:off x="7429511" y="1015988"/>
            <a:ext cx="4095779" cy="3857652"/>
          </a:xfrm>
        </p:spPr>
        <p:txBody>
          <a:bodyPr/>
          <a:lstStyle/>
          <a:p>
            <a:r>
              <a:rPr lang="fr-FR" dirty="0"/>
              <a:t>Notes</a:t>
            </a:r>
          </a:p>
        </p:txBody>
      </p:sp>
    </p:spTree>
    <p:extLst>
      <p:ext uri="{BB962C8B-B14F-4D97-AF65-F5344CB8AC3E}">
        <p14:creationId xmlns:p14="http://schemas.microsoft.com/office/powerpoint/2010/main" val="16937279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22131F8-0373-4063-91C7-CC920223FF62}"/>
              </a:ext>
            </a:extLst>
          </p:cNvPr>
          <p:cNvSpPr>
            <a:spLocks noGrp="1"/>
          </p:cNvSpPr>
          <p:nvPr>
            <p:ph type="title"/>
          </p:nvPr>
        </p:nvSpPr>
        <p:spPr/>
        <p:txBody>
          <a:bodyPr/>
          <a:lstStyle/>
          <a:p>
            <a:r>
              <a:rPr lang="fr-FR" dirty="0"/>
              <a:t>Intégration</a:t>
            </a:r>
          </a:p>
        </p:txBody>
      </p:sp>
      <p:sp>
        <p:nvSpPr>
          <p:cNvPr id="3" name="Espace réservé du contenu 2">
            <a:extLst>
              <a:ext uri="{FF2B5EF4-FFF2-40B4-BE49-F238E27FC236}">
                <a16:creationId xmlns:a16="http://schemas.microsoft.com/office/drawing/2014/main" xmlns="" id="{F78BB196-0E6E-48FB-A55C-6ED78A9748FE}"/>
              </a:ext>
            </a:extLst>
          </p:cNvPr>
          <p:cNvSpPr>
            <a:spLocks noGrp="1"/>
          </p:cNvSpPr>
          <p:nvPr>
            <p:ph idx="1"/>
          </p:nvPr>
        </p:nvSpPr>
        <p:spPr/>
        <p:txBody>
          <a:bodyPr/>
          <a:lstStyle/>
          <a:p>
            <a:r>
              <a:rPr lang="fr-FR" dirty="0"/>
              <a:t>Ecrire un système de </a:t>
            </a:r>
            <a:r>
              <a:rPr lang="fr-FR" i="1" dirty="0"/>
              <a:t>routage</a:t>
            </a:r>
            <a:r>
              <a:rPr lang="fr-FR" dirty="0"/>
              <a:t> en fonction </a:t>
            </a:r>
          </a:p>
          <a:p>
            <a:pPr lvl="1"/>
            <a:r>
              <a:rPr lang="fr-FR" dirty="0"/>
              <a:t>Un fichier dédié inclue dans l’</a:t>
            </a:r>
            <a:r>
              <a:rPr lang="fr-FR" dirty="0" err="1"/>
              <a:t>index.php</a:t>
            </a:r>
            <a:endParaRPr lang="fr-FR" dirty="0"/>
          </a:p>
          <a:p>
            <a:pPr lvl="2"/>
            <a:endParaRPr lang="fr-FR" dirty="0"/>
          </a:p>
          <a:p>
            <a:pPr lvl="2"/>
            <a:r>
              <a:rPr lang="fr-FR" dirty="0"/>
              <a:t>Une variable GET, POST, SESSION</a:t>
            </a:r>
          </a:p>
          <a:p>
            <a:pPr lvl="2"/>
            <a:endParaRPr lang="fr-FR" dirty="0"/>
          </a:p>
          <a:p>
            <a:pPr lvl="2"/>
            <a:endParaRPr lang="fr-FR" dirty="0"/>
          </a:p>
          <a:p>
            <a:pPr lvl="2"/>
            <a:r>
              <a:rPr lang="fr-FR" dirty="0"/>
              <a:t>Inclusion en fonction de </a:t>
            </a:r>
            <a:r>
              <a:rPr lang="fr-FR" b="1" u="sng" dirty="0"/>
              <a:t>la</a:t>
            </a:r>
            <a:r>
              <a:rPr lang="fr-FR" dirty="0"/>
              <a:t> </a:t>
            </a:r>
            <a:r>
              <a:rPr lang="fr-FR" b="1" u="sng" dirty="0"/>
              <a:t>ou les </a:t>
            </a:r>
            <a:r>
              <a:rPr lang="fr-FR" dirty="0"/>
              <a:t>variable</a:t>
            </a:r>
          </a:p>
          <a:p>
            <a:pPr lvl="2"/>
            <a:endParaRPr lang="fr-FR" dirty="0"/>
          </a:p>
        </p:txBody>
      </p:sp>
      <p:sp>
        <p:nvSpPr>
          <p:cNvPr id="4" name="Espace réservé du contenu 3">
            <a:extLst>
              <a:ext uri="{FF2B5EF4-FFF2-40B4-BE49-F238E27FC236}">
                <a16:creationId xmlns:a16="http://schemas.microsoft.com/office/drawing/2014/main" xmlns="" id="{430CED4C-7B4A-461A-8BDC-4D3E54A8ABE8}"/>
              </a:ext>
            </a:extLst>
          </p:cNvPr>
          <p:cNvSpPr>
            <a:spLocks noGrp="1"/>
          </p:cNvSpPr>
          <p:nvPr>
            <p:ph sz="quarter" idx="14"/>
          </p:nvPr>
        </p:nvSpPr>
        <p:spPr>
          <a:xfrm>
            <a:off x="7429511" y="1003288"/>
            <a:ext cx="4095779" cy="3857652"/>
          </a:xfrm>
        </p:spPr>
        <p:txBody>
          <a:bodyPr/>
          <a:lstStyle/>
          <a:p>
            <a:r>
              <a:rPr lang="fr-FR" dirty="0"/>
              <a:t>Note</a:t>
            </a:r>
          </a:p>
        </p:txBody>
      </p:sp>
    </p:spTree>
    <p:extLst>
      <p:ext uri="{BB962C8B-B14F-4D97-AF65-F5344CB8AC3E}">
        <p14:creationId xmlns:p14="http://schemas.microsoft.com/office/powerpoint/2010/main" val="21628886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46EF059-30F0-46F4-9B48-36201D0B38A0}"/>
              </a:ext>
            </a:extLst>
          </p:cNvPr>
          <p:cNvSpPr>
            <a:spLocks noGrp="1"/>
          </p:cNvSpPr>
          <p:nvPr>
            <p:ph type="title"/>
          </p:nvPr>
        </p:nvSpPr>
        <p:spPr/>
        <p:txBody>
          <a:bodyPr/>
          <a:lstStyle/>
          <a:p>
            <a:r>
              <a:rPr lang="fr-FR" dirty="0"/>
              <a:t>Objet 2</a:t>
            </a:r>
          </a:p>
        </p:txBody>
      </p:sp>
      <p:sp>
        <p:nvSpPr>
          <p:cNvPr id="3" name="Espace réservé du contenu 2">
            <a:extLst>
              <a:ext uri="{FF2B5EF4-FFF2-40B4-BE49-F238E27FC236}">
                <a16:creationId xmlns:a16="http://schemas.microsoft.com/office/drawing/2014/main" xmlns="" id="{24261A2A-1B2A-46CC-A73D-5D2E2418058D}"/>
              </a:ext>
            </a:extLst>
          </p:cNvPr>
          <p:cNvSpPr>
            <a:spLocks noGrp="1"/>
          </p:cNvSpPr>
          <p:nvPr>
            <p:ph idx="1"/>
          </p:nvPr>
        </p:nvSpPr>
        <p:spPr/>
        <p:txBody>
          <a:bodyPr>
            <a:normAutofit/>
          </a:bodyPr>
          <a:lstStyle/>
          <a:p>
            <a:r>
              <a:rPr lang="fr-FR" dirty="0"/>
              <a:t>Faites vos liste personnalisées :</a:t>
            </a:r>
          </a:p>
          <a:p>
            <a:pPr lvl="3"/>
            <a:r>
              <a:rPr lang="fr-FR" dirty="0" err="1"/>
              <a:t>Extends</a:t>
            </a:r>
            <a:r>
              <a:rPr lang="fr-FR" dirty="0"/>
              <a:t> </a:t>
            </a:r>
            <a:r>
              <a:rPr lang="fr-FR" dirty="0" err="1"/>
              <a:t>ArrayObject</a:t>
            </a:r>
            <a:endParaRPr lang="fr-FR" dirty="0"/>
          </a:p>
          <a:p>
            <a:pPr lvl="3"/>
            <a:r>
              <a:rPr lang="fr-FR" dirty="0"/>
              <a:t>Gestion sql</a:t>
            </a:r>
          </a:p>
          <a:p>
            <a:pPr lvl="2"/>
            <a:r>
              <a:rPr lang="fr-FR" dirty="0"/>
              <a:t>Produits</a:t>
            </a:r>
          </a:p>
          <a:p>
            <a:pPr lvl="3"/>
            <a:r>
              <a:rPr lang="fr-FR" dirty="0"/>
              <a:t>Filtres, sort, …</a:t>
            </a:r>
          </a:p>
          <a:p>
            <a:pPr lvl="2"/>
            <a:endParaRPr lang="fr-FR" dirty="0"/>
          </a:p>
          <a:p>
            <a:pPr lvl="2"/>
            <a:endParaRPr lang="fr-FR" dirty="0"/>
          </a:p>
          <a:p>
            <a:pPr lvl="2"/>
            <a:r>
              <a:rPr lang="fr-FR" dirty="0"/>
              <a:t>Panier</a:t>
            </a:r>
          </a:p>
          <a:p>
            <a:pPr lvl="3"/>
            <a:r>
              <a:rPr lang="fr-FR" dirty="0"/>
              <a:t>Ajout / Suppression</a:t>
            </a:r>
          </a:p>
          <a:p>
            <a:pPr lvl="3"/>
            <a:r>
              <a:rPr lang="fr-FR" dirty="0"/>
              <a:t>Validation</a:t>
            </a:r>
          </a:p>
        </p:txBody>
      </p:sp>
      <p:sp>
        <p:nvSpPr>
          <p:cNvPr id="4" name="Espace réservé du contenu 3">
            <a:extLst>
              <a:ext uri="{FF2B5EF4-FFF2-40B4-BE49-F238E27FC236}">
                <a16:creationId xmlns:a16="http://schemas.microsoft.com/office/drawing/2014/main" xmlns="" id="{70CC4519-6B74-44FF-885F-60AD5F0A3E9E}"/>
              </a:ext>
            </a:extLst>
          </p:cNvPr>
          <p:cNvSpPr>
            <a:spLocks noGrp="1"/>
          </p:cNvSpPr>
          <p:nvPr>
            <p:ph sz="quarter" idx="14"/>
          </p:nvPr>
        </p:nvSpPr>
        <p:spPr>
          <a:xfrm>
            <a:off x="7429511" y="977888"/>
            <a:ext cx="4095779" cy="3857652"/>
          </a:xfrm>
        </p:spPr>
        <p:txBody>
          <a:bodyPr/>
          <a:lstStyle/>
          <a:p>
            <a:r>
              <a:rPr lang="fr-FR" dirty="0"/>
              <a:t>NOTE</a:t>
            </a:r>
          </a:p>
        </p:txBody>
      </p:sp>
    </p:spTree>
    <p:extLst>
      <p:ext uri="{BB962C8B-B14F-4D97-AF65-F5344CB8AC3E}">
        <p14:creationId xmlns:p14="http://schemas.microsoft.com/office/powerpoint/2010/main" val="3282317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AutoShape 3074"/>
          <p:cNvSpPr>
            <a:spLocks noGrp="1" noChangeArrowheads="1"/>
          </p:cNvSpPr>
          <p:nvPr>
            <p:ph type="title"/>
          </p:nvPr>
        </p:nvSpPr>
        <p:spPr/>
        <p:txBody>
          <a:bodyPr/>
          <a:lstStyle/>
          <a:p>
            <a:pPr eaLnBrk="1" hangingPunct="1"/>
            <a:r>
              <a:rPr lang="fr-FR"/>
              <a:t>Le Web 2.0</a:t>
            </a:r>
          </a:p>
        </p:txBody>
      </p:sp>
      <p:sp>
        <p:nvSpPr>
          <p:cNvPr id="2223107" name="Rectangle 3075"/>
          <p:cNvSpPr>
            <a:spLocks noGrp="1" noChangeArrowheads="1"/>
          </p:cNvSpPr>
          <p:nvPr>
            <p:ph idx="1"/>
          </p:nvPr>
        </p:nvSpPr>
        <p:spPr/>
        <p:txBody>
          <a:bodyPr>
            <a:normAutofit fontScale="92500" lnSpcReduction="20000"/>
          </a:bodyPr>
          <a:lstStyle/>
          <a:p>
            <a:pPr marL="0" lvl="1">
              <a:buNone/>
              <a:defRPr/>
            </a:pPr>
            <a:r>
              <a:rPr lang="fr-FR" dirty="0"/>
              <a:t>Le </a:t>
            </a:r>
            <a:r>
              <a:rPr lang="fr-FR" b="1" dirty="0"/>
              <a:t>Web 2.0</a:t>
            </a:r>
            <a:r>
              <a:rPr lang="fr-FR" dirty="0"/>
              <a:t> est une expression consacrée par </a:t>
            </a:r>
            <a:r>
              <a:rPr lang="fr-FR" dirty="0" err="1"/>
              <a:t>O'Reilly</a:t>
            </a:r>
            <a:r>
              <a:rPr lang="fr-FR" dirty="0"/>
              <a:t> en 2004 sur le constat de l’évolution à la fois sociale et technologique de l’Internet, induisant de nouvelles attentes ("esprit collaboratif", partage…) et de nouveaux moyens de diffusions (ADSL, terminaux..).</a:t>
            </a:r>
          </a:p>
          <a:p>
            <a:pPr marL="0" lvl="1">
              <a:buNone/>
              <a:defRPr/>
            </a:pPr>
            <a:endParaRPr lang="fr-FR" dirty="0"/>
          </a:p>
          <a:p>
            <a:pPr marL="0" indent="0">
              <a:buNone/>
              <a:defRPr/>
            </a:pPr>
            <a:r>
              <a:rPr lang="fr-FR" b="1" dirty="0"/>
              <a:t>Développer pour le Web2.0, un retour sur les besoins de l’utilisateur</a:t>
            </a:r>
          </a:p>
          <a:p>
            <a:pPr>
              <a:defRPr/>
            </a:pPr>
            <a:endParaRPr lang="fr-FR" dirty="0"/>
          </a:p>
          <a:p>
            <a:pPr lvl="1">
              <a:defRPr/>
            </a:pPr>
            <a:r>
              <a:rPr lang="fr-FR" b="1" dirty="0"/>
              <a:t>Les </a:t>
            </a:r>
            <a:r>
              <a:rPr lang="fr-FR" b="1" dirty="0" err="1"/>
              <a:t>FrameWorks</a:t>
            </a:r>
            <a:r>
              <a:rPr lang="fr-FR" b="1" dirty="0"/>
              <a:t> et les solutions </a:t>
            </a:r>
            <a:r>
              <a:rPr lang="fr-FR" dirty="0"/>
              <a:t>distribuées permettent de déployer rapidement un nouveau service.</a:t>
            </a:r>
          </a:p>
          <a:p>
            <a:pPr lvl="1">
              <a:defRPr/>
            </a:pPr>
            <a:r>
              <a:rPr lang="fr-FR" b="1" dirty="0"/>
              <a:t>RIA, </a:t>
            </a:r>
            <a:r>
              <a:rPr lang="fr-FR" b="1" dirty="0" err="1"/>
              <a:t>Rich</a:t>
            </a:r>
            <a:r>
              <a:rPr lang="fr-FR" b="1" dirty="0"/>
              <a:t> Internet Application</a:t>
            </a:r>
            <a:r>
              <a:rPr lang="fr-FR" dirty="0"/>
              <a:t>, la page internet devient une interface d’utilisation des services.</a:t>
            </a:r>
          </a:p>
          <a:p>
            <a:pPr lvl="1">
              <a:defRPr/>
            </a:pPr>
            <a:r>
              <a:rPr lang="fr-FR" dirty="0"/>
              <a:t>Respect de la hiérarchie sémantique des données.</a:t>
            </a:r>
          </a:p>
          <a:p>
            <a:pPr lvl="1">
              <a:defRPr/>
            </a:pPr>
            <a:r>
              <a:rPr lang="fr-FR" dirty="0"/>
              <a:t>Une architecture Web participative et légère (services, syndication…)</a:t>
            </a:r>
          </a:p>
          <a:p>
            <a:pPr lvl="1">
              <a:defRPr/>
            </a:pPr>
            <a:r>
              <a:rPr lang="fr-FR" dirty="0"/>
              <a:t>Un usage de logiciels et de technologies stables.</a:t>
            </a:r>
          </a:p>
          <a:p>
            <a:pPr lvl="1">
              <a:defRPr/>
            </a:pPr>
            <a:endParaRPr lang="fr-FR" dirty="0"/>
          </a:p>
        </p:txBody>
      </p:sp>
      <p:sp>
        <p:nvSpPr>
          <p:cNvPr id="5" name="Rectangle 13"/>
          <p:cNvSpPr>
            <a:spLocks noGrp="1" noChangeArrowheads="1"/>
          </p:cNvSpPr>
          <p:nvPr>
            <p:ph type="sldNum" sz="quarter" idx="12"/>
          </p:nvPr>
        </p:nvSpPr>
        <p:spPr/>
        <p:txBody>
          <a:bodyPr/>
          <a:lstStyle/>
          <a:p>
            <a:pPr>
              <a:defRPr/>
            </a:pPr>
            <a:fld id="{1EFA6B4F-973D-46B3-8574-6ED5DE47F005}" type="slidenum">
              <a:rPr lang="fr-FR"/>
              <a:pPr>
                <a:defRPr/>
              </a:pPr>
              <a:t>18</a:t>
            </a:fld>
            <a:endParaRPr lang="fr-FR"/>
          </a:p>
        </p:txBody>
      </p:sp>
    </p:spTree>
    <p:extLst>
      <p:ext uri="{BB962C8B-B14F-4D97-AF65-F5344CB8AC3E}">
        <p14:creationId xmlns:p14="http://schemas.microsoft.com/office/powerpoint/2010/main" val="311085291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392F101-D55B-4372-B918-4235BA6A4952}"/>
              </a:ext>
            </a:extLst>
          </p:cNvPr>
          <p:cNvSpPr>
            <a:spLocks noGrp="1"/>
          </p:cNvSpPr>
          <p:nvPr>
            <p:ph type="title"/>
          </p:nvPr>
        </p:nvSpPr>
        <p:spPr/>
        <p:txBody>
          <a:bodyPr/>
          <a:lstStyle/>
          <a:p>
            <a:r>
              <a:rPr lang="fr-FR" dirty="0"/>
              <a:t>PHP/Mysql 2</a:t>
            </a:r>
          </a:p>
        </p:txBody>
      </p:sp>
      <p:sp>
        <p:nvSpPr>
          <p:cNvPr id="3" name="Espace réservé du contenu 2">
            <a:extLst>
              <a:ext uri="{FF2B5EF4-FFF2-40B4-BE49-F238E27FC236}">
                <a16:creationId xmlns:a16="http://schemas.microsoft.com/office/drawing/2014/main" xmlns="" id="{702D0112-ADAA-45E7-A283-15150E752FC2}"/>
              </a:ext>
            </a:extLst>
          </p:cNvPr>
          <p:cNvSpPr>
            <a:spLocks noGrp="1"/>
          </p:cNvSpPr>
          <p:nvPr>
            <p:ph idx="1"/>
          </p:nvPr>
        </p:nvSpPr>
        <p:spPr/>
        <p:txBody>
          <a:bodyPr>
            <a:normAutofit lnSpcReduction="10000"/>
          </a:bodyPr>
          <a:lstStyle/>
          <a:p>
            <a:r>
              <a:rPr lang="fr-FR" dirty="0"/>
              <a:t>Fichier Objects/</a:t>
            </a:r>
            <a:r>
              <a:rPr lang="fr-FR" dirty="0" err="1"/>
              <a:t>panier.php</a:t>
            </a:r>
            <a:r>
              <a:rPr lang="fr-FR" dirty="0"/>
              <a:t> :</a:t>
            </a:r>
            <a:endParaRPr lang="fr-FR" b="1" dirty="0"/>
          </a:p>
          <a:p>
            <a:pPr lvl="1"/>
            <a:r>
              <a:rPr lang="fr-FR" dirty="0"/>
              <a:t>Réaliser une fonction de traitement type :</a:t>
            </a:r>
          </a:p>
          <a:p>
            <a:pPr lvl="2"/>
            <a:r>
              <a:rPr lang="fr-FR" dirty="0"/>
              <a:t>Lire et afficher</a:t>
            </a:r>
          </a:p>
          <a:p>
            <a:pPr lvl="4"/>
            <a:r>
              <a:rPr lang="fr-FR" dirty="0"/>
              <a:t>Panier</a:t>
            </a:r>
          </a:p>
          <a:p>
            <a:pPr marL="914400" lvl="2" indent="0">
              <a:buNone/>
            </a:pPr>
            <a:r>
              <a:rPr lang="fr-FR" dirty="0"/>
              <a:t> </a:t>
            </a:r>
          </a:p>
          <a:p>
            <a:pPr lvl="2"/>
            <a:r>
              <a:rPr lang="fr-FR" dirty="0"/>
              <a:t>Enregistrer / mettre à jour </a:t>
            </a:r>
          </a:p>
          <a:p>
            <a:pPr lvl="4"/>
            <a:r>
              <a:rPr lang="fr-FR" dirty="0"/>
              <a:t>Panier</a:t>
            </a:r>
          </a:p>
          <a:p>
            <a:pPr lvl="4"/>
            <a:endParaRPr lang="fr-FR" dirty="0"/>
          </a:p>
          <a:p>
            <a:pPr lvl="4"/>
            <a:endParaRPr lang="fr-FR" dirty="0"/>
          </a:p>
          <a:p>
            <a:r>
              <a:rPr lang="fr-FR" dirty="0"/>
              <a:t>Vue views/</a:t>
            </a:r>
            <a:r>
              <a:rPr lang="fr-FR" dirty="0" err="1"/>
              <a:t>panier.php</a:t>
            </a:r>
            <a:endParaRPr lang="fr-FR" dirty="0"/>
          </a:p>
          <a:p>
            <a:pPr lvl="2"/>
            <a:r>
              <a:rPr lang="fr-FR" dirty="0" err="1"/>
              <a:t>Integrer</a:t>
            </a:r>
            <a:r>
              <a:rPr lang="fr-FR" dirty="0"/>
              <a:t> le liens</a:t>
            </a:r>
          </a:p>
          <a:p>
            <a:pPr lvl="2"/>
            <a:r>
              <a:rPr lang="fr-FR" dirty="0"/>
              <a:t>Ajout / retrait </a:t>
            </a:r>
          </a:p>
        </p:txBody>
      </p:sp>
      <p:sp>
        <p:nvSpPr>
          <p:cNvPr id="4" name="Espace réservé du contenu 3">
            <a:extLst>
              <a:ext uri="{FF2B5EF4-FFF2-40B4-BE49-F238E27FC236}">
                <a16:creationId xmlns:a16="http://schemas.microsoft.com/office/drawing/2014/main" xmlns="" id="{37527990-D5DC-42B2-A027-466549BDCE96}"/>
              </a:ext>
            </a:extLst>
          </p:cNvPr>
          <p:cNvSpPr>
            <a:spLocks noGrp="1"/>
          </p:cNvSpPr>
          <p:nvPr>
            <p:ph sz="quarter" idx="14"/>
          </p:nvPr>
        </p:nvSpPr>
        <p:spPr>
          <a:xfrm>
            <a:off x="7429511" y="1130288"/>
            <a:ext cx="4095779" cy="3857652"/>
          </a:xfrm>
        </p:spPr>
        <p:txBody>
          <a:bodyPr/>
          <a:lstStyle/>
          <a:p>
            <a:r>
              <a:rPr lang="fr-FR" dirty="0"/>
              <a:t>Note :</a:t>
            </a:r>
          </a:p>
        </p:txBody>
      </p:sp>
    </p:spTree>
    <p:extLst>
      <p:ext uri="{BB962C8B-B14F-4D97-AF65-F5344CB8AC3E}">
        <p14:creationId xmlns:p14="http://schemas.microsoft.com/office/powerpoint/2010/main" val="195700457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AD21875-F183-4254-9FB1-34EB409E0056}"/>
              </a:ext>
            </a:extLst>
          </p:cNvPr>
          <p:cNvSpPr>
            <a:spLocks noGrp="1"/>
          </p:cNvSpPr>
          <p:nvPr>
            <p:ph type="title"/>
          </p:nvPr>
        </p:nvSpPr>
        <p:spPr/>
        <p:txBody>
          <a:bodyPr/>
          <a:lstStyle/>
          <a:p>
            <a:r>
              <a:rPr lang="fr-FR" dirty="0"/>
              <a:t>Vues 2</a:t>
            </a:r>
          </a:p>
        </p:txBody>
      </p:sp>
      <p:sp>
        <p:nvSpPr>
          <p:cNvPr id="3" name="Espace réservé du contenu 2">
            <a:extLst>
              <a:ext uri="{FF2B5EF4-FFF2-40B4-BE49-F238E27FC236}">
                <a16:creationId xmlns:a16="http://schemas.microsoft.com/office/drawing/2014/main" xmlns="" id="{8CC05CD9-C3A8-4843-9F99-DAF7EDF61423}"/>
              </a:ext>
            </a:extLst>
          </p:cNvPr>
          <p:cNvSpPr>
            <a:spLocks noGrp="1"/>
          </p:cNvSpPr>
          <p:nvPr>
            <p:ph idx="1"/>
          </p:nvPr>
        </p:nvSpPr>
        <p:spPr/>
        <p:txBody>
          <a:bodyPr/>
          <a:lstStyle/>
          <a:p>
            <a:r>
              <a:rPr lang="fr-FR" dirty="0"/>
              <a:t>Faites les vues </a:t>
            </a:r>
          </a:p>
          <a:p>
            <a:pPr lvl="2"/>
            <a:r>
              <a:rPr lang="fr-FR" dirty="0"/>
              <a:t>Produits</a:t>
            </a:r>
          </a:p>
          <a:p>
            <a:pPr lvl="3"/>
            <a:r>
              <a:rPr lang="fr-FR" dirty="0"/>
              <a:t>Full &amp; Vue short de recherche**</a:t>
            </a:r>
          </a:p>
          <a:p>
            <a:pPr lvl="2"/>
            <a:endParaRPr lang="fr-FR" dirty="0"/>
          </a:p>
          <a:p>
            <a:pPr lvl="2"/>
            <a:endParaRPr lang="fr-FR" dirty="0"/>
          </a:p>
          <a:p>
            <a:pPr lvl="2"/>
            <a:r>
              <a:rPr lang="fr-FR" dirty="0"/>
              <a:t>Panier</a:t>
            </a:r>
          </a:p>
          <a:p>
            <a:pPr lvl="3"/>
            <a:r>
              <a:rPr lang="fr-FR" dirty="0"/>
              <a:t>Full et vue short de panier**</a:t>
            </a:r>
          </a:p>
          <a:p>
            <a:pPr lvl="2"/>
            <a:endParaRPr lang="fr-FR" dirty="0"/>
          </a:p>
          <a:p>
            <a:pPr lvl="2"/>
            <a:endParaRPr lang="fr-FR" dirty="0"/>
          </a:p>
          <a:p>
            <a:pPr lvl="2"/>
            <a:r>
              <a:rPr lang="fr-FR" dirty="0"/>
              <a:t>Mes commandes</a:t>
            </a:r>
          </a:p>
          <a:p>
            <a:pPr lvl="3"/>
            <a:r>
              <a:rPr lang="fr-FR" dirty="0"/>
              <a:t>full</a:t>
            </a:r>
          </a:p>
          <a:p>
            <a:endParaRPr lang="fr-FR" dirty="0"/>
          </a:p>
        </p:txBody>
      </p:sp>
      <p:sp>
        <p:nvSpPr>
          <p:cNvPr id="4" name="Espace réservé du contenu 3">
            <a:extLst>
              <a:ext uri="{FF2B5EF4-FFF2-40B4-BE49-F238E27FC236}">
                <a16:creationId xmlns:a16="http://schemas.microsoft.com/office/drawing/2014/main" xmlns="" id="{5DE9C0F3-0A6D-4139-95EA-B556C70567A6}"/>
              </a:ext>
            </a:extLst>
          </p:cNvPr>
          <p:cNvSpPr>
            <a:spLocks noGrp="1"/>
          </p:cNvSpPr>
          <p:nvPr>
            <p:ph sz="quarter" idx="14"/>
          </p:nvPr>
        </p:nvSpPr>
        <p:spPr>
          <a:xfrm>
            <a:off x="7429511" y="990588"/>
            <a:ext cx="4095779" cy="3857652"/>
          </a:xfrm>
        </p:spPr>
        <p:txBody>
          <a:bodyPr/>
          <a:lstStyle/>
          <a:p>
            <a:r>
              <a:rPr lang="fr-FR" dirty="0"/>
              <a:t>Notes</a:t>
            </a:r>
          </a:p>
        </p:txBody>
      </p:sp>
    </p:spTree>
    <p:extLst>
      <p:ext uri="{BB962C8B-B14F-4D97-AF65-F5344CB8AC3E}">
        <p14:creationId xmlns:p14="http://schemas.microsoft.com/office/powerpoint/2010/main" val="221329019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8FF2BEA-148C-499C-9BD9-AA868BD5FD35}"/>
              </a:ext>
            </a:extLst>
          </p:cNvPr>
          <p:cNvSpPr>
            <a:spLocks noGrp="1"/>
          </p:cNvSpPr>
          <p:nvPr>
            <p:ph type="title"/>
          </p:nvPr>
        </p:nvSpPr>
        <p:spPr/>
        <p:txBody>
          <a:bodyPr/>
          <a:lstStyle/>
          <a:p>
            <a:r>
              <a:rPr lang="fr-FR" dirty="0"/>
              <a:t>Graphique</a:t>
            </a:r>
          </a:p>
        </p:txBody>
      </p:sp>
      <p:sp>
        <p:nvSpPr>
          <p:cNvPr id="3" name="Espace réservé du contenu 2">
            <a:extLst>
              <a:ext uri="{FF2B5EF4-FFF2-40B4-BE49-F238E27FC236}">
                <a16:creationId xmlns:a16="http://schemas.microsoft.com/office/drawing/2014/main" xmlns="" id="{AD632626-C664-426D-A381-E2A3B6839F5E}"/>
              </a:ext>
            </a:extLst>
          </p:cNvPr>
          <p:cNvSpPr>
            <a:spLocks noGrp="1"/>
          </p:cNvSpPr>
          <p:nvPr>
            <p:ph idx="1"/>
          </p:nvPr>
        </p:nvSpPr>
        <p:spPr/>
        <p:txBody>
          <a:bodyPr/>
          <a:lstStyle/>
          <a:p>
            <a:r>
              <a:rPr lang="fr-FR" dirty="0"/>
              <a:t>Faire un graphique de statistique des derniers achats du client</a:t>
            </a:r>
          </a:p>
          <a:p>
            <a:endParaRPr lang="fr-FR" dirty="0"/>
          </a:p>
          <a:p>
            <a:endParaRPr lang="fr-FR" dirty="0"/>
          </a:p>
          <a:p>
            <a:endParaRPr lang="fr-FR" dirty="0"/>
          </a:p>
          <a:p>
            <a:r>
              <a:rPr lang="fr-FR" dirty="0"/>
              <a:t>Copy </a:t>
            </a:r>
            <a:r>
              <a:rPr lang="fr-FR" dirty="0" err="1"/>
              <a:t>protect</a:t>
            </a:r>
            <a:r>
              <a:rPr lang="fr-FR" dirty="0"/>
              <a:t> gd2 </a:t>
            </a:r>
          </a:p>
        </p:txBody>
      </p:sp>
      <p:sp>
        <p:nvSpPr>
          <p:cNvPr id="4" name="Espace réservé du contenu 3">
            <a:extLst>
              <a:ext uri="{FF2B5EF4-FFF2-40B4-BE49-F238E27FC236}">
                <a16:creationId xmlns:a16="http://schemas.microsoft.com/office/drawing/2014/main" xmlns="" id="{A1E82714-7F5A-40BA-AD05-2B9866DC69A6}"/>
              </a:ext>
            </a:extLst>
          </p:cNvPr>
          <p:cNvSpPr>
            <a:spLocks noGrp="1"/>
          </p:cNvSpPr>
          <p:nvPr>
            <p:ph sz="quarter" idx="14"/>
          </p:nvPr>
        </p:nvSpPr>
        <p:spPr>
          <a:xfrm>
            <a:off x="7429511" y="977888"/>
            <a:ext cx="4095779" cy="3857652"/>
          </a:xfrm>
        </p:spPr>
        <p:txBody>
          <a:bodyPr/>
          <a:lstStyle/>
          <a:p>
            <a:r>
              <a:rPr lang="fr-FR" dirty="0"/>
              <a:t>Notes</a:t>
            </a:r>
          </a:p>
        </p:txBody>
      </p:sp>
    </p:spTree>
    <p:extLst>
      <p:ext uri="{BB962C8B-B14F-4D97-AF65-F5344CB8AC3E}">
        <p14:creationId xmlns:p14="http://schemas.microsoft.com/office/powerpoint/2010/main" val="174601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AutoShape 2"/>
          <p:cNvSpPr>
            <a:spLocks noGrp="1" noChangeArrowheads="1"/>
          </p:cNvSpPr>
          <p:nvPr>
            <p:ph type="title"/>
          </p:nvPr>
        </p:nvSpPr>
        <p:spPr/>
        <p:txBody>
          <a:bodyPr/>
          <a:lstStyle/>
          <a:p>
            <a:pPr eaLnBrk="1" hangingPunct="1"/>
            <a:r>
              <a:rPr lang="fr-FR"/>
              <a:t>Web 2.0, bonnes pratiques</a:t>
            </a:r>
          </a:p>
        </p:txBody>
      </p:sp>
      <p:sp>
        <p:nvSpPr>
          <p:cNvPr id="2224131" name="Rectangle 3"/>
          <p:cNvSpPr>
            <a:spLocks noGrp="1" noChangeArrowheads="1"/>
          </p:cNvSpPr>
          <p:nvPr>
            <p:ph idx="1"/>
          </p:nvPr>
        </p:nvSpPr>
        <p:spPr/>
        <p:txBody>
          <a:bodyPr>
            <a:normAutofit fontScale="77500" lnSpcReduction="20000"/>
          </a:bodyPr>
          <a:lstStyle/>
          <a:p>
            <a:pPr marL="0" indent="0">
              <a:buNone/>
              <a:defRPr/>
            </a:pPr>
            <a:r>
              <a:rPr lang="fr-FR" b="1" dirty="0"/>
              <a:t>Séparation des technologie selon leur usage :</a:t>
            </a:r>
          </a:p>
          <a:p>
            <a:pPr lvl="1">
              <a:defRPr/>
            </a:pPr>
            <a:r>
              <a:rPr lang="fr-FR" dirty="0"/>
              <a:t>Contenu (HTML, XHTML, XML, texte, JSON…)</a:t>
            </a:r>
          </a:p>
          <a:p>
            <a:pPr lvl="1">
              <a:defRPr/>
            </a:pPr>
            <a:r>
              <a:rPr lang="fr-FR" dirty="0"/>
              <a:t>Mise en forme (</a:t>
            </a:r>
            <a:r>
              <a:rPr lang="fr-FR" dirty="0" err="1"/>
              <a:t>CSS</a:t>
            </a:r>
            <a:r>
              <a:rPr lang="fr-FR" dirty="0"/>
              <a:t>, </a:t>
            </a:r>
            <a:r>
              <a:rPr lang="fr-FR" dirty="0" err="1"/>
              <a:t>XSL</a:t>
            </a:r>
            <a:r>
              <a:rPr lang="fr-FR" dirty="0"/>
              <a:t>-T, graphiques, </a:t>
            </a:r>
            <a:r>
              <a:rPr lang="fr-FR" dirty="0" err="1"/>
              <a:t>SVG</a:t>
            </a:r>
            <a:r>
              <a:rPr lang="fr-FR" dirty="0"/>
              <a:t>, Adobe Flash…)</a:t>
            </a:r>
          </a:p>
          <a:p>
            <a:pPr lvl="1">
              <a:defRPr/>
            </a:pPr>
            <a:r>
              <a:rPr lang="fr-FR" dirty="0"/>
              <a:t>Formats d'échanges (SOAP, </a:t>
            </a:r>
            <a:r>
              <a:rPr lang="fr-FR" dirty="0" err="1"/>
              <a:t>REST</a:t>
            </a:r>
            <a:r>
              <a:rPr lang="fr-FR" dirty="0"/>
              <a:t>, binaire, </a:t>
            </a:r>
            <a:r>
              <a:rPr lang="fr-FR" dirty="0" err="1"/>
              <a:t>XSL</a:t>
            </a:r>
            <a:r>
              <a:rPr lang="fr-FR" dirty="0"/>
              <a:t>-FO…)</a:t>
            </a:r>
          </a:p>
          <a:p>
            <a:pPr lvl="1">
              <a:defRPr/>
            </a:pPr>
            <a:r>
              <a:rPr lang="fr-FR" dirty="0"/>
              <a:t>Interactivité côté client (</a:t>
            </a:r>
            <a:r>
              <a:rPr lang="fr-FR" dirty="0" err="1"/>
              <a:t>JS</a:t>
            </a:r>
            <a:r>
              <a:rPr lang="fr-FR" dirty="0"/>
              <a:t>, Flash Player, </a:t>
            </a:r>
            <a:r>
              <a:rPr lang="fr-FR" dirty="0" err="1"/>
              <a:t>JVM</a:t>
            </a:r>
            <a:r>
              <a:rPr lang="fr-FR" dirty="0"/>
              <a:t>…)</a:t>
            </a:r>
          </a:p>
          <a:p>
            <a:pPr lvl="1">
              <a:defRPr/>
            </a:pPr>
            <a:endParaRPr lang="fr-FR" dirty="0"/>
          </a:p>
          <a:p>
            <a:pPr marL="0" indent="0">
              <a:buNone/>
              <a:defRPr/>
            </a:pPr>
            <a:r>
              <a:rPr lang="fr-FR" b="1" dirty="0"/>
              <a:t>Utilisation des modèles de développement éprouvés :</a:t>
            </a:r>
          </a:p>
          <a:p>
            <a:pPr lvl="1">
              <a:defRPr/>
            </a:pPr>
            <a:r>
              <a:rPr lang="fr-FR" dirty="0"/>
              <a:t>Introduction des modèles </a:t>
            </a:r>
            <a:r>
              <a:rPr lang="fr-FR" dirty="0" err="1"/>
              <a:t>MVC</a:t>
            </a:r>
            <a:r>
              <a:rPr lang="fr-FR" dirty="0"/>
              <a:t> (Modèle Vue Contrôleur) dans le Web (</a:t>
            </a:r>
            <a:r>
              <a:rPr lang="fr-FR" dirty="0" err="1"/>
              <a:t>RoR</a:t>
            </a:r>
            <a:r>
              <a:rPr lang="fr-FR" dirty="0"/>
              <a:t>, Adobe Flex…)</a:t>
            </a:r>
          </a:p>
          <a:p>
            <a:pPr lvl="1">
              <a:defRPr/>
            </a:pPr>
            <a:r>
              <a:rPr lang="fr-FR" dirty="0"/>
              <a:t>Encapsulation des composants (Adobe Flash / Flex, Gadgets, bibliothèques </a:t>
            </a:r>
            <a:r>
              <a:rPr lang="fr-FR" dirty="0" err="1"/>
              <a:t>JS</a:t>
            </a:r>
            <a:r>
              <a:rPr lang="fr-FR" dirty="0"/>
              <a:t>…)</a:t>
            </a:r>
          </a:p>
          <a:p>
            <a:pPr lvl="1">
              <a:defRPr/>
            </a:pPr>
            <a:endParaRPr lang="fr-FR" dirty="0"/>
          </a:p>
          <a:p>
            <a:pPr marL="0" indent="0">
              <a:buNone/>
              <a:defRPr/>
            </a:pPr>
            <a:r>
              <a:rPr lang="fr-FR" b="1" dirty="0"/>
              <a:t>Optimisation des ressources client-serveur :</a:t>
            </a:r>
          </a:p>
          <a:p>
            <a:pPr lvl="1">
              <a:defRPr/>
            </a:pPr>
            <a:r>
              <a:rPr lang="fr-FR" dirty="0"/>
              <a:t>Délégation des traitements coûteux au client (ex: fusion </a:t>
            </a:r>
            <a:r>
              <a:rPr lang="fr-FR" dirty="0" err="1"/>
              <a:t>XSL</a:t>
            </a:r>
            <a:r>
              <a:rPr lang="fr-FR" dirty="0"/>
              <a:t>-T dynamique côté client)</a:t>
            </a:r>
          </a:p>
          <a:p>
            <a:pPr lvl="1">
              <a:defRPr/>
            </a:pPr>
            <a:r>
              <a:rPr lang="fr-FR" dirty="0"/>
              <a:t>Optimisation de la bande passante par l’échange limité de grains d’information </a:t>
            </a:r>
            <a:r>
              <a:rPr lang="fr-FR" dirty="0" err="1"/>
              <a:t>utils</a:t>
            </a:r>
            <a:endParaRPr lang="fr-FR" dirty="0"/>
          </a:p>
          <a:p>
            <a:pPr lvl="1">
              <a:defRPr/>
            </a:pPr>
            <a:r>
              <a:rPr lang="fr-FR" dirty="0"/>
              <a:t>Gestion avancée du cache (chargements par parties, mises en cache, </a:t>
            </a:r>
            <a:r>
              <a:rPr lang="fr-FR" dirty="0" err="1"/>
              <a:t>preloads</a:t>
            </a:r>
            <a:r>
              <a:rPr lang="fr-FR" dirty="0"/>
              <a:t>, cookies, .fol…)</a:t>
            </a:r>
          </a:p>
        </p:txBody>
      </p:sp>
      <p:sp>
        <p:nvSpPr>
          <p:cNvPr id="5" name="Rectangle 13"/>
          <p:cNvSpPr>
            <a:spLocks noGrp="1" noChangeArrowheads="1"/>
          </p:cNvSpPr>
          <p:nvPr>
            <p:ph type="sldNum" sz="quarter" idx="12"/>
          </p:nvPr>
        </p:nvSpPr>
        <p:spPr/>
        <p:txBody>
          <a:bodyPr/>
          <a:lstStyle/>
          <a:p>
            <a:pPr>
              <a:defRPr/>
            </a:pPr>
            <a:fld id="{8C44B065-994A-4996-AA06-0A0348CEACCE}" type="slidenum">
              <a:rPr lang="fr-FR"/>
              <a:pPr>
                <a:defRPr/>
              </a:pPr>
              <a:t>19</a:t>
            </a:fld>
            <a:endParaRPr lang="fr-FR"/>
          </a:p>
        </p:txBody>
      </p:sp>
    </p:spTree>
    <p:extLst>
      <p:ext uri="{BB962C8B-B14F-4D97-AF65-F5344CB8AC3E}">
        <p14:creationId xmlns:p14="http://schemas.microsoft.com/office/powerpoint/2010/main" val="33902780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err="1"/>
              <a:t>Orsys</a:t>
            </a:r>
            <a:r>
              <a:rPr lang="fr-FR"/>
              <a:t>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AutoShape 2"/>
          <p:cNvSpPr>
            <a:spLocks noGrp="1" noChangeArrowheads="1"/>
          </p:cNvSpPr>
          <p:nvPr>
            <p:ph type="title"/>
          </p:nvPr>
        </p:nvSpPr>
        <p:spPr/>
        <p:txBody>
          <a:bodyPr/>
          <a:lstStyle/>
          <a:p>
            <a:pPr eaLnBrk="1" hangingPunct="1"/>
            <a:r>
              <a:rPr lang="fr-FR" sz="4000"/>
              <a:t>Web 2.0, Rich Internet Application</a:t>
            </a:r>
          </a:p>
        </p:txBody>
      </p:sp>
      <p:sp>
        <p:nvSpPr>
          <p:cNvPr id="43012" name="Rectangle 3"/>
          <p:cNvSpPr>
            <a:spLocks noGrp="1" noChangeArrowheads="1"/>
          </p:cNvSpPr>
          <p:nvPr>
            <p:ph idx="1"/>
          </p:nvPr>
        </p:nvSpPr>
        <p:spPr/>
        <p:txBody>
          <a:bodyPr>
            <a:normAutofit lnSpcReduction="10000"/>
          </a:bodyPr>
          <a:lstStyle/>
          <a:p>
            <a:pPr marL="0" lvl="1" indent="0">
              <a:buNone/>
            </a:pPr>
            <a:r>
              <a:rPr lang="fr-FR" dirty="0"/>
              <a:t>Un </a:t>
            </a:r>
            <a:r>
              <a:rPr lang="fr-FR" b="1" dirty="0"/>
              <a:t>site est conçu comme une application</a:t>
            </a:r>
            <a:r>
              <a:rPr lang="fr-FR" dirty="0"/>
              <a:t> en interaction avec d’autres éléments interner ou externes. Les pages web d’un tel  site, considérées comme les écrans de l’application, restitue les </a:t>
            </a:r>
            <a:r>
              <a:rPr lang="fr-FR" b="1" dirty="0"/>
              <a:t>fonctionnalités</a:t>
            </a:r>
            <a:r>
              <a:rPr lang="fr-FR" dirty="0"/>
              <a:t> avancées disponibles </a:t>
            </a:r>
            <a:r>
              <a:rPr lang="fr-FR" b="1" dirty="0"/>
              <a:t>traditionnellement dans les client lourd</a:t>
            </a:r>
            <a:r>
              <a:rPr lang="fr-FR" dirty="0"/>
              <a:t>:</a:t>
            </a:r>
          </a:p>
          <a:p>
            <a:pPr marL="0" lvl="1" indent="0">
              <a:buNone/>
            </a:pPr>
            <a:endParaRPr lang="fr-FR" dirty="0"/>
          </a:p>
          <a:p>
            <a:pPr marL="914400" lvl="2" indent="0">
              <a:buNone/>
            </a:pPr>
            <a:r>
              <a:rPr lang="fr-FR" b="1" dirty="0"/>
              <a:t>Agencement personnalisé et la sauvegarde de l'espace de travail</a:t>
            </a:r>
          </a:p>
          <a:p>
            <a:pPr marL="914400" lvl="2" indent="0">
              <a:buNone/>
            </a:pPr>
            <a:r>
              <a:rPr lang="fr-FR" b="1" dirty="0"/>
              <a:t>Auto-complétion et la complétion automatique de texte</a:t>
            </a:r>
          </a:p>
          <a:p>
            <a:pPr marL="914400" lvl="2" indent="0">
              <a:buNone/>
            </a:pPr>
            <a:r>
              <a:rPr lang="fr-FR" b="1" dirty="0"/>
              <a:t>Correction orthographique </a:t>
            </a:r>
          </a:p>
          <a:p>
            <a:pPr marL="914400" lvl="2" indent="0">
              <a:buNone/>
            </a:pPr>
            <a:r>
              <a:rPr lang="fr-FR" b="1" dirty="0"/>
              <a:t>Drag &amp; drop</a:t>
            </a:r>
          </a:p>
          <a:p>
            <a:pPr marL="914400" lvl="2" indent="0">
              <a:buNone/>
            </a:pPr>
            <a:r>
              <a:rPr lang="fr-FR" b="1" dirty="0"/>
              <a:t>Contrôles fenêtrés (onglets, fenêtres, </a:t>
            </a:r>
            <a:r>
              <a:rPr lang="fr-FR" b="1" dirty="0" err="1"/>
              <a:t>colorpicker</a:t>
            </a:r>
            <a:r>
              <a:rPr lang="fr-FR" b="1" dirty="0"/>
              <a:t>, </a:t>
            </a:r>
            <a:r>
              <a:rPr lang="fr-FR" b="1" dirty="0" err="1"/>
              <a:t>datechooser</a:t>
            </a:r>
            <a:r>
              <a:rPr lang="fr-FR" b="1" dirty="0"/>
              <a:t>, </a:t>
            </a:r>
            <a:r>
              <a:rPr lang="fr-FR" b="1" dirty="0" err="1"/>
              <a:t>numericstepper</a:t>
            </a:r>
            <a:r>
              <a:rPr lang="fr-FR" b="1" dirty="0"/>
              <a:t>…)</a:t>
            </a:r>
          </a:p>
          <a:p>
            <a:pPr marL="914400" lvl="2" indent="0">
              <a:buNone/>
            </a:pPr>
            <a:r>
              <a:rPr lang="fr-FR" b="1" dirty="0"/>
              <a:t>Graphiques générés dynamiques à la volée</a:t>
            </a:r>
          </a:p>
          <a:p>
            <a:pPr marL="914400" lvl="2" indent="0">
              <a:buNone/>
            </a:pPr>
            <a:r>
              <a:rPr lang="fr-FR" b="1" dirty="0"/>
              <a:t>Ecrans de confirmation</a:t>
            </a:r>
          </a:p>
        </p:txBody>
      </p:sp>
      <p:sp>
        <p:nvSpPr>
          <p:cNvPr id="5" name="Rectangle 13"/>
          <p:cNvSpPr>
            <a:spLocks noGrp="1" noChangeArrowheads="1"/>
          </p:cNvSpPr>
          <p:nvPr>
            <p:ph type="sldNum" sz="quarter" idx="12"/>
          </p:nvPr>
        </p:nvSpPr>
        <p:spPr/>
        <p:txBody>
          <a:bodyPr/>
          <a:lstStyle/>
          <a:p>
            <a:pPr>
              <a:defRPr/>
            </a:pPr>
            <a:fld id="{F920ED1D-DA0C-4648-8C3C-15FF2ED57D07}" type="slidenum">
              <a:rPr lang="fr-FR"/>
              <a:pPr>
                <a:defRPr/>
              </a:pPr>
              <a:t>20</a:t>
            </a:fld>
            <a:endParaRPr lang="fr-FR"/>
          </a:p>
        </p:txBody>
      </p:sp>
    </p:spTree>
    <p:extLst>
      <p:ext uri="{BB962C8B-B14F-4D97-AF65-F5344CB8AC3E}">
        <p14:creationId xmlns:p14="http://schemas.microsoft.com/office/powerpoint/2010/main" val="11826441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1287360C-1E2F-4F48-9DD8-2FDAF5A7569D}"/>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xmlns="" id="{B87818A1-725C-4FFE-9FA0-B9504F2E35C6}"/>
              </a:ext>
            </a:extLst>
          </p:cNvPr>
          <p:cNvSpPr>
            <a:spLocks noGrp="1"/>
          </p:cNvSpPr>
          <p:nvPr>
            <p:ph idx="1"/>
          </p:nvPr>
        </p:nvSpPr>
        <p:spPr/>
        <p:txBody>
          <a:bodyPr/>
          <a:lstStyle/>
          <a:p>
            <a:r>
              <a:rPr lang="fr-FR" dirty="0"/>
              <a:t>Dans cette partie nous aborderons : </a:t>
            </a:r>
          </a:p>
          <a:p>
            <a:pPr lvl="1"/>
            <a:endParaRPr lang="fr-FR" dirty="0"/>
          </a:p>
          <a:p>
            <a:pPr lvl="1"/>
            <a:r>
              <a:rPr lang="fr-FR" dirty="0"/>
              <a:t>Les protocoles </a:t>
            </a:r>
          </a:p>
          <a:p>
            <a:pPr lvl="1"/>
            <a:endParaRPr lang="fr-FR" dirty="0"/>
          </a:p>
          <a:p>
            <a:pPr lvl="1"/>
            <a:r>
              <a:rPr lang="fr-FR" dirty="0"/>
              <a:t>L’accessibilité </a:t>
            </a:r>
          </a:p>
          <a:p>
            <a:pPr lvl="1"/>
            <a:endParaRPr lang="fr-FR" dirty="0"/>
          </a:p>
          <a:p>
            <a:pPr lvl="1"/>
            <a:r>
              <a:rPr lang="fr-FR" dirty="0"/>
              <a:t>Le web 2.0 </a:t>
            </a:r>
          </a:p>
          <a:p>
            <a:pPr lvl="1"/>
            <a:endParaRPr lang="fr-FR" dirty="0"/>
          </a:p>
          <a:p>
            <a:pPr lvl="1"/>
            <a:r>
              <a:rPr lang="fr-FR" dirty="0"/>
              <a:t>Les langages du web </a:t>
            </a:r>
          </a:p>
        </p:txBody>
      </p:sp>
    </p:spTree>
    <p:extLst>
      <p:ext uri="{BB962C8B-B14F-4D97-AF65-F5344CB8AC3E}">
        <p14:creationId xmlns:p14="http://schemas.microsoft.com/office/powerpoint/2010/main" val="28065929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Les outils</a:t>
            </a:r>
          </a:p>
        </p:txBody>
      </p:sp>
      <p:sp>
        <p:nvSpPr>
          <p:cNvPr id="5" name="Espace réservé du texte 4"/>
          <p:cNvSpPr>
            <a:spLocks noGrp="1"/>
          </p:cNvSpPr>
          <p:nvPr>
            <p:ph type="body" idx="1"/>
          </p:nvPr>
        </p:nvSpPr>
        <p:spPr/>
        <p:txBody>
          <a:bodyPr/>
          <a:lstStyle/>
          <a:p>
            <a:r>
              <a:rPr lang="fr-FR" dirty="0"/>
              <a:t>le chevalet de l'artiste</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1287360C-1E2F-4F48-9DD8-2FDAF5A7569D}"/>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xmlns="" id="{B87818A1-725C-4FFE-9FA0-B9504F2E35C6}"/>
              </a:ext>
            </a:extLst>
          </p:cNvPr>
          <p:cNvSpPr>
            <a:spLocks noGrp="1"/>
          </p:cNvSpPr>
          <p:nvPr>
            <p:ph idx="1"/>
          </p:nvPr>
        </p:nvSpPr>
        <p:spPr/>
        <p:txBody>
          <a:bodyPr/>
          <a:lstStyle/>
          <a:p>
            <a:r>
              <a:rPr lang="fr-FR" dirty="0"/>
              <a:t>Dans cette partie nous aborderons : </a:t>
            </a:r>
          </a:p>
          <a:p>
            <a:pPr lvl="1"/>
            <a:endParaRPr lang="fr-FR" dirty="0"/>
          </a:p>
          <a:p>
            <a:pPr lvl="1"/>
            <a:r>
              <a:rPr lang="fr-FR" dirty="0"/>
              <a:t>Les outils de développement</a:t>
            </a:r>
          </a:p>
          <a:p>
            <a:pPr lvl="1"/>
            <a:endParaRPr lang="fr-FR" dirty="0"/>
          </a:p>
          <a:p>
            <a:pPr lvl="1"/>
            <a:r>
              <a:rPr lang="fr-FR" dirty="0"/>
              <a:t>Les outils serveur pour le développement </a:t>
            </a:r>
          </a:p>
          <a:p>
            <a:pPr lvl="1"/>
            <a:endParaRPr lang="fr-FR" dirty="0"/>
          </a:p>
          <a:p>
            <a:pPr lvl="1"/>
            <a:r>
              <a:rPr lang="fr-FR" dirty="0"/>
              <a:t>Les outils de versionning de code</a:t>
            </a:r>
          </a:p>
        </p:txBody>
      </p:sp>
    </p:spTree>
    <p:extLst>
      <p:ext uri="{BB962C8B-B14F-4D97-AF65-F5344CB8AC3E}">
        <p14:creationId xmlns:p14="http://schemas.microsoft.com/office/powerpoint/2010/main" val="39788562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Windows </a:t>
            </a:r>
            <a:r>
              <a:rPr lang="fr-FR" b="1" dirty="0"/>
              <a:t>A</a:t>
            </a:r>
            <a:r>
              <a:rPr lang="fr-FR" dirty="0"/>
              <a:t>pache </a:t>
            </a:r>
            <a:r>
              <a:rPr lang="fr-FR" b="1" dirty="0"/>
              <a:t>M</a:t>
            </a:r>
            <a:r>
              <a:rPr lang="fr-FR" dirty="0"/>
              <a:t>ysql </a:t>
            </a:r>
            <a:r>
              <a:rPr lang="fr-FR" b="1" dirty="0"/>
              <a:t>P</a:t>
            </a:r>
            <a:r>
              <a:rPr lang="fr-FR" dirty="0"/>
              <a:t>hp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root mysql: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1200" dirty="0"/>
              <a:t>(linux </a:t>
            </a:r>
            <a:r>
              <a:rPr lang="fr-FR" sz="1200" dirty="0" err="1"/>
              <a:t>osx</a:t>
            </a:r>
            <a:r>
              <a:rPr lang="fr-FR" sz="1200" dirty="0"/>
              <a:t> </a:t>
            </a:r>
            <a:r>
              <a:rPr lang="fr-FR" sz="1200" dirty="0" err="1"/>
              <a:t>win</a:t>
            </a:r>
            <a:r>
              <a:rPr lang="fr-FR" sz="1200" dirty="0"/>
              <a:t>)</a:t>
            </a:r>
            <a:endParaRPr lang="fr-FR" dirty="0"/>
          </a:p>
          <a:p>
            <a:endParaRPr lang="fr-FR" dirty="0"/>
          </a:p>
          <a:p>
            <a:endParaRPr lang="fr-FR" dirty="0"/>
          </a:p>
          <a:p>
            <a:r>
              <a:rPr lang="fr-FR" dirty="0" err="1"/>
              <a:t>Mdp</a:t>
            </a:r>
            <a:r>
              <a:rPr lang="fr-FR" dirty="0"/>
              <a:t> root mysql: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6881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238876" y="1142985"/>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595672" y="1142985"/>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2166911" y="2727324"/>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6619802" y="3155952"/>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024431" y="3429001"/>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9596463" y="3786191"/>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4116306" y="4214819"/>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952596" y="4429132"/>
            <a:ext cx="2662234" cy="198650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prstGeom prst="rect">
            <a:avLst/>
          </a:prstGeom>
        </p:spPr>
        <p:txBody>
          <a:bodyPr/>
          <a:lstStyle/>
          <a:p>
            <a:r>
              <a:rPr lang="fr-FR" dirty="0"/>
              <a:t>Editeurs avancés pour le html/</a:t>
            </a:r>
            <a:r>
              <a:rPr lang="fr-FR" dirty="0" err="1"/>
              <a:t>css</a:t>
            </a:r>
            <a:r>
              <a:rPr lang="fr-FR" dirty="0"/>
              <a:t>/php/mysql/…</a:t>
            </a:r>
          </a:p>
        </p:txBody>
      </p:sp>
      <p:sp>
        <p:nvSpPr>
          <p:cNvPr id="6" name="Espace réservé du texte 5"/>
          <p:cNvSpPr>
            <a:spLocks noGrp="1"/>
          </p:cNvSpPr>
          <p:nvPr>
            <p:ph type="body" idx="1"/>
          </p:nvPr>
        </p:nvSpPr>
        <p:spPr/>
        <p:txBody>
          <a:bodyPr/>
          <a:lstStyle/>
          <a:p>
            <a:pPr algn="r"/>
            <a:r>
              <a:rPr lang="fr-FR"/>
              <a:t>VS Code</a:t>
            </a:r>
            <a:endParaRPr lang="fr-FR" b="0"/>
          </a:p>
        </p:txBody>
      </p:sp>
      <p:sp>
        <p:nvSpPr>
          <p:cNvPr id="7" name="Espace réservé du contenu 6"/>
          <p:cNvSpPr>
            <a:spLocks noGrp="1"/>
          </p:cNvSpPr>
          <p:nvPr>
            <p:ph sz="half" idx="2"/>
          </p:nvPr>
        </p:nvSpPr>
        <p:spPr/>
        <p:txBody>
          <a:bodyPr/>
          <a:lstStyle/>
          <a:p>
            <a:r>
              <a:rPr lang="fr-FR" dirty="0"/>
              <a:t>Gratuit, multi langues, plugins &amp; </a:t>
            </a:r>
            <a:r>
              <a:rPr lang="fr-FR" dirty="0" err="1"/>
              <a:t>snippets</a:t>
            </a:r>
            <a:r>
              <a:rPr lang="fr-FR" dirty="0"/>
              <a:t>, liaison debugger</a:t>
            </a:r>
          </a:p>
          <a:p>
            <a:r>
              <a:rPr lang="fr-FR" u="sng" dirty="0"/>
              <a:t>support GIT</a:t>
            </a:r>
          </a:p>
        </p:txBody>
      </p:sp>
      <p:sp>
        <p:nvSpPr>
          <p:cNvPr id="8" name="Espace réservé du texte 7"/>
          <p:cNvSpPr>
            <a:spLocks noGrp="1"/>
          </p:cNvSpPr>
          <p:nvPr>
            <p:ph type="body" sz="quarter" idx="3"/>
          </p:nvPr>
        </p:nvSpPr>
        <p:spPr/>
        <p:txBody>
          <a:bodyPr/>
          <a:lstStyle/>
          <a:p>
            <a:r>
              <a:rPr lang="fr-FR" dirty="0"/>
              <a:t>Sublime Text 3</a:t>
            </a:r>
          </a:p>
        </p:txBody>
      </p:sp>
      <p:sp>
        <p:nvSpPr>
          <p:cNvPr id="9" name="Espace réservé du contenu 8"/>
          <p:cNvSpPr>
            <a:spLocks noGrp="1"/>
          </p:cNvSpPr>
          <p:nvPr>
            <p:ph sz="quarter" idx="4"/>
          </p:nvPr>
        </p:nvSpPr>
        <p:spPr/>
        <p:txBody>
          <a:bodyPr/>
          <a:lstStyle/>
          <a:p>
            <a:r>
              <a:rPr lang="fr-FR" dirty="0"/>
              <a:t>Gratuit, multi langues, plugins &amp; </a:t>
            </a:r>
            <a:r>
              <a:rPr lang="fr-FR" dirty="0" err="1"/>
              <a:t>snippets</a:t>
            </a:r>
            <a:r>
              <a:rPr lang="fr-FR" dirty="0"/>
              <a:t>, liaison debugger</a:t>
            </a:r>
          </a:p>
          <a:p>
            <a:endParaRPr lang="fr-FR" dirty="0"/>
          </a:p>
        </p:txBody>
      </p:sp>
      <p:pic>
        <p:nvPicPr>
          <p:cNvPr id="1026" name="Picture 2"/>
          <p:cNvPicPr>
            <a:picLocks noChangeAspect="1" noChangeArrowheads="1"/>
          </p:cNvPicPr>
          <p:nvPr/>
        </p:nvPicPr>
        <p:blipFill>
          <a:blip r:embed="rId3"/>
          <a:srcRect/>
          <a:stretch>
            <a:fillRect/>
          </a:stretch>
        </p:blipFill>
        <p:spPr bwMode="auto">
          <a:xfrm>
            <a:off x="2024035" y="3143249"/>
            <a:ext cx="3799377" cy="3071811"/>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6453191" y="3286124"/>
            <a:ext cx="3680393" cy="2786082"/>
          </a:xfrm>
          <a:prstGeom prst="rect">
            <a:avLst/>
          </a:prstGeom>
          <a:noFill/>
          <a:ln w="9525">
            <a:noFill/>
            <a:miter lim="800000"/>
            <a:headEnd/>
            <a:tailEnd/>
          </a:ln>
          <a:effectLst/>
        </p:spPr>
      </p:pic>
      <p:grpSp>
        <p:nvGrpSpPr>
          <p:cNvPr id="2" name="Groupe 9"/>
          <p:cNvGrpSpPr/>
          <p:nvPr/>
        </p:nvGrpSpPr>
        <p:grpSpPr>
          <a:xfrm flipH="1">
            <a:off x="1299414" y="3786191"/>
            <a:ext cx="2296256" cy="2066925"/>
            <a:chOff x="7082570" y="3163972"/>
            <a:chExt cx="2309813" cy="2066925"/>
          </a:xfrm>
        </p:grpSpPr>
        <p:pic>
          <p:nvPicPr>
            <p:cNvPr id="11"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12" name="ZoneTexte 11"/>
            <p:cNvSpPr txBox="1"/>
            <p:nvPr/>
          </p:nvSpPr>
          <p:spPr>
            <a:xfrm>
              <a:off x="7236592" y="3571876"/>
              <a:ext cx="1621689" cy="923330"/>
            </a:xfrm>
            <a:prstGeom prst="rect">
              <a:avLst/>
            </a:prstGeom>
            <a:noFill/>
          </p:spPr>
          <p:txBody>
            <a:bodyPr wrap="square" rtlCol="0">
              <a:spAutoFit/>
            </a:bodyPr>
            <a:lstStyle/>
            <a:p>
              <a:r>
                <a:rPr lang="fr-FR">
                  <a:latin typeface="Permanent Marker" pitchFamily="2" charset="0"/>
                  <a:ea typeface="Permanent Marker" pitchFamily="2" charset="0"/>
                </a:rPr>
                <a:t>Utilise </a:t>
              </a:r>
            </a:p>
            <a:p>
              <a:r>
                <a:rPr lang="fr-FR">
                  <a:latin typeface="Permanent Marker" pitchFamily="2" charset="0"/>
                  <a:ea typeface="Permanent Marker" pitchFamily="2" charset="0"/>
                </a:rPr>
                <a:t>     dans le </a:t>
              </a:r>
            </a:p>
            <a:p>
              <a:r>
                <a:rPr lang="fr-FR">
                  <a:latin typeface="Permanent Marker" pitchFamily="2" charset="0"/>
                  <a:ea typeface="Permanent Marker" pitchFamily="2" charset="0"/>
                </a:rPr>
                <a:t>     cours</a:t>
              </a:r>
            </a:p>
          </p:txBody>
        </p:sp>
        <p:sp>
          <p:nvSpPr>
            <p:cNvPr id="13" name="Flèche vers le bas 12"/>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Serveur GIT</a:t>
            </a:r>
          </a:p>
        </p:txBody>
      </p:sp>
      <p:sp>
        <p:nvSpPr>
          <p:cNvPr id="2" name="Espace réservé du contenu 1"/>
          <p:cNvSpPr>
            <a:spLocks noGrp="1"/>
          </p:cNvSpPr>
          <p:nvPr>
            <p:ph idx="1"/>
          </p:nvPr>
        </p:nvSpPr>
        <p:spPr>
          <a:prstGeom prst="rect">
            <a:avLst/>
          </a:prstGeom>
        </p:spPr>
        <p:txBody>
          <a:bodyPr>
            <a:normAutofit fontScale="85000" lnSpcReduction="20000"/>
          </a:bodyPr>
          <a:lstStyle/>
          <a:p>
            <a:r>
              <a:rPr lang="fr-FR" dirty="0"/>
              <a:t>Plateforme de disposition de code </a:t>
            </a:r>
            <a:r>
              <a:rPr lang="fr-FR" dirty="0" err="1"/>
              <a:t>versionné</a:t>
            </a:r>
            <a:endParaRPr lang="fr-FR" dirty="0"/>
          </a:p>
          <a:p>
            <a:pPr lvl="1"/>
            <a:r>
              <a:rPr lang="fr-FR" dirty="0" err="1"/>
              <a:t>Repository</a:t>
            </a:r>
            <a:endParaRPr lang="fr-FR" dirty="0"/>
          </a:p>
          <a:p>
            <a:pPr lvl="1"/>
            <a:r>
              <a:rPr lang="fr-FR" dirty="0"/>
              <a:t>Gestion des commit distant </a:t>
            </a:r>
          </a:p>
          <a:p>
            <a:pPr lvl="1"/>
            <a:r>
              <a:rPr lang="fr-FR"/>
              <a:t>Travail d’</a:t>
            </a:r>
            <a:r>
              <a:rPr lang="fr-FR" dirty="0"/>
              <a:t>é</a:t>
            </a:r>
            <a:r>
              <a:rPr lang="fr-FR"/>
              <a:t>quipe</a:t>
            </a:r>
            <a:endParaRPr lang="fr-FR" dirty="0"/>
          </a:p>
          <a:p>
            <a:pPr lvl="1"/>
            <a:endParaRPr lang="fr-FR" dirty="0"/>
          </a:p>
          <a:p>
            <a:r>
              <a:rPr lang="fr-FR" dirty="0"/>
              <a:t>Plateformes gratuite</a:t>
            </a:r>
          </a:p>
          <a:p>
            <a:pPr lvl="1"/>
            <a:r>
              <a:rPr lang="fr-FR" dirty="0" err="1"/>
              <a:t>Github,GitLab</a:t>
            </a:r>
            <a:endParaRPr lang="fr-FR" dirty="0"/>
          </a:p>
          <a:p>
            <a:pPr lvl="2"/>
            <a:r>
              <a:rPr lang="fr-FR" dirty="0" err="1"/>
              <a:t>Hebergé</a:t>
            </a:r>
            <a:r>
              <a:rPr lang="fr-FR" dirty="0"/>
              <a:t> ou officiel </a:t>
            </a:r>
          </a:p>
          <a:p>
            <a:pPr lvl="2"/>
            <a:r>
              <a:rPr lang="fr-FR" dirty="0"/>
              <a:t>1 repo / </a:t>
            </a:r>
            <a:r>
              <a:rPr lang="fr-FR" dirty="0" err="1"/>
              <a:t>account</a:t>
            </a:r>
            <a:endParaRPr lang="fr-FR" dirty="0"/>
          </a:p>
          <a:p>
            <a:pPr lvl="2"/>
            <a:endParaRPr lang="fr-FR" dirty="0"/>
          </a:p>
          <a:p>
            <a:pPr lvl="1"/>
            <a:r>
              <a:rPr lang="fr-FR" dirty="0" err="1"/>
              <a:t>Altasian</a:t>
            </a:r>
            <a:r>
              <a:rPr lang="fr-FR" dirty="0"/>
              <a:t> </a:t>
            </a:r>
            <a:r>
              <a:rPr lang="fr-FR" dirty="0" err="1"/>
              <a:t>BitBuckets</a:t>
            </a:r>
            <a:r>
              <a:rPr lang="fr-FR" dirty="0"/>
              <a:t> </a:t>
            </a:r>
            <a:r>
              <a:rPr lang="fr-FR" sz="900" dirty="0"/>
              <a:t>*(</a:t>
            </a:r>
            <a:r>
              <a:rPr lang="fr-FR" sz="900" dirty="0" err="1"/>
              <a:t>Séléctionné</a:t>
            </a:r>
            <a:r>
              <a:rPr lang="fr-FR" sz="900" dirty="0"/>
              <a:t> pour le cours)</a:t>
            </a:r>
            <a:endParaRPr lang="fr-FR" dirty="0"/>
          </a:p>
          <a:p>
            <a:pPr lvl="2"/>
            <a:r>
              <a:rPr lang="fr-FR" dirty="0"/>
              <a:t>Multi-</a:t>
            </a:r>
            <a:r>
              <a:rPr lang="fr-FR" dirty="0" err="1"/>
              <a:t>repository</a:t>
            </a:r>
            <a:endParaRPr lang="fr-FR" dirty="0"/>
          </a:p>
          <a:p>
            <a:pPr lvl="2"/>
            <a:r>
              <a:rPr lang="fr-FR" dirty="0"/>
              <a:t>Free (max 1Go/repo) ou </a:t>
            </a:r>
            <a:r>
              <a:rPr lang="fr-FR" dirty="0" err="1"/>
              <a:t>payed</a:t>
            </a:r>
            <a:r>
              <a:rPr lang="fr-FR" dirty="0"/>
              <a:t> </a:t>
            </a:r>
            <a:r>
              <a:rPr lang="fr-FR" dirty="0" err="1"/>
              <a:t>account</a:t>
            </a:r>
            <a:endParaRPr lang="fr-FR" dirty="0"/>
          </a:p>
          <a:p>
            <a:pPr lvl="2"/>
            <a:r>
              <a:rPr lang="fr-FR" dirty="0"/>
              <a:t>Officiel uniquement</a:t>
            </a:r>
          </a:p>
        </p:txBody>
      </p:sp>
      <p:pic>
        <p:nvPicPr>
          <p:cNvPr id="3075" name="Picture 3"/>
          <p:cNvPicPr>
            <a:picLocks noChangeAspect="1" noChangeArrowheads="1"/>
          </p:cNvPicPr>
          <p:nvPr/>
        </p:nvPicPr>
        <p:blipFill>
          <a:blip r:embed="rId3" cstate="print"/>
          <a:srcRect/>
          <a:stretch>
            <a:fillRect/>
          </a:stretch>
        </p:blipFill>
        <p:spPr bwMode="auto">
          <a:xfrm>
            <a:off x="5381620" y="2857496"/>
            <a:ext cx="1904990" cy="704846"/>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7441242" y="1754493"/>
            <a:ext cx="2228856" cy="789387"/>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7596198" y="4071943"/>
            <a:ext cx="2595564" cy="1365267"/>
          </a:xfrm>
          <a:prstGeom prst="rect">
            <a:avLst/>
          </a:prstGeom>
          <a:noFill/>
          <a:ln w="9525">
            <a:noFill/>
            <a:miter lim="800000"/>
            <a:headEnd/>
            <a:tailEnd/>
          </a:ln>
          <a:effectLst/>
        </p:spPr>
      </p:pic>
      <p:grpSp>
        <p:nvGrpSpPr>
          <p:cNvPr id="8" name="Groupe 9"/>
          <p:cNvGrpSpPr/>
          <p:nvPr/>
        </p:nvGrpSpPr>
        <p:grpSpPr>
          <a:xfrm flipH="1">
            <a:off x="8485578" y="2553219"/>
            <a:ext cx="2485442" cy="2235236"/>
            <a:chOff x="7303081" y="3173312"/>
            <a:chExt cx="2500116" cy="2235236"/>
          </a:xfrm>
        </p:grpSpPr>
        <p:pic>
          <p:nvPicPr>
            <p:cNvPr id="9" name="Picture 2" descr="C:\Users\Alex\Desktop\7345610a78ba71a45f37XL.png"/>
            <p:cNvPicPr>
              <a:picLocks noChangeAspect="1" noChangeArrowheads="1"/>
            </p:cNvPicPr>
            <p:nvPr/>
          </p:nvPicPr>
          <p:blipFill>
            <a:blip r:embed="rId6" cstate="print"/>
            <a:srcRect/>
            <a:stretch>
              <a:fillRect/>
            </a:stretch>
          </p:blipFill>
          <p:spPr bwMode="auto">
            <a:xfrm rot="5685244" flipV="1">
              <a:off x="7435521" y="3040872"/>
              <a:ext cx="2235236" cy="2500116"/>
            </a:xfrm>
            <a:prstGeom prst="rect">
              <a:avLst/>
            </a:prstGeom>
            <a:noFill/>
          </p:spPr>
        </p:pic>
        <p:sp>
          <p:nvSpPr>
            <p:cNvPr id="10" name="ZoneTexte 9"/>
            <p:cNvSpPr txBox="1"/>
            <p:nvPr/>
          </p:nvSpPr>
          <p:spPr>
            <a:xfrm>
              <a:off x="7984791" y="3830012"/>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1" name="Flèche vers le bas 10"/>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307320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Git - </a:t>
            </a:r>
            <a:r>
              <a:rPr lang="fr-FR" err="1"/>
              <a:t>bitbuckets</a:t>
            </a:r>
            <a:endParaRPr lang="fr-FR"/>
          </a:p>
        </p:txBody>
      </p:sp>
      <p:sp>
        <p:nvSpPr>
          <p:cNvPr id="2" name="Espace réservé du contenu 1"/>
          <p:cNvSpPr>
            <a:spLocks noGrp="1"/>
          </p:cNvSpPr>
          <p:nvPr>
            <p:ph idx="1"/>
          </p:nvPr>
        </p:nvSpPr>
        <p:spPr>
          <a:prstGeom prst="rect">
            <a:avLst/>
          </a:prstGeom>
        </p:spPr>
        <p:txBody>
          <a:bodyPr>
            <a:normAutofit fontScale="77500" lnSpcReduction="20000"/>
          </a:bodyPr>
          <a:lstStyle/>
          <a:p>
            <a:endParaRPr lang="fr-FR"/>
          </a:p>
          <a:p>
            <a:r>
              <a:rPr lang="fr-FR"/>
              <a:t>Création d’un compte gratuit</a:t>
            </a:r>
          </a:p>
          <a:p>
            <a:pPr lvl="1"/>
            <a:r>
              <a:rPr lang="fr-FR">
                <a:hlinkClick r:id="rId3"/>
              </a:rPr>
              <a:t>https://bitbucket.org/account/signup/</a:t>
            </a:r>
            <a:endParaRPr lang="fr-FR"/>
          </a:p>
          <a:p>
            <a:pPr lvl="1"/>
            <a:r>
              <a:rPr lang="fr-FR">
                <a:hlinkClick r:id="rId4"/>
              </a:rPr>
              <a:t>https://bitbucket.org/account/signin/</a:t>
            </a:r>
            <a:endParaRPr lang="fr-FR"/>
          </a:p>
          <a:p>
            <a:endParaRPr lang="fr-FR"/>
          </a:p>
          <a:p>
            <a:r>
              <a:rPr lang="fr-FR"/>
              <a:t>Création 1ere </a:t>
            </a:r>
            <a:r>
              <a:rPr lang="fr-FR" err="1"/>
              <a:t>repository</a:t>
            </a:r>
            <a:endParaRPr lang="fr-FR"/>
          </a:p>
          <a:p>
            <a:pPr lvl="1"/>
            <a:r>
              <a:rPr lang="fr-FR"/>
              <a:t>Edit, commit, approuve du readme.md</a:t>
            </a:r>
          </a:p>
          <a:p>
            <a:pPr lvl="1"/>
            <a:r>
              <a:rPr lang="fr-FR"/>
              <a:t>Clone local de la </a:t>
            </a:r>
            <a:r>
              <a:rPr lang="fr-FR" err="1"/>
              <a:t>repository</a:t>
            </a:r>
            <a:endParaRPr lang="fr-FR"/>
          </a:p>
          <a:p>
            <a:endParaRPr lang="fr-FR"/>
          </a:p>
          <a:p>
            <a:r>
              <a:rPr lang="fr-FR"/>
              <a:t>Ouverture du répertoire sous Visual Studio Code</a:t>
            </a:r>
          </a:p>
          <a:p>
            <a:pPr lvl="1"/>
            <a:r>
              <a:rPr lang="fr-FR"/>
              <a:t>Edition du readme.md sou </a:t>
            </a:r>
            <a:r>
              <a:rPr lang="fr-FR" err="1"/>
              <a:t>vscode</a:t>
            </a:r>
            <a:endParaRPr lang="fr-FR"/>
          </a:p>
          <a:p>
            <a:pPr lvl="1"/>
            <a:r>
              <a:rPr lang="fr-FR"/>
              <a:t>1</a:t>
            </a:r>
            <a:r>
              <a:rPr lang="fr-FR" baseline="30000"/>
              <a:t>er</a:t>
            </a:r>
            <a:r>
              <a:rPr lang="fr-FR"/>
              <a:t> commit &amp; push</a:t>
            </a:r>
          </a:p>
          <a:p>
            <a:endParaRPr lang="fr-FR"/>
          </a:p>
          <a:p>
            <a:r>
              <a:rPr lang="fr-FR"/>
              <a:t>Approuve commit</a:t>
            </a:r>
          </a:p>
          <a:p>
            <a:pPr lvl="1"/>
            <a:endParaRPr lang="fr-FR"/>
          </a:p>
        </p:txBody>
      </p:sp>
    </p:spTree>
    <p:extLst>
      <p:ext uri="{BB962C8B-B14F-4D97-AF65-F5344CB8AC3E}">
        <p14:creationId xmlns:p14="http://schemas.microsoft.com/office/powerpoint/2010/main" val="11279994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3" name="Espace réservé du contenu 2"/>
          <p:cNvSpPr>
            <a:spLocks noGrp="1"/>
          </p:cNvSpPr>
          <p:nvPr>
            <p:ph idx="1"/>
          </p:nvPr>
        </p:nvSpPr>
        <p:spPr/>
        <p:txBody>
          <a:bodyPr/>
          <a:lstStyle/>
          <a:p>
            <a:r>
              <a:rPr lang="fr-FR" dirty="0"/>
              <a:t>Dans cette partie vous avez découvert :</a:t>
            </a:r>
          </a:p>
          <a:p>
            <a:pPr lvl="2"/>
            <a:endParaRPr lang="fr-FR" dirty="0"/>
          </a:p>
          <a:p>
            <a:pPr lvl="2"/>
            <a:r>
              <a:rPr lang="fr-FR" dirty="0"/>
              <a:t>Les différents type </a:t>
            </a:r>
            <a:r>
              <a:rPr lang="fr-FR"/>
              <a:t>et plateformes </a:t>
            </a:r>
            <a:r>
              <a:rPr lang="fr-FR" dirty="0"/>
              <a:t>de versionning</a:t>
            </a:r>
          </a:p>
          <a:p>
            <a:pPr lvl="2"/>
            <a:endParaRPr lang="fr-FR" dirty="0"/>
          </a:p>
          <a:p>
            <a:pPr lvl="2"/>
            <a:r>
              <a:rPr lang="fr-FR" dirty="0"/>
              <a:t>Les outils serveurs et certains greffons </a:t>
            </a:r>
            <a:r>
              <a:rPr lang="fr-FR" dirty="0" err="1"/>
              <a:t>nodejs</a:t>
            </a:r>
            <a:r>
              <a:rPr lang="fr-FR" dirty="0"/>
              <a:t> </a:t>
            </a:r>
          </a:p>
          <a:p>
            <a:pPr lvl="2"/>
            <a:endParaRPr lang="fr-FR" dirty="0"/>
          </a:p>
          <a:p>
            <a:pPr lvl="2"/>
            <a:r>
              <a:rPr lang="fr-FR" dirty="0"/>
              <a:t>Les différents outils pour développer</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97215DB3-F982-4050-8EE2-AC0E11A86EF2}"/>
              </a:ext>
            </a:extLst>
          </p:cNvPr>
          <p:cNvSpPr>
            <a:spLocks noGrp="1"/>
          </p:cNvSpPr>
          <p:nvPr>
            <p:ph type="title"/>
          </p:nvPr>
        </p:nvSpPr>
        <p:spPr/>
        <p:txBody>
          <a:bodyPr/>
          <a:lstStyle/>
          <a:p>
            <a:r>
              <a:rPr lang="fr-FR" dirty="0" err="1"/>
              <a:t>Conslusion</a:t>
            </a:r>
            <a:endParaRPr lang="fr-FR" dirty="0"/>
          </a:p>
        </p:txBody>
      </p:sp>
      <p:sp>
        <p:nvSpPr>
          <p:cNvPr id="5" name="Espace réservé du contenu 4">
            <a:extLst>
              <a:ext uri="{FF2B5EF4-FFF2-40B4-BE49-F238E27FC236}">
                <a16:creationId xmlns:a16="http://schemas.microsoft.com/office/drawing/2014/main" xmlns="" id="{85C2596A-8DE1-4288-9A1E-D1C1E2A5A50E}"/>
              </a:ext>
            </a:extLst>
          </p:cNvPr>
          <p:cNvSpPr>
            <a:spLocks noGrp="1"/>
          </p:cNvSpPr>
          <p:nvPr>
            <p:ph idx="1"/>
          </p:nvPr>
        </p:nvSpPr>
        <p:spPr/>
        <p:txBody>
          <a:bodyPr/>
          <a:lstStyle/>
          <a:p>
            <a:r>
              <a:rPr lang="fr-FR" dirty="0"/>
              <a:t>Dans cette partie nous avons aborder : </a:t>
            </a:r>
          </a:p>
          <a:p>
            <a:pPr lvl="1"/>
            <a:endParaRPr lang="fr-FR" dirty="0"/>
          </a:p>
          <a:p>
            <a:pPr lvl="1"/>
            <a:r>
              <a:rPr lang="fr-FR" dirty="0"/>
              <a:t>Les outils de développement</a:t>
            </a:r>
          </a:p>
          <a:p>
            <a:pPr lvl="1"/>
            <a:endParaRPr lang="fr-FR" dirty="0"/>
          </a:p>
          <a:p>
            <a:pPr lvl="1"/>
            <a:r>
              <a:rPr lang="fr-FR" dirty="0"/>
              <a:t>Les outils serveur pour le développement </a:t>
            </a:r>
          </a:p>
          <a:p>
            <a:pPr lvl="1"/>
            <a:endParaRPr lang="fr-FR" dirty="0"/>
          </a:p>
          <a:p>
            <a:pPr lvl="1"/>
            <a:r>
              <a:rPr lang="fr-FR" dirty="0"/>
              <a:t>Les outils de versionning de code</a:t>
            </a:r>
          </a:p>
        </p:txBody>
      </p:sp>
    </p:spTree>
    <p:extLst>
      <p:ext uri="{BB962C8B-B14F-4D97-AF65-F5344CB8AC3E}">
        <p14:creationId xmlns:p14="http://schemas.microsoft.com/office/powerpoint/2010/main" val="25727497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a:t>
            </a:r>
            <a:r>
              <a:rPr lang="fr-FR" dirty="0" err="1"/>
              <a:t>Orsys</a:t>
            </a:r>
            <a:r>
              <a:rPr lang="fr-FR" dirty="0"/>
              <a:t/>
            </a:r>
            <a:br>
              <a:rPr lang="fr-FR" dirty="0"/>
            </a:br>
            <a:r>
              <a:rPr lang="fr-FR" dirty="0"/>
              <a:t/>
            </a:r>
            <a:br>
              <a:rPr lang="fr-FR" dirty="0"/>
            </a:br>
            <a:r>
              <a:rPr lang="fr-FR" dirty="0"/>
              <a:t>Présentation</a:t>
            </a:r>
          </a:p>
        </p:txBody>
      </p:sp>
      <p:sp>
        <p:nvSpPr>
          <p:cNvPr id="2" name="Espace réservé pour une image  1">
            <a:extLst>
              <a:ext uri="{FF2B5EF4-FFF2-40B4-BE49-F238E27FC236}">
                <a16:creationId xmlns:a16="http://schemas.microsoft.com/office/drawing/2014/main" xmlns="" id="{5EA4C00D-6DAC-4F8C-8842-0470E63C3B5A}"/>
              </a:ext>
            </a:extLst>
          </p:cNvPr>
          <p:cNvSpPr>
            <a:spLocks noGrp="1"/>
          </p:cNvSpPr>
          <p:nvPr>
            <p:ph type="pic" sz="quarter" idx="13"/>
          </p:nvPr>
        </p:nvSpPr>
        <p:spPr/>
      </p:sp>
      <p:sp>
        <p:nvSpPr>
          <p:cNvPr id="5" name="Espace réservé du contenu 4"/>
          <p:cNvSpPr>
            <a:spLocks noGrp="1"/>
          </p:cNvSpPr>
          <p:nvPr>
            <p:ph sz="quarter" idx="14"/>
          </p:nvPr>
        </p:nvSpPr>
        <p:spPr/>
        <p:txBody>
          <a:bodyPr>
            <a:normAutofit/>
          </a:bodyPr>
          <a:lstStyle/>
          <a:p>
            <a:r>
              <a:rPr lang="fr-FR" dirty="0"/>
              <a:t>Indépendant</a:t>
            </a:r>
          </a:p>
          <a:p>
            <a:pPr lvl="1"/>
            <a:r>
              <a:rPr lang="fr-FR" dirty="0"/>
              <a:t>Prestataire d’</a:t>
            </a:r>
            <a:r>
              <a:rPr lang="fr-FR" dirty="0" err="1"/>
              <a:t>Orsys</a:t>
            </a:r>
            <a:endParaRPr lang="fr-FR" dirty="0"/>
          </a:p>
          <a:p>
            <a:endParaRPr lang="fr-FR" dirty="0"/>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a:t>
            </a:r>
            <a:r>
              <a:rPr lang="fr-FR" dirty="0" err="1"/>
              <a:t>leger</a:t>
            </a:r>
            <a:endParaRPr lang="fr-FR" dirty="0"/>
          </a:p>
          <a:p>
            <a:pPr lvl="4"/>
            <a:r>
              <a:rPr lang="fr-FR" dirty="0"/>
              <a:t> html, php, sql, js, </a:t>
            </a:r>
            <a:r>
              <a:rPr lang="fr-FR" dirty="0" err="1"/>
              <a:t>css</a:t>
            </a:r>
            <a:r>
              <a:rPr lang="fr-FR" dirty="0"/>
              <a:t>,…</a:t>
            </a:r>
          </a:p>
          <a:p>
            <a:pPr lvl="2"/>
            <a:endParaRPr lang="fr-FR" dirty="0"/>
          </a:p>
          <a:p>
            <a:pPr lvl="2"/>
            <a:r>
              <a:rPr lang="fr-FR" dirty="0"/>
              <a:t>blogger sous Wordpress</a:t>
            </a:r>
          </a:p>
        </p:txBody>
      </p:sp>
      <p:pic>
        <p:nvPicPr>
          <p:cNvPr id="3077" name="Picture 5" descr="C:\Users\Alex\Desktop\DESORBAIX.jpg"/>
          <p:cNvPicPr>
            <a:picLocks noChangeAspect="1" noChangeArrowheads="1"/>
          </p:cNvPicPr>
          <p:nvPr/>
        </p:nvPicPr>
        <p:blipFill>
          <a:blip r:embed="rId3"/>
          <a:srcRect/>
          <a:stretch>
            <a:fillRect/>
          </a:stretch>
        </p:blipFill>
        <p:spPr bwMode="auto">
          <a:xfrm>
            <a:off x="2009776" y="1928321"/>
            <a:ext cx="1143000" cy="1354569"/>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Rappels html/</a:t>
            </a:r>
            <a:r>
              <a:rPr lang="fr-FR" dirty="0" err="1"/>
              <a:t>css</a:t>
            </a:r>
            <a:endParaRPr lang="fr-FR" dirty="0"/>
          </a:p>
        </p:txBody>
      </p:sp>
      <p:sp>
        <p:nvSpPr>
          <p:cNvPr id="5" name="Espace réservé du texte 4"/>
          <p:cNvSpPr>
            <a:spLocks noGrp="1"/>
          </p:cNvSpPr>
          <p:nvPr>
            <p:ph type="body" idx="1"/>
          </p:nvPr>
        </p:nvSpPr>
        <p:spPr>
          <a:xfrm rot="21233107">
            <a:off x="3233269" y="-102793"/>
            <a:ext cx="7772400" cy="1159053"/>
          </a:xfrm>
        </p:spPr>
        <p:txBody>
          <a:bodyPr>
            <a:normAutofit/>
          </a:bodyPr>
          <a:lstStyle/>
          <a:p>
            <a:r>
              <a:rPr lang="fr-FR" dirty="0"/>
              <a:t>Structurer &amp; afficher du contenu</a:t>
            </a:r>
          </a:p>
        </p:txBody>
      </p:sp>
      <p:pic>
        <p:nvPicPr>
          <p:cNvPr id="6" name="Espace réservé pour une image  6" descr="11.png">
            <a:extLst>
              <a:ext uri="{FF2B5EF4-FFF2-40B4-BE49-F238E27FC236}">
                <a16:creationId xmlns:a16="http://schemas.microsoft.com/office/drawing/2014/main" xmlns="" id="{9D06D521-7BB1-4C69-81B1-BE2B2B33EE54}"/>
              </a:ext>
            </a:extLst>
          </p:cNvPr>
          <p:cNvPicPr>
            <a:picLocks noChangeAspect="1"/>
          </p:cNvPicPr>
          <p:nvPr/>
        </p:nvPicPr>
        <p:blipFill>
          <a:blip r:embed="rId3"/>
          <a:srcRect l="7648" r="7648"/>
          <a:stretch>
            <a:fillRect/>
          </a:stretch>
        </p:blipFill>
        <p:spPr>
          <a:xfrm>
            <a:off x="6600057" y="1412777"/>
            <a:ext cx="1978497" cy="2532475"/>
          </a:xfrm>
          <a:prstGeom prst="rect">
            <a:avLst/>
          </a:prstGeom>
        </p:spPr>
      </p:pic>
      <p:pic>
        <p:nvPicPr>
          <p:cNvPr id="7" name="Image 6">
            <a:extLst>
              <a:ext uri="{FF2B5EF4-FFF2-40B4-BE49-F238E27FC236}">
                <a16:creationId xmlns:a16="http://schemas.microsoft.com/office/drawing/2014/main" xmlns="" id="{0E0652AB-1785-4203-8D63-C2D43C3C727D}"/>
              </a:ext>
            </a:extLst>
          </p:cNvPr>
          <p:cNvPicPr>
            <a:picLocks noChangeAspect="1"/>
          </p:cNvPicPr>
          <p:nvPr/>
        </p:nvPicPr>
        <p:blipFill>
          <a:blip r:embed="rId4"/>
          <a:stretch>
            <a:fillRect/>
          </a:stretch>
        </p:blipFill>
        <p:spPr>
          <a:xfrm>
            <a:off x="8454528" y="2102526"/>
            <a:ext cx="1524895" cy="1884040"/>
          </a:xfrm>
          <a:prstGeom prst="rect">
            <a:avLst/>
          </a:prstGeom>
        </p:spPr>
      </p:pic>
      <p:pic>
        <p:nvPicPr>
          <p:cNvPr id="8" name="Espace réservé pour une image  5" descr="10.png">
            <a:extLst>
              <a:ext uri="{FF2B5EF4-FFF2-40B4-BE49-F238E27FC236}">
                <a16:creationId xmlns:a16="http://schemas.microsoft.com/office/drawing/2014/main" xmlns="" id="{DA764A22-1F60-42CD-8A7B-447EA5A5FF1C}"/>
              </a:ext>
            </a:extLst>
          </p:cNvPr>
          <p:cNvPicPr>
            <a:picLocks noChangeAspect="1"/>
          </p:cNvPicPr>
          <p:nvPr/>
        </p:nvPicPr>
        <p:blipFill>
          <a:blip r:embed="rId5"/>
          <a:srcRect t="5566" b="5566"/>
          <a:stretch>
            <a:fillRect/>
          </a:stretch>
        </p:blipFill>
        <p:spPr>
          <a:xfrm>
            <a:off x="892473" y="1268907"/>
            <a:ext cx="2168260" cy="2775372"/>
          </a:xfrm>
          <a:prstGeom prst="rect">
            <a:avLst/>
          </a:prstGeom>
        </p:spPr>
      </p:pic>
      <p:pic>
        <p:nvPicPr>
          <p:cNvPr id="9" name="Picture 2" descr="RÃ©sultat de recherche d'images pour &quot;logo css4&quot;">
            <a:extLst>
              <a:ext uri="{FF2B5EF4-FFF2-40B4-BE49-F238E27FC236}">
                <a16:creationId xmlns:a16="http://schemas.microsoft.com/office/drawing/2014/main" xmlns="" id="{4B8470F4-8D36-44F3-B6AA-36075E2488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8117" y="1676340"/>
            <a:ext cx="1714500" cy="2162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C7127EC0-253B-4F4F-8E58-E2BED5C27256}"/>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xmlns="" id="{4ABA6372-DF32-4579-AC90-69590E97AD81}"/>
              </a:ext>
            </a:extLst>
          </p:cNvPr>
          <p:cNvSpPr>
            <a:spLocks noGrp="1"/>
          </p:cNvSpPr>
          <p:nvPr>
            <p:ph idx="1"/>
          </p:nvPr>
        </p:nvSpPr>
        <p:spPr/>
        <p:txBody>
          <a:bodyPr/>
          <a:lstStyle/>
          <a:p>
            <a:r>
              <a:rPr lang="fr-FR" dirty="0"/>
              <a:t>Dans cette partie nous aborderons : </a:t>
            </a:r>
          </a:p>
          <a:p>
            <a:endParaRPr lang="fr-FR" dirty="0"/>
          </a:p>
          <a:p>
            <a:pPr lvl="1"/>
            <a:r>
              <a:rPr lang="fr-FR" dirty="0"/>
              <a:t>Les rappels HTML 4 &amp; 5</a:t>
            </a:r>
          </a:p>
          <a:p>
            <a:pPr lvl="1"/>
            <a:endParaRPr lang="fr-FR" dirty="0"/>
          </a:p>
          <a:p>
            <a:pPr lvl="1"/>
            <a:r>
              <a:rPr lang="fr-FR" dirty="0"/>
              <a:t>Le CSS 1,2 &amp; 3</a:t>
            </a:r>
          </a:p>
          <a:p>
            <a:pPr lvl="1"/>
            <a:endParaRPr lang="fr-FR" dirty="0"/>
          </a:p>
          <a:p>
            <a:pPr lvl="1"/>
            <a:r>
              <a:rPr lang="fr-FR" dirty="0"/>
              <a:t>Le json</a:t>
            </a:r>
          </a:p>
        </p:txBody>
      </p:sp>
    </p:spTree>
    <p:extLst>
      <p:ext uri="{BB962C8B-B14F-4D97-AF65-F5344CB8AC3E}">
        <p14:creationId xmlns:p14="http://schemas.microsoft.com/office/powerpoint/2010/main" val="14769906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xmlns="" id="{E06B42B1-2E8D-4B6D-9628-B30E448691EB}"/>
              </a:ext>
            </a:extLst>
          </p:cNvPr>
          <p:cNvSpPr>
            <a:spLocks noGrp="1"/>
          </p:cNvSpPr>
          <p:nvPr>
            <p:ph type="title"/>
          </p:nvPr>
        </p:nvSpPr>
        <p:spPr/>
        <p:txBody>
          <a:bodyPr/>
          <a:lstStyle/>
          <a:p>
            <a:r>
              <a:rPr lang="fr-FR" dirty="0"/>
              <a:t>HTML 5</a:t>
            </a:r>
          </a:p>
        </p:txBody>
      </p:sp>
      <p:sp>
        <p:nvSpPr>
          <p:cNvPr id="2" name="Espace réservé du texte 1">
            <a:extLst>
              <a:ext uri="{FF2B5EF4-FFF2-40B4-BE49-F238E27FC236}">
                <a16:creationId xmlns:a16="http://schemas.microsoft.com/office/drawing/2014/main" xmlns="" id="{CF8DF08C-662B-44C7-A59E-D000AED00C8F}"/>
              </a:ext>
            </a:extLst>
          </p:cNvPr>
          <p:cNvSpPr>
            <a:spLocks noGrp="1"/>
          </p:cNvSpPr>
          <p:nvPr>
            <p:ph type="body" idx="1"/>
          </p:nvPr>
        </p:nvSpPr>
        <p:spPr/>
        <p:txBody>
          <a:bodyPr>
            <a:normAutofit/>
          </a:bodyPr>
          <a:lstStyle/>
          <a:p>
            <a:r>
              <a:rPr lang="fr-FR" sz="4400" dirty="0"/>
              <a:t>Rappels html </a:t>
            </a:r>
          </a:p>
        </p:txBody>
      </p:sp>
      <p:pic>
        <p:nvPicPr>
          <p:cNvPr id="6" name="Espace réservé pour une image  6" descr="11.png">
            <a:extLst>
              <a:ext uri="{FF2B5EF4-FFF2-40B4-BE49-F238E27FC236}">
                <a16:creationId xmlns:a16="http://schemas.microsoft.com/office/drawing/2014/main" xmlns="" id="{9D06D521-7BB1-4C69-81B1-BE2B2B33EE54}"/>
              </a:ext>
            </a:extLst>
          </p:cNvPr>
          <p:cNvPicPr>
            <a:picLocks noChangeAspect="1"/>
          </p:cNvPicPr>
          <p:nvPr/>
        </p:nvPicPr>
        <p:blipFill>
          <a:blip r:embed="rId3"/>
          <a:srcRect l="7648" r="7648"/>
          <a:stretch>
            <a:fillRect/>
          </a:stretch>
        </p:blipFill>
        <p:spPr>
          <a:xfrm>
            <a:off x="6797875" y="1327222"/>
            <a:ext cx="1978497" cy="2532475"/>
          </a:xfrm>
          <a:prstGeom prst="rect">
            <a:avLst/>
          </a:prstGeom>
        </p:spPr>
      </p:pic>
      <p:pic>
        <p:nvPicPr>
          <p:cNvPr id="7" name="Image 6">
            <a:extLst>
              <a:ext uri="{FF2B5EF4-FFF2-40B4-BE49-F238E27FC236}">
                <a16:creationId xmlns:a16="http://schemas.microsoft.com/office/drawing/2014/main" xmlns="" id="{0E0652AB-1785-4203-8D63-C2D43C3C727D}"/>
              </a:ext>
            </a:extLst>
          </p:cNvPr>
          <p:cNvPicPr>
            <a:picLocks noChangeAspect="1"/>
          </p:cNvPicPr>
          <p:nvPr/>
        </p:nvPicPr>
        <p:blipFill>
          <a:blip r:embed="rId4"/>
          <a:stretch>
            <a:fillRect/>
          </a:stretch>
        </p:blipFill>
        <p:spPr>
          <a:xfrm>
            <a:off x="9394328" y="385202"/>
            <a:ext cx="1524895" cy="1884040"/>
          </a:xfrm>
          <a:prstGeom prst="rect">
            <a:avLst/>
          </a:prstGeom>
        </p:spPr>
      </p:pic>
    </p:spTree>
    <p:extLst>
      <p:ext uri="{BB962C8B-B14F-4D97-AF65-F5344CB8AC3E}">
        <p14:creationId xmlns:p14="http://schemas.microsoft.com/office/powerpoint/2010/main" val="1961702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1">
            <a:extLst>
              <a:ext uri="{FF2B5EF4-FFF2-40B4-BE49-F238E27FC236}">
                <a16:creationId xmlns:a16="http://schemas.microsoft.com/office/drawing/2014/main" xmlns="" id="{FD6A5B20-E793-4ED2-AA20-CCBD048462BE}"/>
              </a:ext>
            </a:extLst>
          </p:cNvPr>
          <p:cNvSpPr>
            <a:spLocks noGrp="1"/>
          </p:cNvSpPr>
          <p:nvPr>
            <p:ph type="title"/>
          </p:nvPr>
        </p:nvSpPr>
        <p:spPr/>
        <p:txBody>
          <a:bodyPr/>
          <a:lstStyle/>
          <a:p>
            <a:endParaRPr lang="fr-FR" dirty="0"/>
          </a:p>
        </p:txBody>
      </p:sp>
      <p:sp>
        <p:nvSpPr>
          <p:cNvPr id="13" name="Espace réservé du contenu 12">
            <a:extLst>
              <a:ext uri="{FF2B5EF4-FFF2-40B4-BE49-F238E27FC236}">
                <a16:creationId xmlns:a16="http://schemas.microsoft.com/office/drawing/2014/main" xmlns="" id="{3B95672F-624D-4137-AE16-05C6B25BC5A0}"/>
              </a:ext>
            </a:extLst>
          </p:cNvPr>
          <p:cNvSpPr>
            <a:spLocks noGrp="1"/>
          </p:cNvSpPr>
          <p:nvPr>
            <p:ph idx="1"/>
          </p:nvPr>
        </p:nvSpPr>
        <p:spPr/>
        <p:txBody>
          <a:bodyPr>
            <a:normAutofit/>
          </a:bodyPr>
          <a:lstStyle/>
          <a:p>
            <a:r>
              <a:rPr lang="fr-FR" dirty="0"/>
              <a:t>Balise principale</a:t>
            </a:r>
          </a:p>
          <a:p>
            <a:pPr lvl="2"/>
            <a:r>
              <a:rPr lang="fr-FR" dirty="0"/>
              <a:t>html</a:t>
            </a:r>
          </a:p>
          <a:p>
            <a:endParaRPr lang="fr-FR" dirty="0"/>
          </a:p>
          <a:p>
            <a:r>
              <a:rPr lang="fr-FR" dirty="0"/>
              <a:t>Balises enfants </a:t>
            </a:r>
          </a:p>
          <a:p>
            <a:pPr lvl="2"/>
            <a:endParaRPr lang="fr-FR" dirty="0"/>
          </a:p>
          <a:p>
            <a:pPr lvl="2"/>
            <a:r>
              <a:rPr lang="fr-FR" dirty="0" err="1"/>
              <a:t>head</a:t>
            </a:r>
            <a:endParaRPr lang="fr-FR" dirty="0"/>
          </a:p>
          <a:p>
            <a:pPr lvl="3"/>
            <a:r>
              <a:rPr lang="fr-FR" dirty="0"/>
              <a:t>Cerveau de la page, non affichable</a:t>
            </a:r>
          </a:p>
          <a:p>
            <a:pPr lvl="3"/>
            <a:endParaRPr lang="fr-FR" dirty="0"/>
          </a:p>
          <a:p>
            <a:pPr lvl="2"/>
            <a:endParaRPr lang="fr-FR" dirty="0"/>
          </a:p>
          <a:p>
            <a:pPr lvl="2"/>
            <a:r>
              <a:rPr lang="fr-FR" dirty="0"/>
              <a:t>body</a:t>
            </a:r>
          </a:p>
          <a:p>
            <a:pPr lvl="3"/>
            <a:r>
              <a:rPr lang="fr-FR" dirty="0"/>
              <a:t>corps affichable de la page </a:t>
            </a:r>
          </a:p>
        </p:txBody>
      </p:sp>
      <p:grpSp>
        <p:nvGrpSpPr>
          <p:cNvPr id="5" name="Groupe 4">
            <a:extLst>
              <a:ext uri="{FF2B5EF4-FFF2-40B4-BE49-F238E27FC236}">
                <a16:creationId xmlns:a16="http://schemas.microsoft.com/office/drawing/2014/main" xmlns="" id="{052A9165-AAE7-4B5D-8E94-32DECB91664D}"/>
              </a:ext>
            </a:extLst>
          </p:cNvPr>
          <p:cNvGrpSpPr/>
          <p:nvPr/>
        </p:nvGrpSpPr>
        <p:grpSpPr>
          <a:xfrm>
            <a:off x="8180202" y="2222230"/>
            <a:ext cx="2710816" cy="2232248"/>
            <a:chOff x="7316602" y="2120630"/>
            <a:chExt cx="2710816" cy="2232248"/>
          </a:xfrm>
        </p:grpSpPr>
        <p:sp>
          <p:nvSpPr>
            <p:cNvPr id="9" name="Rectangle : coins arrondis 8">
              <a:extLst>
                <a:ext uri="{FF2B5EF4-FFF2-40B4-BE49-F238E27FC236}">
                  <a16:creationId xmlns:a16="http://schemas.microsoft.com/office/drawing/2014/main" xmlns="" id="{0E46CE39-1A6E-40B6-A19E-2763617D9F0A}"/>
                </a:ext>
              </a:extLst>
            </p:cNvPr>
            <p:cNvSpPr/>
            <p:nvPr/>
          </p:nvSpPr>
          <p:spPr>
            <a:xfrm>
              <a:off x="7316602" y="2120630"/>
              <a:ext cx="2710816" cy="22322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html</a:t>
              </a:r>
            </a:p>
          </p:txBody>
        </p:sp>
        <p:sp>
          <p:nvSpPr>
            <p:cNvPr id="10" name="Rectangle : coins arrondis 9">
              <a:extLst>
                <a:ext uri="{FF2B5EF4-FFF2-40B4-BE49-F238E27FC236}">
                  <a16:creationId xmlns:a16="http://schemas.microsoft.com/office/drawing/2014/main" xmlns="" id="{53F9F639-E645-4E55-A5CE-03DA501B98A3}"/>
                </a:ext>
              </a:extLst>
            </p:cNvPr>
            <p:cNvSpPr/>
            <p:nvPr/>
          </p:nvSpPr>
          <p:spPr>
            <a:xfrm rot="27501">
              <a:off x="7514453" y="2588682"/>
              <a:ext cx="2376264" cy="756084"/>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fr-FR" dirty="0" err="1"/>
                <a:t>head</a:t>
              </a:r>
              <a:endParaRPr lang="fr-FR" dirty="0"/>
            </a:p>
          </p:txBody>
        </p:sp>
        <p:sp>
          <p:nvSpPr>
            <p:cNvPr id="11" name="Rectangle : coins arrondis 10">
              <a:extLst>
                <a:ext uri="{FF2B5EF4-FFF2-40B4-BE49-F238E27FC236}">
                  <a16:creationId xmlns:a16="http://schemas.microsoft.com/office/drawing/2014/main" xmlns="" id="{46D53978-C680-4818-81FF-1611FCF1D9AA}"/>
                </a:ext>
              </a:extLst>
            </p:cNvPr>
            <p:cNvSpPr/>
            <p:nvPr/>
          </p:nvSpPr>
          <p:spPr>
            <a:xfrm rot="27501">
              <a:off x="7460618" y="3434776"/>
              <a:ext cx="2376264" cy="756084"/>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fr-FR" dirty="0"/>
                <a:t>body</a:t>
              </a:r>
            </a:p>
          </p:txBody>
        </p:sp>
      </p:grpSp>
    </p:spTree>
    <p:extLst>
      <p:ext uri="{BB962C8B-B14F-4D97-AF65-F5344CB8AC3E}">
        <p14:creationId xmlns:p14="http://schemas.microsoft.com/office/powerpoint/2010/main" val="19315236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6209DD1-1085-41FE-B45C-1892A8B45330}"/>
              </a:ext>
            </a:extLst>
          </p:cNvPr>
          <p:cNvSpPr>
            <a:spLocks noGrp="1"/>
          </p:cNvSpPr>
          <p:nvPr>
            <p:ph type="title"/>
          </p:nvPr>
        </p:nvSpPr>
        <p:spPr/>
        <p:txBody>
          <a:bodyPr/>
          <a:lstStyle/>
          <a:p>
            <a:r>
              <a:rPr lang="fr-FR" dirty="0" err="1"/>
              <a:t>head</a:t>
            </a:r>
            <a:endParaRPr lang="fr-FR" dirty="0"/>
          </a:p>
        </p:txBody>
      </p:sp>
      <p:sp>
        <p:nvSpPr>
          <p:cNvPr id="3" name="Espace réservé du contenu 2">
            <a:extLst>
              <a:ext uri="{FF2B5EF4-FFF2-40B4-BE49-F238E27FC236}">
                <a16:creationId xmlns:a16="http://schemas.microsoft.com/office/drawing/2014/main" xmlns="" id="{25624DC9-0918-40C8-B445-545BE012A93C}"/>
              </a:ext>
            </a:extLst>
          </p:cNvPr>
          <p:cNvSpPr>
            <a:spLocks noGrp="1"/>
          </p:cNvSpPr>
          <p:nvPr>
            <p:ph idx="1"/>
          </p:nvPr>
        </p:nvSpPr>
        <p:spPr/>
        <p:txBody>
          <a:bodyPr>
            <a:normAutofit/>
          </a:bodyPr>
          <a:lstStyle/>
          <a:p>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head</a:t>
            </a:r>
            <a:r>
              <a:rPr lang="fr-FR" dirty="0">
                <a:solidFill>
                  <a:srgbClr val="D3D0C8"/>
                </a:solidFill>
                <a:latin typeface="Consolas" panose="020B0609020204030204" pitchFamily="49" charset="0"/>
              </a:rPr>
              <a:t>&gt;</a:t>
            </a:r>
            <a:r>
              <a:rPr lang="fr-FR" dirty="0"/>
              <a:t> </a:t>
            </a:r>
            <a:r>
              <a:rPr lang="fr-FR" dirty="0">
                <a:sym typeface="Wingdings" panose="05000000000000000000" pitchFamily="2" charset="2"/>
              </a:rPr>
              <a:t> section logique de la page</a:t>
            </a:r>
            <a:endParaRPr lang="fr-FR" dirty="0"/>
          </a:p>
          <a:p>
            <a:r>
              <a:rPr lang="fr-FR" dirty="0"/>
              <a:t>Peux contenir </a:t>
            </a:r>
          </a:p>
          <a:p>
            <a:pPr lvl="1"/>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title</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titre de l'onglet</a:t>
            </a:r>
          </a:p>
          <a:p>
            <a:pPr lvl="1"/>
            <a:r>
              <a:rPr lang="en-US" dirty="0">
                <a:solidFill>
                  <a:srgbClr val="D3D0C8"/>
                </a:solidFill>
                <a:latin typeface="Consolas" panose="020B0609020204030204" pitchFamily="49" charset="0"/>
              </a:rPr>
              <a:t>&lt;</a:t>
            </a:r>
            <a:r>
              <a:rPr lang="en-US" dirty="0">
                <a:solidFill>
                  <a:srgbClr val="F2777A"/>
                </a:solidFill>
                <a:latin typeface="Consolas" panose="020B0609020204030204" pitchFamily="49" charset="0"/>
              </a:rPr>
              <a:t>link</a:t>
            </a:r>
            <a:r>
              <a:rPr lang="en-US" dirty="0">
                <a:solidFill>
                  <a:srgbClr val="D3D0C8"/>
                </a:solidFill>
                <a:latin typeface="Consolas" panose="020B0609020204030204" pitchFamily="49" charset="0"/>
              </a:rPr>
              <a:t> </a:t>
            </a:r>
            <a:r>
              <a:rPr lang="en-US" dirty="0" err="1">
                <a:solidFill>
                  <a:srgbClr val="6699CC"/>
                </a:solidFill>
                <a:latin typeface="Consolas" panose="020B0609020204030204" pitchFamily="49" charset="0"/>
              </a:rPr>
              <a:t>rel</a:t>
            </a:r>
            <a:r>
              <a:rPr lang="en-US" dirty="0">
                <a:solidFill>
                  <a:srgbClr val="D3D0C8"/>
                </a:solidFill>
                <a:latin typeface="Consolas" panose="020B0609020204030204" pitchFamily="49" charset="0"/>
              </a:rPr>
              <a:t>="</a:t>
            </a:r>
            <a:r>
              <a:rPr lang="en-US" dirty="0">
                <a:solidFill>
                  <a:srgbClr val="99CC99"/>
                </a:solidFill>
                <a:latin typeface="Consolas" panose="020B0609020204030204" pitchFamily="49" charset="0"/>
              </a:rPr>
              <a:t>stylesheet</a:t>
            </a:r>
            <a:r>
              <a:rPr lang="en-US" dirty="0">
                <a:solidFill>
                  <a:srgbClr val="D3D0C8"/>
                </a:solidFill>
                <a:latin typeface="Consolas" panose="020B0609020204030204" pitchFamily="49" charset="0"/>
              </a:rPr>
              <a:t>"</a:t>
            </a:r>
          </a:p>
          <a:p>
            <a:pPr marL="457200" lvl="1" indent="0">
              <a:buNone/>
            </a:pPr>
            <a:r>
              <a:rPr lang="en-US" dirty="0">
                <a:solidFill>
                  <a:srgbClr val="6699CC"/>
                </a:solidFill>
                <a:latin typeface="Consolas" panose="020B0609020204030204" pitchFamily="49" charset="0"/>
              </a:rPr>
              <a:t>		type</a:t>
            </a:r>
            <a:r>
              <a:rPr lang="en-US" dirty="0">
                <a:solidFill>
                  <a:srgbClr val="D3D0C8"/>
                </a:solidFill>
                <a:latin typeface="Consolas" panose="020B0609020204030204" pitchFamily="49" charset="0"/>
              </a:rPr>
              <a:t>="</a:t>
            </a:r>
            <a:r>
              <a:rPr lang="en-US" dirty="0">
                <a:solidFill>
                  <a:srgbClr val="99CC99"/>
                </a:solidFill>
                <a:latin typeface="Consolas" panose="020B0609020204030204" pitchFamily="49" charset="0"/>
              </a:rPr>
              <a:t>text/</a:t>
            </a:r>
            <a:r>
              <a:rPr lang="en-US" dirty="0" err="1">
                <a:solidFill>
                  <a:srgbClr val="99CC99"/>
                </a:solidFill>
                <a:latin typeface="Consolas" panose="020B0609020204030204" pitchFamily="49" charset="0"/>
              </a:rPr>
              <a:t>css</a:t>
            </a:r>
            <a:r>
              <a:rPr lang="en-US" dirty="0">
                <a:solidFill>
                  <a:srgbClr val="D3D0C8"/>
                </a:solidFill>
                <a:latin typeface="Consolas" panose="020B0609020204030204" pitchFamily="49" charset="0"/>
              </a:rPr>
              <a:t>"</a:t>
            </a:r>
          </a:p>
          <a:p>
            <a:pPr marL="0" indent="0">
              <a:buNone/>
            </a:pPr>
            <a:r>
              <a:rPr lang="fr-FR" dirty="0">
                <a:solidFill>
                  <a:srgbClr val="6699CC"/>
                </a:solidFill>
                <a:latin typeface="Consolas" panose="020B0609020204030204" pitchFamily="49" charset="0"/>
              </a:rPr>
              <a:t>		href</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main.css</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Feuille de style</a:t>
            </a:r>
          </a:p>
          <a:p>
            <a:pPr lvl="1"/>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script</a:t>
            </a:r>
            <a:r>
              <a:rPr lang="fr-FR" dirty="0">
                <a:solidFill>
                  <a:srgbClr val="D3D0C8"/>
                </a:solidFill>
                <a:latin typeface="Consolas" panose="020B0609020204030204" pitchFamily="49" charset="0"/>
              </a:rPr>
              <a:t> </a:t>
            </a:r>
            <a:r>
              <a:rPr lang="fr-FR" dirty="0">
                <a:solidFill>
                  <a:srgbClr val="6699CC"/>
                </a:solidFill>
                <a:latin typeface="Consolas" panose="020B0609020204030204" pitchFamily="49" charset="0"/>
              </a:rPr>
              <a:t>src</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main.js</a:t>
            </a:r>
            <a:r>
              <a:rPr lang="fr-FR" dirty="0">
                <a:solidFill>
                  <a:srgbClr val="D3D0C8"/>
                </a:solidFill>
                <a:latin typeface="Consolas" panose="020B0609020204030204" pitchFamily="49" charset="0"/>
              </a:rPr>
              <a:t>"&gt;&lt;/</a:t>
            </a:r>
            <a:r>
              <a:rPr lang="fr-FR" dirty="0">
                <a:solidFill>
                  <a:srgbClr val="F2777A"/>
                </a:solidFill>
                <a:latin typeface="Consolas" panose="020B0609020204030204" pitchFamily="49" charset="0"/>
              </a:rPr>
              <a:t>script</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Section de script </a:t>
            </a:r>
          </a:p>
          <a:p>
            <a:endParaRPr lang="en-US" dirty="0">
              <a:solidFill>
                <a:srgbClr val="D3D0C8"/>
              </a:solidFill>
              <a:latin typeface="Consolas" panose="020B0609020204030204" pitchFamily="49" charset="0"/>
            </a:endParaRPr>
          </a:p>
          <a:p>
            <a:pPr lvl="1"/>
            <a:endParaRPr lang="fr-FR" dirty="0"/>
          </a:p>
        </p:txBody>
      </p:sp>
    </p:spTree>
    <p:extLst>
      <p:ext uri="{BB962C8B-B14F-4D97-AF65-F5344CB8AC3E}">
        <p14:creationId xmlns:p14="http://schemas.microsoft.com/office/powerpoint/2010/main" val="11874024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AF6DE70-D052-4E08-AA8D-3610D28FB6F3}"/>
              </a:ext>
            </a:extLst>
          </p:cNvPr>
          <p:cNvSpPr>
            <a:spLocks noGrp="1"/>
          </p:cNvSpPr>
          <p:nvPr>
            <p:ph type="title"/>
          </p:nvPr>
        </p:nvSpPr>
        <p:spPr/>
        <p:txBody>
          <a:bodyPr/>
          <a:lstStyle/>
          <a:p>
            <a:r>
              <a:rPr lang="fr-FR" dirty="0"/>
              <a:t>body</a:t>
            </a:r>
          </a:p>
        </p:txBody>
      </p:sp>
      <p:sp>
        <p:nvSpPr>
          <p:cNvPr id="3" name="Espace réservé du contenu 2">
            <a:extLst>
              <a:ext uri="{FF2B5EF4-FFF2-40B4-BE49-F238E27FC236}">
                <a16:creationId xmlns:a16="http://schemas.microsoft.com/office/drawing/2014/main" xmlns="" id="{A9CB56F2-8BD3-4B6B-8AA3-9C3C30365057}"/>
              </a:ext>
            </a:extLst>
          </p:cNvPr>
          <p:cNvSpPr>
            <a:spLocks noGrp="1"/>
          </p:cNvSpPr>
          <p:nvPr>
            <p:ph idx="1"/>
          </p:nvPr>
        </p:nvSpPr>
        <p:spPr/>
        <p:txBody>
          <a:bodyPr/>
          <a:lstStyle/>
          <a:p>
            <a:endParaRPr lang="fr-FR" dirty="0"/>
          </a:p>
          <a:p>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body</a:t>
            </a:r>
            <a:r>
              <a:rPr lang="fr-FR" dirty="0">
                <a:solidFill>
                  <a:srgbClr val="D3D0C8"/>
                </a:solidFill>
                <a:latin typeface="Consolas" panose="020B0609020204030204" pitchFamily="49" charset="0"/>
              </a:rPr>
              <a:t>&gt;</a:t>
            </a:r>
            <a:r>
              <a:rPr lang="fr-FR" dirty="0"/>
              <a:t> </a:t>
            </a:r>
            <a:r>
              <a:rPr lang="fr-FR" dirty="0">
                <a:sym typeface="Wingdings" panose="05000000000000000000" pitchFamily="2" charset="2"/>
              </a:rPr>
              <a:t> Corps de la page </a:t>
            </a:r>
          </a:p>
          <a:p>
            <a:endParaRPr lang="fr-FR" dirty="0">
              <a:sym typeface="Wingdings" panose="05000000000000000000" pitchFamily="2" charset="2"/>
            </a:endParaRPr>
          </a:p>
          <a:p>
            <a:endParaRPr lang="fr-FR" dirty="0">
              <a:sym typeface="Wingdings" panose="05000000000000000000" pitchFamily="2" charset="2"/>
            </a:endParaRPr>
          </a:p>
          <a:p>
            <a:r>
              <a:rPr lang="fr-FR" dirty="0">
                <a:sym typeface="Wingdings" panose="05000000000000000000" pitchFamily="2" charset="2"/>
              </a:rPr>
              <a:t>contient toutes les balises représentant du contenu affichable</a:t>
            </a:r>
            <a:endParaRPr lang="fr-FR" dirty="0"/>
          </a:p>
        </p:txBody>
      </p:sp>
    </p:spTree>
    <p:extLst>
      <p:ext uri="{BB962C8B-B14F-4D97-AF65-F5344CB8AC3E}">
        <p14:creationId xmlns:p14="http://schemas.microsoft.com/office/powerpoint/2010/main" val="3253028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0C04930-5DB6-465D-AD5D-F99A8F646FEE}"/>
              </a:ext>
            </a:extLst>
          </p:cNvPr>
          <p:cNvSpPr>
            <a:spLocks noGrp="1"/>
          </p:cNvSpPr>
          <p:nvPr>
            <p:ph type="title"/>
          </p:nvPr>
        </p:nvSpPr>
        <p:spPr/>
        <p:txBody>
          <a:bodyPr/>
          <a:lstStyle/>
          <a:p>
            <a:r>
              <a:rPr lang="fr-FR" dirty="0"/>
              <a:t>identifier les balises</a:t>
            </a:r>
          </a:p>
        </p:txBody>
      </p:sp>
      <p:sp>
        <p:nvSpPr>
          <p:cNvPr id="3" name="Espace réservé du contenu 2">
            <a:extLst>
              <a:ext uri="{FF2B5EF4-FFF2-40B4-BE49-F238E27FC236}">
                <a16:creationId xmlns:a16="http://schemas.microsoft.com/office/drawing/2014/main" xmlns="" id="{AFC67129-985D-4DF3-BDDF-1E44F7BF177C}"/>
              </a:ext>
            </a:extLst>
          </p:cNvPr>
          <p:cNvSpPr>
            <a:spLocks noGrp="1"/>
          </p:cNvSpPr>
          <p:nvPr>
            <p:ph idx="1"/>
          </p:nvPr>
        </p:nvSpPr>
        <p:spPr/>
        <p:txBody>
          <a:bodyPr/>
          <a:lstStyle/>
          <a:p>
            <a:r>
              <a:rPr lang="fr-FR" dirty="0"/>
              <a:t>id="</a:t>
            </a:r>
            <a:r>
              <a:rPr lang="fr-FR" dirty="0" err="1"/>
              <a:t>IdentifiantUnique</a:t>
            </a:r>
            <a:r>
              <a:rPr lang="fr-FR" dirty="0"/>
              <a:t>"</a:t>
            </a:r>
          </a:p>
          <a:p>
            <a:pPr lvl="1"/>
            <a:r>
              <a:rPr lang="fr-FR" dirty="0"/>
              <a:t>Identifie coté Navigateur  </a:t>
            </a:r>
            <a:r>
              <a:rPr lang="fr-FR" dirty="0" err="1"/>
              <a:t>css</a:t>
            </a:r>
            <a:r>
              <a:rPr lang="fr-FR" dirty="0"/>
              <a:t>/</a:t>
            </a:r>
            <a:r>
              <a:rPr lang="fr-FR" dirty="0" err="1"/>
              <a:t>js</a:t>
            </a:r>
            <a:r>
              <a:rPr lang="fr-FR" dirty="0"/>
              <a:t> </a:t>
            </a:r>
            <a:r>
              <a:rPr lang="fr-FR" sz="1800" dirty="0"/>
              <a:t>(client)</a:t>
            </a:r>
            <a:endParaRPr lang="fr-FR" dirty="0"/>
          </a:p>
          <a:p>
            <a:pPr lvl="1"/>
            <a:r>
              <a:rPr lang="fr-FR" dirty="0"/>
              <a:t>Règle </a:t>
            </a:r>
            <a:r>
              <a:rPr lang="fr-FR" b="1" u="sng" dirty="0"/>
              <a:t>d'unicité globale </a:t>
            </a:r>
            <a:r>
              <a:rPr lang="fr-FR" dirty="0"/>
              <a:t>à la page </a:t>
            </a:r>
          </a:p>
          <a:p>
            <a:pPr lvl="1"/>
            <a:r>
              <a:rPr lang="fr-FR" dirty="0"/>
              <a:t>Sur toutes les balises a mettre en forme </a:t>
            </a:r>
            <a:r>
              <a:rPr lang="fr-FR" dirty="0" err="1"/>
              <a:t>css</a:t>
            </a:r>
            <a:endParaRPr lang="fr-FR" dirty="0"/>
          </a:p>
          <a:p>
            <a:endParaRPr lang="fr-FR" dirty="0"/>
          </a:p>
          <a:p>
            <a:r>
              <a:rPr lang="fr-FR" dirty="0"/>
              <a:t>name="</a:t>
            </a:r>
            <a:r>
              <a:rPr lang="fr-FR" dirty="0" err="1"/>
              <a:t>nomUnique</a:t>
            </a:r>
            <a:r>
              <a:rPr lang="fr-FR" dirty="0"/>
              <a:t>"</a:t>
            </a:r>
          </a:p>
          <a:p>
            <a:pPr lvl="1"/>
            <a:r>
              <a:rPr lang="fr-FR" dirty="0"/>
              <a:t>Identifie les inputs coté client serveur php/</a:t>
            </a:r>
            <a:r>
              <a:rPr lang="fr-FR" dirty="0" err="1"/>
              <a:t>asp</a:t>
            </a:r>
            <a:endParaRPr lang="fr-FR" dirty="0"/>
          </a:p>
          <a:p>
            <a:pPr lvl="1"/>
            <a:r>
              <a:rPr lang="fr-FR" dirty="0"/>
              <a:t>présent sur les balises </a:t>
            </a:r>
          </a:p>
          <a:p>
            <a:pPr lvl="4"/>
            <a:r>
              <a:rPr lang="fr-FR" dirty="0"/>
              <a:t>form</a:t>
            </a:r>
          </a:p>
          <a:p>
            <a:pPr lvl="4"/>
            <a:r>
              <a:rPr lang="fr-FR" dirty="0"/>
              <a:t>input, </a:t>
            </a:r>
            <a:r>
              <a:rPr lang="fr-FR" dirty="0" err="1"/>
              <a:t>texterea</a:t>
            </a:r>
            <a:r>
              <a:rPr lang="fr-FR" dirty="0"/>
              <a:t>, champs de formulaire …</a:t>
            </a:r>
          </a:p>
        </p:txBody>
      </p:sp>
    </p:spTree>
    <p:extLst>
      <p:ext uri="{BB962C8B-B14F-4D97-AF65-F5344CB8AC3E}">
        <p14:creationId xmlns:p14="http://schemas.microsoft.com/office/powerpoint/2010/main" val="34798297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9D456B4-A70D-4957-88CC-34ADB5E7E2AB}"/>
              </a:ext>
            </a:extLst>
          </p:cNvPr>
          <p:cNvSpPr>
            <a:spLocks noGrp="1"/>
          </p:cNvSpPr>
          <p:nvPr>
            <p:ph type="title"/>
          </p:nvPr>
        </p:nvSpPr>
        <p:spPr/>
        <p:txBody>
          <a:bodyPr/>
          <a:lstStyle/>
          <a:p>
            <a:r>
              <a:rPr lang="fr-FR" dirty="0"/>
              <a:t>balises de structures</a:t>
            </a:r>
          </a:p>
        </p:txBody>
      </p:sp>
      <p:sp>
        <p:nvSpPr>
          <p:cNvPr id="3" name="Espace réservé du contenu 2">
            <a:extLst>
              <a:ext uri="{FF2B5EF4-FFF2-40B4-BE49-F238E27FC236}">
                <a16:creationId xmlns:a16="http://schemas.microsoft.com/office/drawing/2014/main" xmlns="" id="{64FF321C-3BCF-40B8-BA64-0049D2794891}"/>
              </a:ext>
            </a:extLst>
          </p:cNvPr>
          <p:cNvSpPr>
            <a:spLocks noGrp="1"/>
          </p:cNvSpPr>
          <p:nvPr>
            <p:ph idx="1"/>
          </p:nvPr>
        </p:nvSpPr>
        <p:spPr/>
        <p:txBody>
          <a:bodyPr>
            <a:normAutofit/>
          </a:bodyPr>
          <a:lstStyle/>
          <a:p>
            <a:r>
              <a:rPr lang="fr-FR" dirty="0"/>
              <a:t> </a:t>
            </a:r>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div</a:t>
            </a:r>
            <a:r>
              <a:rPr lang="fr-FR" dirty="0">
                <a:solidFill>
                  <a:srgbClr val="D3D0C8"/>
                </a:solidFill>
                <a:latin typeface="Consolas" panose="020B0609020204030204" pitchFamily="49" charset="0"/>
              </a:rPr>
              <a:t>&gt;</a:t>
            </a:r>
          </a:p>
          <a:p>
            <a:pPr lvl="2"/>
            <a:r>
              <a:rPr lang="fr-FR" dirty="0"/>
              <a:t>un bloc prenant tout l'espace en largeur </a:t>
            </a:r>
          </a:p>
          <a:p>
            <a:pPr lvl="2"/>
            <a:r>
              <a:rPr lang="fr-FR" dirty="0"/>
              <a:t>affecte le flux d'affichage </a:t>
            </a:r>
          </a:p>
          <a:p>
            <a:pPr lvl="3"/>
            <a:r>
              <a:rPr lang="fr-FR" dirty="0"/>
              <a:t>précédant = au dessus, suivant = au dessous</a:t>
            </a:r>
          </a:p>
          <a:p>
            <a:endParaRPr lang="fr-FR" dirty="0"/>
          </a:p>
          <a:p>
            <a:r>
              <a:rPr lang="fr-FR" dirty="0"/>
              <a:t> </a:t>
            </a:r>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span</a:t>
            </a:r>
            <a:r>
              <a:rPr lang="fr-FR" dirty="0">
                <a:solidFill>
                  <a:srgbClr val="D3D0C8"/>
                </a:solidFill>
                <a:latin typeface="Consolas" panose="020B0609020204030204" pitchFamily="49" charset="0"/>
              </a:rPr>
              <a:t>&gt;</a:t>
            </a:r>
            <a:endParaRPr lang="fr-FR" dirty="0"/>
          </a:p>
          <a:p>
            <a:pPr lvl="2"/>
            <a:r>
              <a:rPr lang="fr-FR" dirty="0"/>
              <a:t>une zone en ligne pour mettre en forme sans prendre d'espace supérieur au contenu</a:t>
            </a:r>
          </a:p>
          <a:p>
            <a:pPr lvl="2"/>
            <a:r>
              <a:rPr lang="fr-FR" dirty="0"/>
              <a:t>n'affecte pas le flux d'affichage</a:t>
            </a:r>
          </a:p>
          <a:p>
            <a:endParaRPr lang="fr-FR" dirty="0"/>
          </a:p>
        </p:txBody>
      </p:sp>
      <p:grpSp>
        <p:nvGrpSpPr>
          <p:cNvPr id="5" name="Groupe 4">
            <a:extLst>
              <a:ext uri="{FF2B5EF4-FFF2-40B4-BE49-F238E27FC236}">
                <a16:creationId xmlns:a16="http://schemas.microsoft.com/office/drawing/2014/main" xmlns="" id="{B3DEC99F-BB9A-4648-A620-8A620F927EA1}"/>
              </a:ext>
            </a:extLst>
          </p:cNvPr>
          <p:cNvGrpSpPr/>
          <p:nvPr/>
        </p:nvGrpSpPr>
        <p:grpSpPr>
          <a:xfrm rot="170974">
            <a:off x="8293797" y="2140001"/>
            <a:ext cx="2711811" cy="2184447"/>
            <a:chOff x="7020272" y="3933056"/>
            <a:chExt cx="1728193" cy="1296144"/>
          </a:xfrm>
        </p:grpSpPr>
        <p:sp>
          <p:nvSpPr>
            <p:cNvPr id="6" name="Rectangle à coins arrondis 7">
              <a:extLst>
                <a:ext uri="{FF2B5EF4-FFF2-40B4-BE49-F238E27FC236}">
                  <a16:creationId xmlns:a16="http://schemas.microsoft.com/office/drawing/2014/main" xmlns="" id="{04C8B430-468E-4195-BB58-52D1672DEFEC}"/>
                </a:ext>
              </a:extLst>
            </p:cNvPr>
            <p:cNvSpPr/>
            <p:nvPr/>
          </p:nvSpPr>
          <p:spPr>
            <a:xfrm>
              <a:off x="7020273" y="3933056"/>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div</a:t>
              </a:r>
            </a:p>
          </p:txBody>
        </p:sp>
        <p:sp>
          <p:nvSpPr>
            <p:cNvPr id="7" name="Rectangle à coins arrondis 8">
              <a:extLst>
                <a:ext uri="{FF2B5EF4-FFF2-40B4-BE49-F238E27FC236}">
                  <a16:creationId xmlns:a16="http://schemas.microsoft.com/office/drawing/2014/main" xmlns="" id="{410199E7-9892-455A-BC04-0545F8018C93}"/>
                </a:ext>
              </a:extLst>
            </p:cNvPr>
            <p:cNvSpPr/>
            <p:nvPr/>
          </p:nvSpPr>
          <p:spPr>
            <a:xfrm>
              <a:off x="7020272" y="4365104"/>
              <a:ext cx="17281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2400" b="1" dirty="0">
                  <a:solidFill>
                    <a:schemeClr val="bg1"/>
                  </a:solidFill>
                </a:rPr>
                <a:t>div</a:t>
              </a:r>
            </a:p>
          </p:txBody>
        </p:sp>
        <p:sp>
          <p:nvSpPr>
            <p:cNvPr id="8" name="Rectangle à coins arrondis 9">
              <a:extLst>
                <a:ext uri="{FF2B5EF4-FFF2-40B4-BE49-F238E27FC236}">
                  <a16:creationId xmlns:a16="http://schemas.microsoft.com/office/drawing/2014/main" xmlns="" id="{EA188F6A-8806-4089-AFCE-1CB4256D634E}"/>
                </a:ext>
              </a:extLst>
            </p:cNvPr>
            <p:cNvSpPr/>
            <p:nvPr/>
          </p:nvSpPr>
          <p:spPr>
            <a:xfrm>
              <a:off x="7380312" y="4869160"/>
              <a:ext cx="1296144" cy="28803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sz="2000" b="1" dirty="0"/>
                <a:t>div</a:t>
              </a:r>
              <a:endParaRPr lang="fr-FR" sz="3600" b="1" dirty="0"/>
            </a:p>
          </p:txBody>
        </p:sp>
        <p:sp>
          <p:nvSpPr>
            <p:cNvPr id="9" name="Rectangle à coins arrondis 10">
              <a:extLst>
                <a:ext uri="{FF2B5EF4-FFF2-40B4-BE49-F238E27FC236}">
                  <a16:creationId xmlns:a16="http://schemas.microsoft.com/office/drawing/2014/main" xmlns="" id="{271A86B6-5F9E-4003-8C8F-4E18F10CBD4A}"/>
                </a:ext>
              </a:extLst>
            </p:cNvPr>
            <p:cNvSpPr/>
            <p:nvPr/>
          </p:nvSpPr>
          <p:spPr>
            <a:xfrm>
              <a:off x="7343220" y="4438831"/>
              <a:ext cx="648072" cy="288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sz="2000" b="1" dirty="0" err="1"/>
                <a:t>span</a:t>
              </a:r>
              <a:endParaRPr lang="fr-FR" sz="1200" b="1" dirty="0"/>
            </a:p>
          </p:txBody>
        </p:sp>
        <p:sp>
          <p:nvSpPr>
            <p:cNvPr id="10" name="Rectangle à coins arrondis 11">
              <a:extLst>
                <a:ext uri="{FF2B5EF4-FFF2-40B4-BE49-F238E27FC236}">
                  <a16:creationId xmlns:a16="http://schemas.microsoft.com/office/drawing/2014/main" xmlns="" id="{D146D0E8-5BCE-4723-9273-570010F0D3C2}"/>
                </a:ext>
              </a:extLst>
            </p:cNvPr>
            <p:cNvSpPr/>
            <p:nvPr/>
          </p:nvSpPr>
          <p:spPr>
            <a:xfrm>
              <a:off x="8028384" y="4437112"/>
              <a:ext cx="648072" cy="288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sz="2000" b="1" dirty="0" err="1"/>
                <a:t>span</a:t>
              </a:r>
              <a:endParaRPr lang="fr-FR" sz="1200" b="1" dirty="0"/>
            </a:p>
          </p:txBody>
        </p:sp>
      </p:grpSp>
    </p:spTree>
    <p:extLst>
      <p:ext uri="{BB962C8B-B14F-4D97-AF65-F5344CB8AC3E}">
        <p14:creationId xmlns:p14="http://schemas.microsoft.com/office/powerpoint/2010/main" val="5508602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Tableaux</a:t>
            </a:r>
          </a:p>
        </p:txBody>
      </p:sp>
      <p:sp>
        <p:nvSpPr>
          <p:cNvPr id="3" name="Espace réservé du contenu 2"/>
          <p:cNvSpPr>
            <a:spLocks noGrp="1"/>
          </p:cNvSpPr>
          <p:nvPr>
            <p:ph idx="1"/>
          </p:nvPr>
        </p:nvSpPr>
        <p:spPr/>
        <p:txBody>
          <a:bodyPr>
            <a:noAutofit/>
          </a:bodyPr>
          <a:lstStyle/>
          <a:p>
            <a:r>
              <a:rPr lang="fr-FR" sz="1600" dirty="0"/>
              <a:t>Les tableaux : </a:t>
            </a:r>
            <a:r>
              <a:rPr lang="fr-FR" sz="1600" dirty="0">
                <a:solidFill>
                  <a:srgbClr val="D3D0C8"/>
                </a:solidFill>
                <a:latin typeface="Consolas" panose="020B0609020204030204" pitchFamily="49" charset="0"/>
              </a:rPr>
              <a:t>&lt;</a:t>
            </a:r>
            <a:r>
              <a:rPr lang="fr-FR" sz="1600" dirty="0">
                <a:solidFill>
                  <a:srgbClr val="F2777A"/>
                </a:solidFill>
                <a:latin typeface="Consolas" panose="020B0609020204030204" pitchFamily="49" charset="0"/>
              </a:rPr>
              <a:t>table</a:t>
            </a:r>
            <a:r>
              <a:rPr lang="fr-FR" sz="1600" dirty="0">
                <a:solidFill>
                  <a:srgbClr val="D3D0C8"/>
                </a:solidFill>
                <a:latin typeface="Consolas" panose="020B0609020204030204" pitchFamily="49" charset="0"/>
              </a:rPr>
              <a:t>&gt;</a:t>
            </a:r>
            <a:endParaRPr lang="fr-FR" sz="1600" dirty="0"/>
          </a:p>
          <a:p>
            <a:pPr lvl="1"/>
            <a:r>
              <a:rPr lang="fr-FR" sz="1400" dirty="0"/>
              <a:t>structure</a:t>
            </a:r>
          </a:p>
          <a:p>
            <a:pPr lvl="2"/>
            <a:r>
              <a:rPr lang="fr-FR" sz="1200" dirty="0"/>
              <a:t> </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thead</a:t>
            </a:r>
            <a:r>
              <a:rPr lang="fr-FR" sz="1400" dirty="0">
                <a:solidFill>
                  <a:srgbClr val="D3D0C8"/>
                </a:solidFill>
                <a:latin typeface="Consolas" panose="020B0609020204030204" pitchFamily="49" charset="0"/>
              </a:rPr>
              <a:t>&gt;</a:t>
            </a:r>
            <a:r>
              <a:rPr lang="fr-FR" sz="1400" dirty="0">
                <a:latin typeface="Consolas" panose="020B0609020204030204" pitchFamily="49" charset="0"/>
              </a:rPr>
              <a:t>&amp;</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tfooter</a:t>
            </a:r>
            <a:r>
              <a:rPr lang="fr-FR" sz="1400" dirty="0">
                <a:solidFill>
                  <a:srgbClr val="D3D0C8"/>
                </a:solidFill>
                <a:latin typeface="Consolas" panose="020B0609020204030204" pitchFamily="49" charset="0"/>
              </a:rPr>
              <a:t>&gt;</a:t>
            </a:r>
            <a:r>
              <a:rPr lang="fr-FR" sz="1400" dirty="0"/>
              <a:t>  sert à définir des sections de balises explicitement pour l'en tête et le pied de page</a:t>
            </a:r>
          </a:p>
          <a:p>
            <a:pPr lvl="2"/>
            <a:r>
              <a:rPr lang="fr-FR" sz="1400" b="1" i="1" dirty="0"/>
              <a:t> </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tboody</a:t>
            </a:r>
            <a:r>
              <a:rPr lang="fr-FR" sz="1400" dirty="0">
                <a:solidFill>
                  <a:srgbClr val="D3D0C8"/>
                </a:solidFill>
                <a:latin typeface="Consolas" panose="020B0609020204030204" pitchFamily="49" charset="0"/>
              </a:rPr>
              <a:t>&gt;</a:t>
            </a:r>
            <a:r>
              <a:rPr lang="fr-FR" sz="1400" dirty="0"/>
              <a:t>sert à définir le corps du tableaux si </a:t>
            </a:r>
            <a:r>
              <a:rPr lang="fr-FR" sz="1400" i="1" dirty="0" err="1"/>
              <a:t>tbody</a:t>
            </a:r>
            <a:r>
              <a:rPr lang="fr-FR" sz="1400" i="1" dirty="0"/>
              <a:t> et/ou </a:t>
            </a:r>
            <a:r>
              <a:rPr lang="fr-FR" sz="1400" i="1" dirty="0" err="1"/>
              <a:t>tfooter</a:t>
            </a:r>
            <a:r>
              <a:rPr lang="fr-FR" sz="1400" i="1" dirty="0"/>
              <a:t> est définit</a:t>
            </a:r>
          </a:p>
          <a:p>
            <a:pPr lvl="1"/>
            <a:endParaRPr lang="fr-FR" sz="1400" dirty="0"/>
          </a:p>
          <a:p>
            <a:pPr lvl="1"/>
            <a:r>
              <a:rPr lang="fr-FR" sz="1400" dirty="0"/>
              <a:t>Création de lignes</a:t>
            </a:r>
          </a:p>
          <a:p>
            <a:pPr marL="1158875" lvl="4"/>
            <a:r>
              <a:rPr lang="fr-FR" sz="1200" dirty="0">
                <a:latin typeface="Consolas" panose="020B0609020204030204" pitchFamily="49" charset="0"/>
              </a:rPr>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tr</a:t>
            </a:r>
            <a:r>
              <a:rPr lang="fr-FR" sz="1200" dirty="0">
                <a:solidFill>
                  <a:srgbClr val="D3D0C8"/>
                </a:solidFill>
                <a:latin typeface="Consolas" panose="020B0609020204030204" pitchFamily="49" charset="0"/>
              </a:rPr>
              <a:t>&gt;</a:t>
            </a:r>
            <a:r>
              <a:rPr lang="fr-FR" sz="1200" b="1" i="1" dirty="0">
                <a:solidFill>
                  <a:srgbClr val="C00000"/>
                </a:solidFill>
              </a:rPr>
              <a:t> (Table-</a:t>
            </a:r>
            <a:r>
              <a:rPr lang="fr-FR" sz="1200" b="1" i="1" dirty="0" err="1">
                <a:solidFill>
                  <a:srgbClr val="C00000"/>
                </a:solidFill>
              </a:rPr>
              <a:t>row</a:t>
            </a:r>
            <a:r>
              <a:rPr lang="fr-FR" sz="1200" b="1" i="1" dirty="0">
                <a:solidFill>
                  <a:srgbClr val="C00000"/>
                </a:solidFill>
              </a:rPr>
              <a:t>)</a:t>
            </a:r>
            <a:r>
              <a:rPr lang="fr-FR" sz="1200" dirty="0"/>
              <a:t> : définit une ligne</a:t>
            </a:r>
          </a:p>
          <a:p>
            <a:pPr marL="1158875" lvl="8"/>
            <a:r>
              <a:rPr lang="fr-FR" sz="1200" dirty="0">
                <a:solidFill>
                  <a:prstClr val="black"/>
                </a:solidFill>
              </a:rPr>
              <a:t>On y insère un ou des </a:t>
            </a:r>
            <a:r>
              <a:rPr lang="fr-FR" sz="1200" b="1" dirty="0">
                <a:solidFill>
                  <a:prstClr val="black"/>
                </a:solidFill>
              </a:rPr>
              <a:t>cellules (td ou th)</a:t>
            </a:r>
            <a:endParaRPr lang="fr-FR" sz="1200" b="1" dirty="0"/>
          </a:p>
          <a:p>
            <a:pPr marL="1158875" lvl="4"/>
            <a:endParaRPr lang="fr-FR" sz="1200" b="1" i="1" dirty="0">
              <a:solidFill>
                <a:srgbClr val="C00000"/>
              </a:solidFill>
            </a:endParaRPr>
          </a:p>
          <a:p>
            <a:pPr marL="1706563" lvl="4"/>
            <a:r>
              <a:rPr lang="fr-FR" sz="1200" b="1" i="1" dirty="0"/>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td</a:t>
            </a:r>
            <a:r>
              <a:rPr lang="fr-FR" sz="1200" dirty="0">
                <a:solidFill>
                  <a:srgbClr val="D3D0C8"/>
                </a:solidFill>
                <a:latin typeface="Consolas" panose="020B0609020204030204" pitchFamily="49" charset="0"/>
              </a:rPr>
              <a:t>&gt;</a:t>
            </a:r>
            <a:r>
              <a:rPr lang="fr-FR" sz="1200" b="1" i="1" dirty="0">
                <a:solidFill>
                  <a:srgbClr val="C00000"/>
                </a:solidFill>
              </a:rPr>
              <a:t> (Table-data-</a:t>
            </a:r>
            <a:r>
              <a:rPr lang="fr-FR" sz="1200" b="1" i="1" dirty="0" err="1">
                <a:solidFill>
                  <a:srgbClr val="C00000"/>
                </a:solidFill>
              </a:rPr>
              <a:t>cell</a:t>
            </a:r>
            <a:r>
              <a:rPr lang="fr-FR" sz="1200" b="1" i="1" dirty="0">
                <a:solidFill>
                  <a:srgbClr val="C00000"/>
                </a:solidFill>
              </a:rPr>
              <a:t>)</a:t>
            </a:r>
            <a:r>
              <a:rPr lang="fr-FR" sz="1200" dirty="0"/>
              <a:t> : définit une cellule du données</a:t>
            </a:r>
          </a:p>
          <a:p>
            <a:pPr marL="1706563" lvl="8"/>
            <a:r>
              <a:rPr lang="fr-FR" sz="1200" dirty="0"/>
              <a:t>On y insère un </a:t>
            </a:r>
            <a:r>
              <a:rPr lang="fr-FR" sz="1200" b="1" dirty="0"/>
              <a:t>du contenu html</a:t>
            </a:r>
          </a:p>
          <a:p>
            <a:pPr marL="1706563" lvl="8"/>
            <a:endParaRPr lang="fr-FR" sz="1200" b="1" dirty="0"/>
          </a:p>
          <a:p>
            <a:pPr marL="1706563" lvl="4"/>
            <a:r>
              <a:rPr lang="fr-FR" sz="1200" b="1" i="1" dirty="0"/>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th</a:t>
            </a:r>
            <a:r>
              <a:rPr lang="fr-FR" sz="1200" dirty="0">
                <a:solidFill>
                  <a:srgbClr val="D3D0C8"/>
                </a:solidFill>
                <a:latin typeface="Consolas" panose="020B0609020204030204" pitchFamily="49" charset="0"/>
              </a:rPr>
              <a:t>&gt;</a:t>
            </a:r>
            <a:r>
              <a:rPr lang="fr-FR" sz="1200" b="1" i="1" dirty="0">
                <a:solidFill>
                  <a:srgbClr val="C00000"/>
                </a:solidFill>
              </a:rPr>
              <a:t> (Table-header-</a:t>
            </a:r>
            <a:r>
              <a:rPr lang="fr-FR" sz="1200" b="1" i="1" dirty="0" err="1">
                <a:solidFill>
                  <a:srgbClr val="C00000"/>
                </a:solidFill>
              </a:rPr>
              <a:t>cell</a:t>
            </a:r>
            <a:r>
              <a:rPr lang="fr-FR" sz="1200" b="1" i="1" dirty="0">
                <a:solidFill>
                  <a:srgbClr val="C00000"/>
                </a:solidFill>
              </a:rPr>
              <a:t>)</a:t>
            </a:r>
            <a:r>
              <a:rPr lang="fr-FR" sz="1200" dirty="0"/>
              <a:t> : définit une cellule du typée en tête </a:t>
            </a:r>
          </a:p>
          <a:p>
            <a:pPr marL="1706563" lvl="8"/>
            <a:r>
              <a:rPr lang="fr-FR" sz="1200" dirty="0"/>
              <a:t>On y insère un </a:t>
            </a:r>
            <a:r>
              <a:rPr lang="fr-FR" sz="1200" b="1" dirty="0"/>
              <a:t>du contenu html</a:t>
            </a:r>
          </a:p>
          <a:p>
            <a:pPr marL="1706563" lvl="8"/>
            <a:r>
              <a:rPr lang="fr-FR" sz="1200" b="1" dirty="0"/>
              <a:t>cellule déjà gras et centrée</a:t>
            </a:r>
          </a:p>
          <a:p>
            <a:pPr marL="2149475" lvl="7"/>
            <a:endParaRPr lang="fr-FR" sz="1100" b="1" dirty="0"/>
          </a:p>
        </p:txBody>
      </p:sp>
      <p:sp>
        <p:nvSpPr>
          <p:cNvPr id="4" name="Rectangle 13"/>
          <p:cNvSpPr>
            <a:spLocks noGrp="1" noChangeArrowheads="1"/>
          </p:cNvSpPr>
          <p:nvPr>
            <p:ph type="sldNum" sz="quarter" idx="12"/>
          </p:nvPr>
        </p:nvSpPr>
        <p:spPr>
          <a:xfrm>
            <a:off x="9408368" y="6444578"/>
            <a:ext cx="589746" cy="270570"/>
          </a:xfrm>
          <a:noFill/>
        </p:spPr>
        <p:txBody>
          <a:bodyPr>
            <a:normAutofit lnSpcReduction="10000"/>
          </a:bodyPr>
          <a:lstStyle/>
          <a:p>
            <a:fld id="{D0E731D8-F5EB-4F9B-86C1-C3C0F6B5B5FB}" type="slidenum">
              <a:rPr lang="fr-FR" smtClean="0"/>
              <a:pPr/>
              <a:t>38</a:t>
            </a:fld>
            <a:endParaRPr lang="fr-FR" dirty="0"/>
          </a:p>
        </p:txBody>
      </p:sp>
      <p:grpSp>
        <p:nvGrpSpPr>
          <p:cNvPr id="22" name="Groupe 21"/>
          <p:cNvGrpSpPr/>
          <p:nvPr/>
        </p:nvGrpSpPr>
        <p:grpSpPr>
          <a:xfrm rot="158379">
            <a:off x="7943889" y="1868424"/>
            <a:ext cx="2928958" cy="3636404"/>
            <a:chOff x="4247964" y="1376772"/>
            <a:chExt cx="3996444" cy="3636404"/>
          </a:xfrm>
        </p:grpSpPr>
        <p:sp>
          <p:nvSpPr>
            <p:cNvPr id="23" name="Rectangle 22"/>
            <p:cNvSpPr/>
            <p:nvPr/>
          </p:nvSpPr>
          <p:spPr>
            <a:xfrm>
              <a:off x="4247964" y="1376772"/>
              <a:ext cx="3996444" cy="3636404"/>
            </a:xfrm>
            <a:prstGeom prst="rect">
              <a:avLst/>
            </a:prstGeom>
            <a:solidFill>
              <a:srgbClr val="5D7E9D"/>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2400" b="1" dirty="0">
                  <a:solidFill>
                    <a:srgbClr val="FFFDDD"/>
                  </a:solidFill>
                </a:rPr>
                <a:t>&lt;table&gt;</a:t>
              </a:r>
            </a:p>
          </p:txBody>
        </p:sp>
        <p:sp>
          <p:nvSpPr>
            <p:cNvPr id="24" name="Rectangle 23"/>
            <p:cNvSpPr/>
            <p:nvPr/>
          </p:nvSpPr>
          <p:spPr>
            <a:xfrm>
              <a:off x="4899531" y="1630772"/>
              <a:ext cx="3128853" cy="3166379"/>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a:t>&lt;</a:t>
              </a:r>
              <a:r>
                <a:rPr lang="fr-FR" b="1" dirty="0" err="1"/>
                <a:t>thead</a:t>
              </a:r>
              <a:r>
                <a:rPr lang="fr-FR" b="1" dirty="0"/>
                <a:t>&gt;</a:t>
              </a:r>
              <a:r>
                <a:rPr lang="fr-FR" dirty="0"/>
                <a:t>, </a:t>
              </a:r>
            </a:p>
            <a:p>
              <a:pPr algn="ctr"/>
              <a:r>
                <a:rPr lang="fr-FR" b="1" dirty="0"/>
                <a:t>&lt;</a:t>
              </a:r>
              <a:r>
                <a:rPr lang="fr-FR" b="1" dirty="0" err="1"/>
                <a:t>tbody</a:t>
              </a:r>
              <a:r>
                <a:rPr lang="fr-FR" b="1" dirty="0"/>
                <a:t>&gt;,</a:t>
              </a:r>
              <a:endParaRPr lang="fr-FR" dirty="0"/>
            </a:p>
            <a:p>
              <a:pPr algn="ctr"/>
              <a:r>
                <a:rPr lang="fr-FR" b="1" dirty="0"/>
                <a:t>&lt;</a:t>
              </a:r>
              <a:r>
                <a:rPr lang="fr-FR" b="1" dirty="0" err="1"/>
                <a:t>tfooter</a:t>
              </a:r>
              <a:r>
                <a:rPr lang="fr-FR" b="1" dirty="0"/>
                <a:t>&gt;</a:t>
              </a:r>
              <a:r>
                <a:rPr lang="fr-FR" dirty="0"/>
                <a:t> </a:t>
              </a:r>
            </a:p>
          </p:txBody>
        </p:sp>
        <p:grpSp>
          <p:nvGrpSpPr>
            <p:cNvPr id="25" name="Groupe 16"/>
            <p:cNvGrpSpPr/>
            <p:nvPr/>
          </p:nvGrpSpPr>
          <p:grpSpPr>
            <a:xfrm>
              <a:off x="4992330" y="2572515"/>
              <a:ext cx="2828651" cy="2152628"/>
              <a:chOff x="5172350" y="2320487"/>
              <a:chExt cx="2828651" cy="2152628"/>
            </a:xfrm>
          </p:grpSpPr>
          <p:sp>
            <p:nvSpPr>
              <p:cNvPr id="27" name="Rectangle 26"/>
              <p:cNvSpPr/>
              <p:nvPr/>
            </p:nvSpPr>
            <p:spPr>
              <a:xfrm>
                <a:off x="5172350" y="2320487"/>
                <a:ext cx="2828651" cy="2152628"/>
              </a:xfrm>
              <a:prstGeom prst="rect">
                <a:avLst/>
              </a:prstGeom>
              <a:solidFill>
                <a:srgbClr val="F2FDF7"/>
              </a:solidFill>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sz="2400" b="1" dirty="0"/>
                  <a:t>&lt;tr&gt;</a:t>
                </a:r>
                <a:endParaRPr lang="fr-FR" sz="2400" dirty="0"/>
              </a:p>
            </p:txBody>
          </p:sp>
          <p:sp>
            <p:nvSpPr>
              <p:cNvPr id="28" name="Rectangle 27"/>
              <p:cNvSpPr/>
              <p:nvPr/>
            </p:nvSpPr>
            <p:spPr>
              <a:xfrm>
                <a:off x="5465003" y="2748762"/>
                <a:ext cx="2383361" cy="1472328"/>
              </a:xfrm>
              <a:prstGeom prst="rect">
                <a:avLst/>
              </a:prstGeom>
            </p:spPr>
            <p:style>
              <a:lnRef idx="1">
                <a:schemeClr val="accent3"/>
              </a:lnRef>
              <a:fillRef idx="2">
                <a:schemeClr val="accent3"/>
              </a:fillRef>
              <a:effectRef idx="1">
                <a:schemeClr val="accent3"/>
              </a:effectRef>
              <a:fontRef idx="minor">
                <a:schemeClr val="dk1"/>
              </a:fontRef>
            </p:style>
            <p:txBody>
              <a:bodyPr vert="vert270" rtlCol="0" anchor="t" anchorCtr="0"/>
              <a:lstStyle/>
              <a:p>
                <a:pPr algn="ctr"/>
                <a:r>
                  <a:rPr lang="fr-FR" sz="2000" b="1" dirty="0"/>
                  <a:t>&lt;td&gt; ou &lt;th&gt;</a:t>
                </a:r>
              </a:p>
            </p:txBody>
          </p:sp>
          <p:sp>
            <p:nvSpPr>
              <p:cNvPr id="29" name="Rectangle 28"/>
              <p:cNvSpPr/>
              <p:nvPr/>
            </p:nvSpPr>
            <p:spPr>
              <a:xfrm>
                <a:off x="6264188" y="2957923"/>
                <a:ext cx="1404155" cy="1155153"/>
              </a:xfrm>
              <a:prstGeom prst="rect">
                <a:avLst/>
              </a:prstGeom>
              <a:solidFill>
                <a:srgbClr val="FFFDDD"/>
              </a:solidFill>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lang="fr-FR" dirty="0"/>
                  <a:t>contenu de cellule</a:t>
                </a:r>
              </a:p>
            </p:txBody>
          </p:sp>
        </p:grpSp>
      </p:grpSp>
    </p:spTree>
    <p:extLst>
      <p:ext uri="{BB962C8B-B14F-4D97-AF65-F5344CB8AC3E}">
        <p14:creationId xmlns:p14="http://schemas.microsoft.com/office/powerpoint/2010/main" val="22715766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Tableaux</a:t>
            </a:r>
            <a:endParaRPr lang="fr-FR" dirty="0"/>
          </a:p>
        </p:txBody>
      </p:sp>
      <p:sp>
        <p:nvSpPr>
          <p:cNvPr id="3" name="Espace réservé du contenu 2"/>
          <p:cNvSpPr>
            <a:spLocks noGrp="1"/>
          </p:cNvSpPr>
          <p:nvPr>
            <p:ph idx="1"/>
          </p:nvPr>
        </p:nvSpPr>
        <p:spPr/>
        <p:txBody>
          <a:bodyPr>
            <a:normAutofit fontScale="85000" lnSpcReduction="10000"/>
          </a:bodyPr>
          <a:lstStyle/>
          <a:p>
            <a:r>
              <a:rPr lang="fr-FR" dirty="0"/>
              <a:t>Les tableaux :</a:t>
            </a:r>
          </a:p>
          <a:p>
            <a:r>
              <a:rPr lang="fr-FR" dirty="0"/>
              <a:t>Le comportement des cellules de tableaux est configurable pour les fusion de cellules en ligne ou en colonnes avec les attributs suivants sur les </a:t>
            </a:r>
            <a:r>
              <a:rPr lang="fr-FR" sz="2600"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td</a:t>
            </a:r>
            <a:r>
              <a:rPr lang="fr-FR" sz="2100" dirty="0">
                <a:solidFill>
                  <a:srgbClr val="D3D0C8"/>
                </a:solidFill>
                <a:latin typeface="Consolas" panose="020B0609020204030204" pitchFamily="49" charset="0"/>
              </a:rPr>
              <a:t>&gt;</a:t>
            </a:r>
            <a:r>
              <a:rPr lang="fr-FR" sz="2100" b="1" i="1" dirty="0">
                <a:solidFill>
                  <a:srgbClr val="C00000"/>
                </a:solidFill>
              </a:rPr>
              <a:t>  &amp;</a:t>
            </a:r>
            <a:r>
              <a:rPr lang="fr-FR" sz="2100" b="1" i="1" dirty="0"/>
              <a:t> </a:t>
            </a:r>
            <a:r>
              <a:rPr lang="fr-FR" sz="2100"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th</a:t>
            </a:r>
            <a:r>
              <a:rPr lang="fr-FR" sz="2100" dirty="0">
                <a:solidFill>
                  <a:srgbClr val="D3D0C8"/>
                </a:solidFill>
                <a:latin typeface="Consolas" panose="020B0609020204030204" pitchFamily="49" charset="0"/>
              </a:rPr>
              <a:t>&gt;</a:t>
            </a:r>
            <a:r>
              <a:rPr lang="fr-FR" sz="2100" b="1" i="1" dirty="0">
                <a:solidFill>
                  <a:srgbClr val="C00000"/>
                </a:solidFill>
              </a:rPr>
              <a:t> </a:t>
            </a:r>
            <a:endParaRPr lang="fr-FR" sz="5700" dirty="0"/>
          </a:p>
          <a:p>
            <a:pPr lvl="2"/>
            <a:r>
              <a:rPr lang="en-US" dirty="0" err="1">
                <a:solidFill>
                  <a:srgbClr val="6699CC"/>
                </a:solidFill>
                <a:latin typeface="Consolas" panose="020B0609020204030204" pitchFamily="49" charset="0"/>
              </a:rPr>
              <a:t>colspan</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horizontalement</a:t>
            </a:r>
          </a:p>
          <a:p>
            <a:pPr marL="1341438" lvl="8"/>
            <a:endParaRPr lang="fr-FR" dirty="0"/>
          </a:p>
          <a:p>
            <a:pPr marL="1341438" lvl="8"/>
            <a:r>
              <a:rPr lang="fr-FR" dirty="0"/>
              <a:t>On y insère un chiffre</a:t>
            </a:r>
          </a:p>
          <a:p>
            <a:pPr lvl="8"/>
            <a:endParaRPr lang="fr-FR" dirty="0"/>
          </a:p>
          <a:p>
            <a:pPr lvl="5"/>
            <a:endParaRPr lang="fr-FR" dirty="0"/>
          </a:p>
          <a:p>
            <a:pPr lvl="2"/>
            <a:r>
              <a:rPr lang="en-US" dirty="0" err="1">
                <a:solidFill>
                  <a:srgbClr val="6699CC"/>
                </a:solidFill>
                <a:latin typeface="Consolas" panose="020B0609020204030204" pitchFamily="49" charset="0"/>
              </a:rPr>
              <a:t>colspn</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verticalement</a:t>
            </a:r>
          </a:p>
          <a:p>
            <a:pPr marL="1341438" lvl="8"/>
            <a:endParaRPr lang="fr-FR" dirty="0"/>
          </a:p>
          <a:p>
            <a:pPr marL="1341438" lvl="8"/>
            <a:r>
              <a:rPr lang="fr-FR" dirty="0"/>
              <a:t>On y insère un chiffre</a:t>
            </a:r>
          </a:p>
        </p:txBody>
      </p:sp>
      <p:sp>
        <p:nvSpPr>
          <p:cNvPr id="4" name="Rectangle 13"/>
          <p:cNvSpPr>
            <a:spLocks noGrp="1" noChangeArrowheads="1"/>
          </p:cNvSpPr>
          <p:nvPr>
            <p:ph type="sldNum" sz="quarter" idx="12"/>
          </p:nvPr>
        </p:nvSpPr>
        <p:spPr/>
        <p:txBody>
          <a:bodyPr/>
          <a:lstStyle/>
          <a:p>
            <a:fld id="{D0E731D8-F5EB-4F9B-86C1-C3C0F6B5B5FB}" type="slidenum">
              <a:rPr lang="fr-FR" smtClean="0"/>
              <a:pPr/>
              <a:t>39</a:t>
            </a:fld>
            <a:endParaRPr lang="fr-FR"/>
          </a:p>
        </p:txBody>
      </p:sp>
      <p:graphicFrame>
        <p:nvGraphicFramePr>
          <p:cNvPr id="13" name="Tableau 12"/>
          <p:cNvGraphicFramePr>
            <a:graphicFrameLocks noGrp="1"/>
          </p:cNvGraphicFramePr>
          <p:nvPr>
            <p:extLst>
              <p:ext uri="{D42A27DB-BD31-4B8C-83A1-F6EECF244321}">
                <p14:modId xmlns:p14="http://schemas.microsoft.com/office/powerpoint/2010/main" val="2509962968"/>
              </p:ext>
            </p:extLst>
          </p:nvPr>
        </p:nvGraphicFramePr>
        <p:xfrm>
          <a:off x="8308984" y="2113833"/>
          <a:ext cx="2643206" cy="1491648"/>
        </p:xfrm>
        <a:graphic>
          <a:graphicData uri="http://schemas.openxmlformats.org/drawingml/2006/table">
            <a:tbl>
              <a:tblPr firstRow="1" bandRow="1">
                <a:tableStyleId>{8799B23B-EC83-4686-B30A-512413B5E67A}</a:tableStyleId>
              </a:tblPr>
              <a:tblGrid>
                <a:gridCol w="2154155">
                  <a:extLst>
                    <a:ext uri="{9D8B030D-6E8A-4147-A177-3AD203B41FA5}">
                      <a16:colId xmlns:a16="http://schemas.microsoft.com/office/drawing/2014/main" xmlns="" val="20000"/>
                    </a:ext>
                  </a:extLst>
                </a:gridCol>
                <a:gridCol w="489051">
                  <a:extLst>
                    <a:ext uri="{9D8B030D-6E8A-4147-A177-3AD203B41FA5}">
                      <a16:colId xmlns:a16="http://schemas.microsoft.com/office/drawing/2014/main" xmlns="" val="20001"/>
                    </a:ext>
                  </a:extLst>
                </a:gridCol>
              </a:tblGrid>
              <a:tr h="497216">
                <a:tc gridSpan="2">
                  <a:txBody>
                    <a:bodyPr/>
                    <a:lstStyle/>
                    <a:p>
                      <a:pPr algn="ctr"/>
                      <a:r>
                        <a:rPr lang="fr-FR" dirty="0">
                          <a:latin typeface="Permanent Marker" pitchFamily="2" charset="0"/>
                          <a:ea typeface="Permanent Marker" pitchFamily="2" charset="0"/>
                        </a:rPr>
                        <a:t>colonnes</a:t>
                      </a:r>
                      <a:r>
                        <a:rPr lang="fr-FR" baseline="0" dirty="0">
                          <a:latin typeface="Permanent Marker" pitchFamily="2" charset="0"/>
                          <a:ea typeface="Permanent Marker" pitchFamily="2" charset="0"/>
                        </a:rPr>
                        <a:t> fusionnées</a:t>
                      </a:r>
                      <a:endParaRPr lang="fr-FR" dirty="0">
                        <a:latin typeface="Permanent Marker" pitchFamily="2" charset="0"/>
                        <a:ea typeface="Permanent Marker" pitchFamily="2" charset="0"/>
                      </a:endParaRPr>
                    </a:p>
                  </a:txBody>
                  <a:tcPr/>
                </a:tc>
                <a:tc hMerge="1">
                  <a:txBody>
                    <a:bodyPr/>
                    <a:lstStyle/>
                    <a:p>
                      <a:endParaRPr lang="fr-FR" dirty="0"/>
                    </a:p>
                  </a:txBody>
                  <a:tcPr/>
                </a:tc>
                <a:extLst>
                  <a:ext uri="{0D108BD9-81ED-4DB2-BD59-A6C34878D82A}">
                    <a16:rowId xmlns:a16="http://schemas.microsoft.com/office/drawing/2014/main" xmlns="" val="10000"/>
                  </a:ext>
                </a:extLst>
              </a:tr>
              <a:tr h="497216">
                <a:tc rowSpan="2">
                  <a:txBody>
                    <a:bodyPr/>
                    <a:lstStyle/>
                    <a:p>
                      <a:pPr algn="ctr"/>
                      <a:r>
                        <a:rPr lang="fr-FR" dirty="0">
                          <a:latin typeface="Permanent Marker" pitchFamily="2" charset="0"/>
                          <a:ea typeface="Permanent Marker" pitchFamily="2" charset="0"/>
                        </a:rPr>
                        <a:t>Lignes fusionnées</a:t>
                      </a:r>
                    </a:p>
                  </a:txBody>
                  <a:tcPr anchor="ct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xmlns="" val="10001"/>
                  </a:ext>
                </a:extLst>
              </a:tr>
              <a:tr h="497216">
                <a:tc vMerge="1">
                  <a:txBody>
                    <a:bodyPr/>
                    <a:lstStyle/>
                    <a:p>
                      <a:endParaRPr lang="fr-FR" dirty="0"/>
                    </a:p>
                  </a:txBody>
                  <a:tcP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xmlns="" val="10002"/>
                  </a:ext>
                </a:extLst>
              </a:tr>
            </a:tbl>
          </a:graphicData>
        </a:graphic>
      </p:graphicFrame>
      <p:cxnSp>
        <p:nvCxnSpPr>
          <p:cNvPr id="22" name="Connecteur droit avec flèche 21"/>
          <p:cNvCxnSpPr>
            <a:cxnSpLocks/>
          </p:cNvCxnSpPr>
          <p:nvPr/>
        </p:nvCxnSpPr>
        <p:spPr>
          <a:xfrm flipV="1">
            <a:off x="5879976" y="2531750"/>
            <a:ext cx="1359032" cy="65581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5" name="Connecteur droit avec flèche 24"/>
          <p:cNvCxnSpPr>
            <a:cxnSpLocks/>
          </p:cNvCxnSpPr>
          <p:nvPr/>
        </p:nvCxnSpPr>
        <p:spPr>
          <a:xfrm flipV="1">
            <a:off x="6560348" y="3563326"/>
            <a:ext cx="1035851" cy="120777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295983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t>Bienvenue chez </a:t>
            </a:r>
            <a:r>
              <a:rPr lang="fr-FR" err="1"/>
              <a:t>Orsys</a:t>
            </a:r>
            <a:r>
              <a:rPr lang="fr-FR"/>
              <a:t/>
            </a:r>
            <a:br>
              <a:rPr lang="fr-FR"/>
            </a:br>
            <a:r>
              <a:rPr lang="fr-FR"/>
              <a:t/>
            </a:r>
            <a:br>
              <a:rPr lang="fr-FR"/>
            </a:br>
            <a:r>
              <a:rPr lang="fr-FR"/>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4 jours </a:t>
            </a:r>
          </a:p>
          <a:p>
            <a:pPr lvl="1"/>
            <a:endParaRPr lang="fr-FR" dirty="0"/>
          </a:p>
          <a:p>
            <a:r>
              <a:rPr lang="fr-FR" dirty="0"/>
              <a:t>Horaires </a:t>
            </a:r>
          </a:p>
          <a:p>
            <a:pPr lvl="1"/>
            <a:r>
              <a:rPr lang="fr-FR" dirty="0" err="1"/>
              <a:t>Debut</a:t>
            </a:r>
            <a:r>
              <a:rPr lang="fr-FR" dirty="0"/>
              <a: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4401F5F-8EB9-4C52-9FE0-DA1573B9F70F}"/>
              </a:ext>
            </a:extLst>
          </p:cNvPr>
          <p:cNvSpPr>
            <a:spLocks noGrp="1"/>
          </p:cNvSpPr>
          <p:nvPr>
            <p:ph type="title"/>
          </p:nvPr>
        </p:nvSpPr>
        <p:spPr/>
        <p:txBody>
          <a:bodyPr/>
          <a:lstStyle/>
          <a:p>
            <a:r>
              <a:rPr lang="fr-FR" dirty="0"/>
              <a:t>Les formulaires</a:t>
            </a:r>
          </a:p>
        </p:txBody>
      </p:sp>
      <p:sp>
        <p:nvSpPr>
          <p:cNvPr id="6" name="Espace réservé du texte 5">
            <a:extLst>
              <a:ext uri="{FF2B5EF4-FFF2-40B4-BE49-F238E27FC236}">
                <a16:creationId xmlns:a16="http://schemas.microsoft.com/office/drawing/2014/main" xmlns="" id="{6F43232D-FD5E-4D20-A909-0EDC08B66AA7}"/>
              </a:ext>
            </a:extLst>
          </p:cNvPr>
          <p:cNvSpPr>
            <a:spLocks noGrp="1"/>
          </p:cNvSpPr>
          <p:nvPr>
            <p:ph type="body" idx="1"/>
          </p:nvPr>
        </p:nvSpPr>
        <p:spPr/>
        <p:txBody>
          <a:bodyPr/>
          <a:lstStyle/>
          <a:p>
            <a:r>
              <a:rPr lang="fr-FR" dirty="0"/>
              <a:t>Structure des formulaires</a:t>
            </a:r>
          </a:p>
        </p:txBody>
      </p:sp>
      <p:sp>
        <p:nvSpPr>
          <p:cNvPr id="7" name="Espace réservé du contenu 6">
            <a:extLst>
              <a:ext uri="{FF2B5EF4-FFF2-40B4-BE49-F238E27FC236}">
                <a16:creationId xmlns:a16="http://schemas.microsoft.com/office/drawing/2014/main" xmlns="" id="{34D54925-EE8B-49C0-AFF8-AE6869256B45}"/>
              </a:ext>
            </a:extLst>
          </p:cNvPr>
          <p:cNvSpPr>
            <a:spLocks noGrp="1"/>
          </p:cNvSpPr>
          <p:nvPr>
            <p:ph sz="half" idx="2"/>
          </p:nvPr>
        </p:nvSpPr>
        <p:spPr>
          <a:xfrm>
            <a:off x="1738282" y="1785926"/>
            <a:ext cx="5365830" cy="4643470"/>
          </a:xfrm>
        </p:spPr>
        <p:txBody>
          <a:bodyPr>
            <a:normAutofit fontScale="92500" lnSpcReduction="20000"/>
          </a:bodyPr>
          <a:lstStyle/>
          <a:p>
            <a:r>
              <a:rPr lang="fr-FR" dirty="0">
                <a:latin typeface="Consolas" panose="020B0609020204030204" pitchFamily="49" charset="0"/>
                <a:cs typeface="Consolas" panose="020B0609020204030204" pitchFamily="49" charset="0"/>
              </a:rPr>
              <a:t>La balise </a:t>
            </a:r>
            <a:r>
              <a:rPr lang="fr-FR" dirty="0">
                <a:solidFill>
                  <a:schemeClr val="bg1">
                    <a:lumMod val="50000"/>
                  </a:schemeClr>
                </a:solidFill>
                <a:latin typeface="Consolas" panose="020B0609020204030204" pitchFamily="49" charset="0"/>
                <a:cs typeface="Consolas" panose="020B0609020204030204" pitchFamily="49" charset="0"/>
              </a:rPr>
              <a:t>&lt;</a:t>
            </a:r>
            <a:r>
              <a:rPr lang="fr-FR" dirty="0">
                <a:solidFill>
                  <a:srgbClr val="F2777A"/>
                </a:solidFill>
                <a:latin typeface="Consolas" panose="020B0609020204030204" pitchFamily="49" charset="0"/>
                <a:cs typeface="Consolas" panose="020B0609020204030204" pitchFamily="49" charset="0"/>
              </a:rPr>
              <a:t>form</a:t>
            </a:r>
            <a:r>
              <a:rPr lang="fr-FR" dirty="0">
                <a:solidFill>
                  <a:schemeClr val="bg1">
                    <a:lumMod val="50000"/>
                  </a:schemeClr>
                </a:solidFill>
                <a:latin typeface="Consolas" panose="020B0609020204030204" pitchFamily="49" charset="0"/>
                <a:cs typeface="Consolas" panose="020B0609020204030204" pitchFamily="49" charset="0"/>
              </a:rPr>
              <a:t>&gt;</a:t>
            </a:r>
            <a:r>
              <a:rPr lang="fr-FR" dirty="0">
                <a:latin typeface="Consolas" panose="020B0609020204030204" pitchFamily="49" charset="0"/>
                <a:cs typeface="Consolas" panose="020B0609020204030204" pitchFamily="49" charset="0"/>
              </a:rPr>
              <a:t> englobe tous les champs du formulaire</a:t>
            </a:r>
          </a:p>
          <a:p>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L'attribut action </a:t>
            </a:r>
          </a:p>
          <a:p>
            <a:pPr lvl="2"/>
            <a:r>
              <a:rPr lang="fr-FR" dirty="0">
                <a:latin typeface="Consolas" panose="020B0609020204030204" pitchFamily="49" charset="0"/>
                <a:cs typeface="Consolas" panose="020B0609020204030204" pitchFamily="49" charset="0"/>
              </a:rPr>
              <a:t>url de la page serveur qui réceptionne le formulaire</a:t>
            </a:r>
          </a:p>
          <a:p>
            <a:pPr lvl="2"/>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L'attribut method </a:t>
            </a:r>
          </a:p>
          <a:p>
            <a:pPr lvl="2"/>
            <a:endParaRPr lang="fr-FR" b="1" i="1" u="sng" dirty="0">
              <a:latin typeface="Consolas" panose="020B0609020204030204" pitchFamily="49" charset="0"/>
              <a:cs typeface="Consolas" panose="020B0609020204030204" pitchFamily="49" charset="0"/>
            </a:endParaRPr>
          </a:p>
          <a:p>
            <a:pPr lvl="2"/>
            <a:r>
              <a:rPr lang="fr-FR" b="1" i="1" u="sng" dirty="0">
                <a:latin typeface="Consolas" panose="020B0609020204030204" pitchFamily="49" charset="0"/>
                <a:cs typeface="Consolas" panose="020B0609020204030204" pitchFamily="49" charset="0"/>
              </a:rPr>
              <a:t>GET</a:t>
            </a:r>
            <a:r>
              <a:rPr lang="fr-FR" dirty="0">
                <a:latin typeface="Consolas" panose="020B0609020204030204" pitchFamily="49" charset="0"/>
                <a:cs typeface="Consolas" panose="020B0609020204030204" pitchFamily="49" charset="0"/>
              </a:rPr>
              <a:t> : envoie le contenu du formulaire condensé dans l'adresse url précédé par </a:t>
            </a:r>
            <a:r>
              <a:rPr lang="fr-FR" sz="2000" b="1" dirty="0">
                <a:latin typeface="Consolas" panose="020B0609020204030204" pitchFamily="49" charset="0"/>
                <a:cs typeface="Consolas" panose="020B0609020204030204" pitchFamily="49" charset="0"/>
              </a:rPr>
              <a:t>?</a:t>
            </a:r>
            <a:r>
              <a:rPr lang="fr-FR" dirty="0">
                <a:latin typeface="Consolas" panose="020B0609020204030204" pitchFamily="49" charset="0"/>
                <a:cs typeface="Consolas" panose="020B0609020204030204" pitchFamily="49" charset="0"/>
              </a:rPr>
              <a:t> et séparés par </a:t>
            </a:r>
            <a:r>
              <a:rPr lang="fr-FR" sz="2000" b="1" dirty="0">
                <a:latin typeface="Consolas" panose="020B0609020204030204" pitchFamily="49" charset="0"/>
                <a:cs typeface="Consolas" panose="020B0609020204030204" pitchFamily="49" charset="0"/>
              </a:rPr>
              <a:t>&amp;</a:t>
            </a:r>
            <a:endParaRPr lang="fr-FR" b="1" dirty="0">
              <a:latin typeface="Consolas" panose="020B0609020204030204" pitchFamily="49" charset="0"/>
              <a:cs typeface="Consolas" panose="020B0609020204030204" pitchFamily="49" charset="0"/>
            </a:endParaRPr>
          </a:p>
          <a:p>
            <a:pPr lvl="3"/>
            <a:r>
              <a:rPr lang="fr-FR" dirty="0">
                <a:latin typeface="Consolas" panose="020B0609020204030204" pitchFamily="49" charset="0"/>
                <a:cs typeface="Consolas" panose="020B0609020204030204" pitchFamily="49" charset="0"/>
              </a:rPr>
              <a:t>a.php</a:t>
            </a:r>
            <a:r>
              <a:rPr lang="fr-FR" sz="1800" b="1" dirty="0">
                <a:latin typeface="Consolas" panose="020B0609020204030204" pitchFamily="49" charset="0"/>
                <a:cs typeface="Consolas" panose="020B0609020204030204" pitchFamily="49" charset="0"/>
              </a:rPr>
              <a:t>?</a:t>
            </a:r>
            <a:r>
              <a:rPr lang="fr-FR" dirty="0">
                <a:latin typeface="Consolas" panose="020B0609020204030204" pitchFamily="49" charset="0"/>
                <a:cs typeface="Consolas" panose="020B0609020204030204" pitchFamily="49" charset="0"/>
              </a:rPr>
              <a:t>champ1=value&amp;champ2=val</a:t>
            </a:r>
          </a:p>
          <a:p>
            <a:pPr lvl="3"/>
            <a:endParaRPr lang="fr-FR" dirty="0">
              <a:latin typeface="Consolas" panose="020B0609020204030204" pitchFamily="49" charset="0"/>
              <a:cs typeface="Consolas" panose="020B0609020204030204" pitchFamily="49" charset="0"/>
            </a:endParaRPr>
          </a:p>
          <a:p>
            <a:pPr lvl="2"/>
            <a:r>
              <a:rPr lang="fr-FR" b="1" i="1" u="sng" dirty="0">
                <a:latin typeface="Consolas" panose="020B0609020204030204" pitchFamily="49" charset="0"/>
                <a:cs typeface="Consolas" panose="020B0609020204030204" pitchFamily="49" charset="0"/>
              </a:rPr>
              <a:t>POST</a:t>
            </a:r>
            <a:r>
              <a:rPr lang="fr-FR" dirty="0">
                <a:latin typeface="Consolas" panose="020B0609020204030204" pitchFamily="49" charset="0"/>
                <a:cs typeface="Consolas" panose="020B0609020204030204" pitchFamily="49" charset="0"/>
              </a:rPr>
              <a:t> : envoie dans le contenu du paquet http</a:t>
            </a:r>
          </a:p>
        </p:txBody>
      </p:sp>
      <p:sp>
        <p:nvSpPr>
          <p:cNvPr id="5" name="Rectangle : coins arrondis 4">
            <a:extLst>
              <a:ext uri="{FF2B5EF4-FFF2-40B4-BE49-F238E27FC236}">
                <a16:creationId xmlns:a16="http://schemas.microsoft.com/office/drawing/2014/main" xmlns="" id="{4C37F0F2-C162-4B2E-9D50-7859F4258D49}"/>
              </a:ext>
            </a:extLst>
          </p:cNvPr>
          <p:cNvSpPr/>
          <p:nvPr/>
        </p:nvSpPr>
        <p:spPr>
          <a:xfrm>
            <a:off x="7320136" y="1844824"/>
            <a:ext cx="3024336" cy="4248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fr-FR" b="1" dirty="0"/>
              <a:t>&lt;form</a:t>
            </a:r>
            <a:r>
              <a:rPr lang="fr-FR" dirty="0"/>
              <a:t> action="</a:t>
            </a:r>
            <a:r>
              <a:rPr lang="fr-FR" dirty="0" err="1"/>
              <a:t>a.php</a:t>
            </a:r>
            <a:r>
              <a:rPr lang="fr-FR" dirty="0"/>
              <a:t>" method="GET|POST"&gt;</a:t>
            </a:r>
          </a:p>
        </p:txBody>
      </p:sp>
      <p:sp>
        <p:nvSpPr>
          <p:cNvPr id="8" name="Rectangle : coins arrondis 7">
            <a:extLst>
              <a:ext uri="{FF2B5EF4-FFF2-40B4-BE49-F238E27FC236}">
                <a16:creationId xmlns:a16="http://schemas.microsoft.com/office/drawing/2014/main" xmlns="" id="{A99FC2D7-69D6-4B39-93F0-7C3F64BAF8BD}"/>
              </a:ext>
            </a:extLst>
          </p:cNvPr>
          <p:cNvSpPr/>
          <p:nvPr/>
        </p:nvSpPr>
        <p:spPr>
          <a:xfrm>
            <a:off x="7469422" y="2708920"/>
            <a:ext cx="2803043" cy="432048"/>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&lt;Input name='' type=''/&gt;</a:t>
            </a:r>
          </a:p>
        </p:txBody>
      </p:sp>
      <p:sp>
        <p:nvSpPr>
          <p:cNvPr id="10" name="Rectangle : coins arrondis 9">
            <a:extLst>
              <a:ext uri="{FF2B5EF4-FFF2-40B4-BE49-F238E27FC236}">
                <a16:creationId xmlns:a16="http://schemas.microsoft.com/office/drawing/2014/main" xmlns="" id="{91BF2975-98FD-4A78-B1CC-A4E03F86A9CF}"/>
              </a:ext>
            </a:extLst>
          </p:cNvPr>
          <p:cNvSpPr/>
          <p:nvPr/>
        </p:nvSpPr>
        <p:spPr>
          <a:xfrm>
            <a:off x="7469422" y="3284984"/>
            <a:ext cx="2803043" cy="720080"/>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a:t>
            </a:r>
            <a:r>
              <a:rPr lang="fr-FR" dirty="0" err="1"/>
              <a:t>textarea</a:t>
            </a:r>
            <a:r>
              <a:rPr lang="fr-FR" dirty="0"/>
              <a:t> name=''&gt;</a:t>
            </a:r>
          </a:p>
          <a:p>
            <a:pPr algn="ctr"/>
            <a:r>
              <a:rPr lang="fr-FR" dirty="0"/>
              <a:t>&lt;/</a:t>
            </a:r>
            <a:r>
              <a:rPr lang="fr-FR" dirty="0" err="1"/>
              <a:t>textarea</a:t>
            </a:r>
            <a:r>
              <a:rPr lang="fr-FR" dirty="0"/>
              <a:t>&gt;</a:t>
            </a:r>
          </a:p>
        </p:txBody>
      </p:sp>
      <p:sp>
        <p:nvSpPr>
          <p:cNvPr id="11" name="Rectangle : coins arrondis 10">
            <a:extLst>
              <a:ext uri="{FF2B5EF4-FFF2-40B4-BE49-F238E27FC236}">
                <a16:creationId xmlns:a16="http://schemas.microsoft.com/office/drawing/2014/main" xmlns="" id="{DD93F763-D682-4247-8A59-E44F697538EF}"/>
              </a:ext>
            </a:extLst>
          </p:cNvPr>
          <p:cNvSpPr/>
          <p:nvPr/>
        </p:nvSpPr>
        <p:spPr>
          <a:xfrm>
            <a:off x="7469422" y="5013176"/>
            <a:ext cx="2803043" cy="432048"/>
          </a:xfrm>
          <a:prstGeom prst="roundRect">
            <a:avLst/>
          </a:prstGeom>
        </p:spPr>
        <p:style>
          <a:lnRef idx="3">
            <a:schemeClr val="lt1"/>
          </a:lnRef>
          <a:fillRef idx="1">
            <a:schemeClr val="accent5"/>
          </a:fillRef>
          <a:effectRef idx="1">
            <a:schemeClr val="accent5"/>
          </a:effectRef>
          <a:fontRef idx="minor">
            <a:schemeClr val="lt1"/>
          </a:fontRef>
        </p:style>
        <p:txBody>
          <a:bodyPr lIns="0" rIns="0" rtlCol="0" anchor="ctr"/>
          <a:lstStyle/>
          <a:p>
            <a:pPr algn="ctr"/>
            <a:r>
              <a:rPr lang="fr-FR" dirty="0"/>
              <a:t>&lt;Input type='</a:t>
            </a:r>
            <a:r>
              <a:rPr lang="fr-FR" dirty="0" err="1"/>
              <a:t>submit</a:t>
            </a:r>
            <a:r>
              <a:rPr lang="fr-FR" dirty="0"/>
              <a:t>'/&gt;</a:t>
            </a:r>
          </a:p>
        </p:txBody>
      </p:sp>
      <p:sp>
        <p:nvSpPr>
          <p:cNvPr id="12" name="Rectangle : coins arrondis 11">
            <a:extLst>
              <a:ext uri="{FF2B5EF4-FFF2-40B4-BE49-F238E27FC236}">
                <a16:creationId xmlns:a16="http://schemas.microsoft.com/office/drawing/2014/main" xmlns="" id="{2E845AE0-F676-4151-B4E1-BC2CB89A7B76}"/>
              </a:ext>
            </a:extLst>
          </p:cNvPr>
          <p:cNvSpPr/>
          <p:nvPr/>
        </p:nvSpPr>
        <p:spPr>
          <a:xfrm>
            <a:off x="7469422" y="4437112"/>
            <a:ext cx="2803043" cy="432048"/>
          </a:xfrm>
          <a:prstGeom prst="roundRect">
            <a:avLst/>
          </a:prstGeom>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fr-FR" dirty="0"/>
              <a:t>&lt;Input  type='reset'/&gt;</a:t>
            </a:r>
          </a:p>
        </p:txBody>
      </p:sp>
      <p:sp>
        <p:nvSpPr>
          <p:cNvPr id="13" name="Rectangle : coins arrondis 12">
            <a:extLst>
              <a:ext uri="{FF2B5EF4-FFF2-40B4-BE49-F238E27FC236}">
                <a16:creationId xmlns:a16="http://schemas.microsoft.com/office/drawing/2014/main" xmlns="" id="{ED2849E3-1E91-40CB-B8EF-A6C283C28024}"/>
              </a:ext>
            </a:extLst>
          </p:cNvPr>
          <p:cNvSpPr/>
          <p:nvPr/>
        </p:nvSpPr>
        <p:spPr>
          <a:xfrm>
            <a:off x="7608168" y="5661248"/>
            <a:ext cx="2448272" cy="28803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b="1" dirty="0">
                <a:solidFill>
                  <a:schemeClr val="bg1"/>
                </a:solidFill>
              </a:rPr>
              <a:t>&lt;/form&gt;</a:t>
            </a:r>
          </a:p>
        </p:txBody>
      </p:sp>
    </p:spTree>
    <p:extLst>
      <p:ext uri="{BB962C8B-B14F-4D97-AF65-F5344CB8AC3E}">
        <p14:creationId xmlns:p14="http://schemas.microsoft.com/office/powerpoint/2010/main" val="5834362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4401F5F-8EB9-4C52-9FE0-DA1573B9F70F}"/>
              </a:ext>
            </a:extLst>
          </p:cNvPr>
          <p:cNvSpPr>
            <a:spLocks noGrp="1"/>
          </p:cNvSpPr>
          <p:nvPr>
            <p:ph type="title"/>
          </p:nvPr>
        </p:nvSpPr>
        <p:spPr/>
        <p:txBody>
          <a:bodyPr/>
          <a:lstStyle/>
          <a:p>
            <a:r>
              <a:rPr lang="fr-FR" dirty="0"/>
              <a:t>Les formulaires</a:t>
            </a:r>
          </a:p>
        </p:txBody>
      </p:sp>
      <p:sp>
        <p:nvSpPr>
          <p:cNvPr id="6" name="Espace réservé du texte 5">
            <a:extLst>
              <a:ext uri="{FF2B5EF4-FFF2-40B4-BE49-F238E27FC236}">
                <a16:creationId xmlns:a16="http://schemas.microsoft.com/office/drawing/2014/main" xmlns="" id="{6F43232D-FD5E-4D20-A909-0EDC08B66AA7}"/>
              </a:ext>
            </a:extLst>
          </p:cNvPr>
          <p:cNvSpPr>
            <a:spLocks noGrp="1"/>
          </p:cNvSpPr>
          <p:nvPr>
            <p:ph type="body" idx="1"/>
          </p:nvPr>
        </p:nvSpPr>
        <p:spPr/>
        <p:txBody>
          <a:bodyPr/>
          <a:lstStyle/>
          <a:p>
            <a:r>
              <a:rPr lang="fr-FR" dirty="0"/>
              <a:t>Structure des formulaires</a:t>
            </a:r>
          </a:p>
        </p:txBody>
      </p:sp>
      <p:sp>
        <p:nvSpPr>
          <p:cNvPr id="7" name="Espace réservé du contenu 6">
            <a:extLst>
              <a:ext uri="{FF2B5EF4-FFF2-40B4-BE49-F238E27FC236}">
                <a16:creationId xmlns:a16="http://schemas.microsoft.com/office/drawing/2014/main" xmlns="" id="{34D54925-EE8B-49C0-AFF8-AE6869256B45}"/>
              </a:ext>
            </a:extLst>
          </p:cNvPr>
          <p:cNvSpPr>
            <a:spLocks noGrp="1"/>
          </p:cNvSpPr>
          <p:nvPr>
            <p:ph sz="half" idx="2"/>
          </p:nvPr>
        </p:nvSpPr>
        <p:spPr>
          <a:xfrm>
            <a:off x="1738282" y="1785926"/>
            <a:ext cx="5365830" cy="4643470"/>
          </a:xfrm>
        </p:spPr>
        <p:txBody>
          <a:bodyPr>
            <a:normAutofit lnSpcReduction="10000"/>
          </a:bodyPr>
          <a:lstStyle/>
          <a:p>
            <a:r>
              <a:rPr lang="fr-FR" dirty="0">
                <a:latin typeface="Consolas" panose="020B0609020204030204" pitchFamily="49" charset="0"/>
                <a:cs typeface="Consolas" panose="020B0609020204030204" pitchFamily="49" charset="0"/>
              </a:rPr>
              <a:t>Différents types d'input </a:t>
            </a:r>
          </a:p>
          <a:p>
            <a:pPr lvl="1"/>
            <a:r>
              <a:rPr lang="en-US" b="1" u="sng" dirty="0">
                <a:latin typeface="Consolas" panose="020B0609020204030204" pitchFamily="49" charset="0"/>
                <a:cs typeface="Consolas" panose="020B0609020204030204" pitchFamily="49" charset="0"/>
              </a:rPr>
              <a:t>html 4.01 </a:t>
            </a:r>
            <a:r>
              <a:rPr lang="en-US" dirty="0">
                <a:latin typeface="Consolas" panose="020B0609020204030204" pitchFamily="49" charset="0"/>
                <a:cs typeface="Consolas" panose="020B0609020204030204" pitchFamily="49" charset="0"/>
              </a:rPr>
              <a:t>: text, checkbox, file, radio, hidden, password, </a:t>
            </a:r>
            <a:r>
              <a:rPr lang="en-US" sz="1700" i="1" dirty="0" err="1">
                <a:latin typeface="Consolas" panose="020B0609020204030204" pitchFamily="49" charset="0"/>
                <a:cs typeface="Consolas" panose="020B0609020204030204" pitchFamily="49" charset="0"/>
              </a:rPr>
              <a:t>textarea</a:t>
            </a:r>
            <a:r>
              <a:rPr lang="en-US" sz="1700" i="1" dirty="0">
                <a:latin typeface="Consolas" panose="020B0609020204030204" pitchFamily="49" charset="0"/>
                <a:cs typeface="Consolas" panose="020B0609020204030204" pitchFamily="49" charset="0"/>
              </a:rPr>
              <a:t>*</a:t>
            </a:r>
          </a:p>
          <a:p>
            <a:pPr lvl="1"/>
            <a:endParaRPr lang="en-US" b="1" u="sng" dirty="0">
              <a:latin typeface="Consolas" panose="020B0609020204030204" pitchFamily="49" charset="0"/>
              <a:cs typeface="Consolas" panose="020B0609020204030204" pitchFamily="49" charset="0"/>
            </a:endParaRPr>
          </a:p>
          <a:p>
            <a:pPr lvl="1"/>
            <a:r>
              <a:rPr lang="en-US" b="1" u="sng" dirty="0">
                <a:latin typeface="Consolas" panose="020B0609020204030204" pitchFamily="49" charset="0"/>
                <a:cs typeface="Consolas" panose="020B0609020204030204" pitchFamily="49" charset="0"/>
              </a:rPr>
              <a:t>html 5 </a:t>
            </a:r>
            <a:r>
              <a:rPr lang="en-US" dirty="0">
                <a:latin typeface="Consolas" panose="020B0609020204030204" pitchFamily="49" charset="0"/>
                <a:cs typeface="Consolas" panose="020B0609020204030204" pitchFamily="49" charset="0"/>
              </a:rPr>
              <a:t>: number, range, search, </a:t>
            </a:r>
            <a:r>
              <a:rPr lang="en-US" dirty="0" err="1">
                <a:latin typeface="Consolas" panose="020B0609020204030204" pitchFamily="49" charset="0"/>
                <a:cs typeface="Consolas" panose="020B0609020204030204" pitchFamily="49" charset="0"/>
              </a:rPr>
              <a:t>tel</a:t>
            </a:r>
            <a:r>
              <a:rPr lang="en-US" dirty="0">
                <a:latin typeface="Consolas" panose="020B0609020204030204" pitchFamily="49" charset="0"/>
                <a:cs typeface="Consolas" panose="020B0609020204030204" pitchFamily="49" charset="0"/>
              </a:rPr>
              <a:t>, mail, </a:t>
            </a:r>
            <a:r>
              <a:rPr lang="en-US" dirty="0" err="1">
                <a:latin typeface="Consolas" panose="020B0609020204030204" pitchFamily="49" charset="0"/>
                <a:cs typeface="Consolas" panose="020B0609020204030204" pitchFamily="49" charset="0"/>
              </a:rPr>
              <a:t>url</a:t>
            </a:r>
            <a:r>
              <a:rPr lang="en-US" dirty="0">
                <a:latin typeface="Consolas" panose="020B0609020204030204" pitchFamily="49" charset="0"/>
                <a:cs typeface="Consolas" panose="020B0609020204030204" pitchFamily="49" charset="0"/>
              </a:rPr>
              <a:t>, week, color, month, image, date, datetime</a:t>
            </a:r>
          </a:p>
          <a:p>
            <a:pPr lvl="1"/>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2 input spéciaux :</a:t>
            </a:r>
          </a:p>
          <a:p>
            <a:pPr lvl="1"/>
            <a:r>
              <a:rPr lang="fr-FR" dirty="0">
                <a:latin typeface="Consolas" panose="020B0609020204030204" pitchFamily="49" charset="0"/>
                <a:cs typeface="Consolas" panose="020B0609020204030204" pitchFamily="49" charset="0"/>
              </a:rPr>
              <a:t>reset </a:t>
            </a:r>
            <a:r>
              <a:rPr lang="fr-FR" dirty="0">
                <a:latin typeface="Consolas" panose="020B0609020204030204" pitchFamily="49" charset="0"/>
                <a:cs typeface="Consolas" panose="020B0609020204030204" pitchFamily="49" charset="0"/>
                <a:sym typeface="Wingdings" panose="05000000000000000000" pitchFamily="2" charset="2"/>
              </a:rPr>
              <a:t> remet tous les champs a la valeur présent dans value=""</a:t>
            </a:r>
            <a:endParaRPr lang="fr-FR" dirty="0">
              <a:latin typeface="Consolas" panose="020B0609020204030204" pitchFamily="49" charset="0"/>
              <a:cs typeface="Consolas" panose="020B0609020204030204" pitchFamily="49" charset="0"/>
            </a:endParaRPr>
          </a:p>
          <a:p>
            <a:pPr lvl="1"/>
            <a:r>
              <a:rPr lang="fr-FR" dirty="0">
                <a:latin typeface="Consolas" panose="020B0609020204030204" pitchFamily="49" charset="0"/>
                <a:cs typeface="Consolas" panose="020B0609020204030204" pitchFamily="49" charset="0"/>
              </a:rPr>
              <a:t>submit</a:t>
            </a:r>
          </a:p>
        </p:txBody>
      </p:sp>
      <p:sp>
        <p:nvSpPr>
          <p:cNvPr id="5" name="Rectangle : coins arrondis 4">
            <a:extLst>
              <a:ext uri="{FF2B5EF4-FFF2-40B4-BE49-F238E27FC236}">
                <a16:creationId xmlns:a16="http://schemas.microsoft.com/office/drawing/2014/main" xmlns="" id="{4C37F0F2-C162-4B2E-9D50-7859F4258D49}"/>
              </a:ext>
            </a:extLst>
          </p:cNvPr>
          <p:cNvSpPr/>
          <p:nvPr/>
        </p:nvSpPr>
        <p:spPr>
          <a:xfrm>
            <a:off x="7320136" y="1844824"/>
            <a:ext cx="3024336" cy="4248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fr-FR" b="1" dirty="0"/>
              <a:t>&lt;form</a:t>
            </a:r>
            <a:r>
              <a:rPr lang="fr-FR" dirty="0"/>
              <a:t> action="" method=""&gt;</a:t>
            </a:r>
          </a:p>
        </p:txBody>
      </p:sp>
      <p:sp>
        <p:nvSpPr>
          <p:cNvPr id="8" name="Rectangle : coins arrondis 7">
            <a:extLst>
              <a:ext uri="{FF2B5EF4-FFF2-40B4-BE49-F238E27FC236}">
                <a16:creationId xmlns:a16="http://schemas.microsoft.com/office/drawing/2014/main" xmlns="" id="{A99FC2D7-69D6-4B39-93F0-7C3F64BAF8BD}"/>
              </a:ext>
            </a:extLst>
          </p:cNvPr>
          <p:cNvSpPr/>
          <p:nvPr/>
        </p:nvSpPr>
        <p:spPr>
          <a:xfrm>
            <a:off x="7469422" y="2708920"/>
            <a:ext cx="2803043" cy="432048"/>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&lt;Input name='' type=''/&gt;</a:t>
            </a:r>
          </a:p>
        </p:txBody>
      </p:sp>
      <p:sp>
        <p:nvSpPr>
          <p:cNvPr id="10" name="Rectangle : coins arrondis 9">
            <a:extLst>
              <a:ext uri="{FF2B5EF4-FFF2-40B4-BE49-F238E27FC236}">
                <a16:creationId xmlns:a16="http://schemas.microsoft.com/office/drawing/2014/main" xmlns="" id="{91BF2975-98FD-4A78-B1CC-A4E03F86A9CF}"/>
              </a:ext>
            </a:extLst>
          </p:cNvPr>
          <p:cNvSpPr/>
          <p:nvPr/>
        </p:nvSpPr>
        <p:spPr>
          <a:xfrm>
            <a:off x="7469422" y="3284984"/>
            <a:ext cx="2803043" cy="720080"/>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a:t>
            </a:r>
            <a:r>
              <a:rPr lang="fr-FR" dirty="0" err="1"/>
              <a:t>textarea</a:t>
            </a:r>
            <a:r>
              <a:rPr lang="fr-FR" dirty="0"/>
              <a:t> name=''&gt;</a:t>
            </a:r>
          </a:p>
          <a:p>
            <a:pPr algn="ctr"/>
            <a:r>
              <a:rPr lang="fr-FR" dirty="0"/>
              <a:t>&lt;/</a:t>
            </a:r>
            <a:r>
              <a:rPr lang="fr-FR" dirty="0" err="1"/>
              <a:t>textarea</a:t>
            </a:r>
            <a:r>
              <a:rPr lang="fr-FR" dirty="0"/>
              <a:t>&gt;</a:t>
            </a:r>
          </a:p>
        </p:txBody>
      </p:sp>
      <p:sp>
        <p:nvSpPr>
          <p:cNvPr id="11" name="Rectangle : coins arrondis 10">
            <a:extLst>
              <a:ext uri="{FF2B5EF4-FFF2-40B4-BE49-F238E27FC236}">
                <a16:creationId xmlns:a16="http://schemas.microsoft.com/office/drawing/2014/main" xmlns="" id="{DD93F763-D682-4247-8A59-E44F697538EF}"/>
              </a:ext>
            </a:extLst>
          </p:cNvPr>
          <p:cNvSpPr/>
          <p:nvPr/>
        </p:nvSpPr>
        <p:spPr>
          <a:xfrm>
            <a:off x="7469422" y="5013176"/>
            <a:ext cx="2803043" cy="432048"/>
          </a:xfrm>
          <a:prstGeom prst="roundRect">
            <a:avLst/>
          </a:prstGeom>
        </p:spPr>
        <p:style>
          <a:lnRef idx="3">
            <a:schemeClr val="lt1"/>
          </a:lnRef>
          <a:fillRef idx="1">
            <a:schemeClr val="accent5"/>
          </a:fillRef>
          <a:effectRef idx="1">
            <a:schemeClr val="accent5"/>
          </a:effectRef>
          <a:fontRef idx="minor">
            <a:schemeClr val="lt1"/>
          </a:fontRef>
        </p:style>
        <p:txBody>
          <a:bodyPr lIns="0" rIns="0" rtlCol="0" anchor="ctr"/>
          <a:lstStyle/>
          <a:p>
            <a:pPr algn="ctr"/>
            <a:r>
              <a:rPr lang="fr-FR" dirty="0"/>
              <a:t>&lt;Input type='</a:t>
            </a:r>
            <a:r>
              <a:rPr lang="fr-FR" dirty="0" err="1"/>
              <a:t>submit</a:t>
            </a:r>
            <a:r>
              <a:rPr lang="fr-FR" dirty="0"/>
              <a:t>'/&gt;</a:t>
            </a:r>
          </a:p>
        </p:txBody>
      </p:sp>
      <p:sp>
        <p:nvSpPr>
          <p:cNvPr id="12" name="Rectangle : coins arrondis 11">
            <a:extLst>
              <a:ext uri="{FF2B5EF4-FFF2-40B4-BE49-F238E27FC236}">
                <a16:creationId xmlns:a16="http://schemas.microsoft.com/office/drawing/2014/main" xmlns="" id="{2E845AE0-F676-4151-B4E1-BC2CB89A7B76}"/>
              </a:ext>
            </a:extLst>
          </p:cNvPr>
          <p:cNvSpPr/>
          <p:nvPr/>
        </p:nvSpPr>
        <p:spPr>
          <a:xfrm>
            <a:off x="7469422" y="4437112"/>
            <a:ext cx="2803043" cy="432048"/>
          </a:xfrm>
          <a:prstGeom prst="roundRect">
            <a:avLst/>
          </a:prstGeom>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fr-FR" dirty="0"/>
              <a:t>&lt;Input  type='reset'/&gt;</a:t>
            </a:r>
          </a:p>
        </p:txBody>
      </p:sp>
      <p:sp>
        <p:nvSpPr>
          <p:cNvPr id="13" name="Rectangle : coins arrondis 12">
            <a:extLst>
              <a:ext uri="{FF2B5EF4-FFF2-40B4-BE49-F238E27FC236}">
                <a16:creationId xmlns:a16="http://schemas.microsoft.com/office/drawing/2014/main" xmlns="" id="{ED2849E3-1E91-40CB-B8EF-A6C283C28024}"/>
              </a:ext>
            </a:extLst>
          </p:cNvPr>
          <p:cNvSpPr/>
          <p:nvPr/>
        </p:nvSpPr>
        <p:spPr>
          <a:xfrm>
            <a:off x="7608168" y="5661248"/>
            <a:ext cx="2448272" cy="28803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b="1" dirty="0">
                <a:solidFill>
                  <a:schemeClr val="bg1"/>
                </a:solidFill>
              </a:rPr>
              <a:t>&lt;/form&gt;</a:t>
            </a:r>
          </a:p>
        </p:txBody>
      </p:sp>
    </p:spTree>
    <p:extLst>
      <p:ext uri="{BB962C8B-B14F-4D97-AF65-F5344CB8AC3E}">
        <p14:creationId xmlns:p14="http://schemas.microsoft.com/office/powerpoint/2010/main" val="28485509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AE7F51BD-69F4-430D-90FB-7C822ACC9143}"/>
              </a:ext>
            </a:extLst>
          </p:cNvPr>
          <p:cNvSpPr>
            <a:spLocks noGrp="1"/>
          </p:cNvSpPr>
          <p:nvPr>
            <p:ph type="title"/>
          </p:nvPr>
        </p:nvSpPr>
        <p:spPr/>
        <p:txBody>
          <a:bodyPr/>
          <a:lstStyle/>
          <a:p>
            <a:r>
              <a:rPr lang="fr-FR" dirty="0"/>
              <a:t>Les listes</a:t>
            </a:r>
          </a:p>
        </p:txBody>
      </p:sp>
      <p:sp>
        <p:nvSpPr>
          <p:cNvPr id="6" name="Espace réservé du contenu 5">
            <a:extLst>
              <a:ext uri="{FF2B5EF4-FFF2-40B4-BE49-F238E27FC236}">
                <a16:creationId xmlns:a16="http://schemas.microsoft.com/office/drawing/2014/main" xmlns="" id="{23389176-AB67-4C6A-8AF6-DFF596194D42}"/>
              </a:ext>
            </a:extLst>
          </p:cNvPr>
          <p:cNvSpPr>
            <a:spLocks noGrp="1"/>
          </p:cNvSpPr>
          <p:nvPr>
            <p:ph idx="1"/>
          </p:nvPr>
        </p:nvSpPr>
        <p:spPr/>
        <p:txBody>
          <a:bodyPr/>
          <a:lstStyle/>
          <a:p>
            <a:r>
              <a:rPr lang="fr-FR" dirty="0"/>
              <a:t>Les listes sont </a:t>
            </a:r>
            <a:r>
              <a:rPr lang="fr-FR" dirty="0" err="1"/>
              <a:t>imbricables</a:t>
            </a:r>
            <a:endParaRPr lang="fr-FR" dirty="0"/>
          </a:p>
          <a:p>
            <a:r>
              <a:rPr lang="fr-FR" dirty="0"/>
              <a:t>Liste simple sans puce</a:t>
            </a:r>
          </a:p>
          <a:p>
            <a:pPr lvl="1"/>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dl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a:t>
            </a:r>
            <a:endParaRPr lang="fr-FR" dirty="0"/>
          </a:p>
          <a:p>
            <a:pPr lvl="2"/>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 </a:t>
            </a:r>
            <a:endParaRPr lang="fr-FR" dirty="0"/>
          </a:p>
          <a:p>
            <a:r>
              <a:rPr lang="fr-FR" dirty="0"/>
              <a:t>Listes de puces simples</a:t>
            </a:r>
          </a:p>
          <a:p>
            <a:pPr lvl="1"/>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ul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 à puces</a:t>
            </a:r>
            <a:endParaRPr lang="fr-FR" dirty="0"/>
          </a:p>
          <a:p>
            <a:pPr lvl="2"/>
            <a:r>
              <a:rPr lang="fr-FR" dirty="0"/>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 </a:t>
            </a:r>
            <a:endParaRPr lang="fr-FR" dirty="0"/>
          </a:p>
          <a:p>
            <a:r>
              <a:rPr lang="fr-FR" dirty="0"/>
              <a:t>Liste de puces numérotées</a:t>
            </a:r>
          </a:p>
          <a:p>
            <a:pPr lvl="1"/>
            <a:r>
              <a:rPr lang="fr-FR" dirty="0"/>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ol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 numérotées</a:t>
            </a:r>
            <a:endParaRPr lang="fr-FR" dirty="0"/>
          </a:p>
          <a:p>
            <a:pPr lvl="2"/>
            <a:r>
              <a:rPr lang="fr-FR" dirty="0"/>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a:t>
            </a:r>
            <a:endParaRPr lang="fr-FR" dirty="0"/>
          </a:p>
          <a:p>
            <a:endParaRPr lang="fr-FR" dirty="0"/>
          </a:p>
          <a:p>
            <a:pPr lvl="1"/>
            <a:endParaRPr lang="fr-FR" dirty="0"/>
          </a:p>
        </p:txBody>
      </p:sp>
    </p:spTree>
    <p:extLst>
      <p:ext uri="{BB962C8B-B14F-4D97-AF65-F5344CB8AC3E}">
        <p14:creationId xmlns:p14="http://schemas.microsoft.com/office/powerpoint/2010/main" val="16081724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71DFBF0-19BD-45A6-9901-8FE27917A726}"/>
              </a:ext>
            </a:extLst>
          </p:cNvPr>
          <p:cNvSpPr>
            <a:spLocks noGrp="1"/>
          </p:cNvSpPr>
          <p:nvPr>
            <p:ph type="title"/>
          </p:nvPr>
        </p:nvSpPr>
        <p:spPr/>
        <p:txBody>
          <a:bodyPr/>
          <a:lstStyle/>
          <a:p>
            <a:r>
              <a:rPr lang="fr-FR" dirty="0"/>
              <a:t>balises courantes</a:t>
            </a:r>
          </a:p>
        </p:txBody>
      </p:sp>
      <p:sp>
        <p:nvSpPr>
          <p:cNvPr id="3" name="Espace réservé du contenu 2">
            <a:extLst>
              <a:ext uri="{FF2B5EF4-FFF2-40B4-BE49-F238E27FC236}">
                <a16:creationId xmlns:a16="http://schemas.microsoft.com/office/drawing/2014/main" xmlns="" id="{862845D0-16CF-4912-A6DC-EC088E54897E}"/>
              </a:ext>
            </a:extLst>
          </p:cNvPr>
          <p:cNvSpPr>
            <a:spLocks noGrp="1"/>
          </p:cNvSpPr>
          <p:nvPr>
            <p:ph idx="1"/>
          </p:nvPr>
        </p:nvSpPr>
        <p:spPr/>
        <p:txBody>
          <a:bodyPr>
            <a:normAutofit fontScale="85000" lnSpcReduction="20000"/>
          </a:bodyPr>
          <a:lstStyle/>
          <a:p>
            <a:r>
              <a:rPr lang="fr-FR" dirty="0"/>
              <a:t>images</a:t>
            </a:r>
          </a:p>
          <a:p>
            <a:pPr lvl="2"/>
            <a:r>
              <a:rPr lang="fr-FR" dirty="0"/>
              <a:t> </a:t>
            </a:r>
            <a:r>
              <a:rPr lang="fr-FR"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img</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src</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img.jpg</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alt</a:t>
            </a:r>
            <a:r>
              <a:rPr lang="fr-FR" dirty="0">
                <a:solidFill>
                  <a:srgbClr val="D3D0C8"/>
                </a:solidFill>
                <a:latin typeface="Consolas" panose="020B0609020204030204" pitchFamily="49" charset="0"/>
              </a:rPr>
              <a:t>="</a:t>
            </a:r>
            <a:r>
              <a:rPr lang="fr-FR" sz="2000" dirty="0">
                <a:solidFill>
                  <a:srgbClr val="99CC99"/>
                </a:solidFill>
                <a:latin typeface="Consolas" panose="020B0609020204030204" pitchFamily="49" charset="0"/>
              </a:rPr>
              <a:t>texte alternatif</a:t>
            </a:r>
            <a:r>
              <a:rPr lang="fr-FR" dirty="0">
                <a:solidFill>
                  <a:srgbClr val="D3D0C8"/>
                </a:solidFill>
                <a:latin typeface="Consolas" panose="020B0609020204030204" pitchFamily="49" charset="0"/>
              </a:rPr>
              <a:t>"/&gt;</a:t>
            </a:r>
          </a:p>
          <a:p>
            <a:pPr lvl="2"/>
            <a:endParaRPr lang="fr-FR" dirty="0"/>
          </a:p>
          <a:p>
            <a:r>
              <a:rPr lang="fr-FR" dirty="0"/>
              <a:t>liens</a:t>
            </a:r>
          </a:p>
          <a:p>
            <a:pPr lvl="2"/>
            <a:r>
              <a:rPr lang="fr-FR" dirty="0"/>
              <a:t> </a:t>
            </a:r>
            <a:r>
              <a:rPr lang="fr-FR"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a</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href</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http://lien.fr/</a:t>
            </a:r>
            <a:r>
              <a:rPr lang="fr-FR" dirty="0">
                <a:solidFill>
                  <a:srgbClr val="D3D0C8"/>
                </a:solidFill>
                <a:latin typeface="Consolas" panose="020B0609020204030204" pitchFamily="49" charset="0"/>
              </a:rPr>
              <a:t>"&gt;</a:t>
            </a:r>
            <a:r>
              <a:rPr lang="fr-FR" sz="2000" b="1" u="sng" dirty="0">
                <a:solidFill>
                  <a:schemeClr val="bg1">
                    <a:lumMod val="50000"/>
                  </a:schemeClr>
                </a:solidFill>
                <a:latin typeface="Consolas" panose="020B0609020204030204" pitchFamily="49" charset="0"/>
              </a:rPr>
              <a:t>zone cliquable</a:t>
            </a:r>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a</a:t>
            </a:r>
            <a:r>
              <a:rPr lang="fr-FR" dirty="0">
                <a:solidFill>
                  <a:srgbClr val="D3D0C8"/>
                </a:solidFill>
                <a:latin typeface="Consolas" panose="020B0609020204030204" pitchFamily="49" charset="0"/>
              </a:rPr>
              <a:t>&gt;</a:t>
            </a:r>
          </a:p>
          <a:p>
            <a:endParaRPr lang="fr-FR" dirty="0"/>
          </a:p>
          <a:p>
            <a:r>
              <a:rPr lang="fr-FR" dirty="0"/>
              <a:t>Saut de ligne</a:t>
            </a:r>
          </a:p>
          <a:p>
            <a:pPr lvl="2"/>
            <a:r>
              <a:rPr lang="fr-FR" dirty="0"/>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br</a:t>
            </a:r>
            <a:r>
              <a:rPr lang="fr-FR" dirty="0">
                <a:solidFill>
                  <a:srgbClr val="D3D0C8"/>
                </a:solidFill>
                <a:latin typeface="Consolas" panose="020B0609020204030204" pitchFamily="49" charset="0"/>
              </a:rPr>
              <a:t>/&gt;</a:t>
            </a:r>
          </a:p>
          <a:p>
            <a:endParaRPr lang="fr-FR" dirty="0">
              <a:latin typeface="Consolas" panose="020B0609020204030204" pitchFamily="49" charset="0"/>
            </a:endParaRPr>
          </a:p>
          <a:p>
            <a:r>
              <a:rPr lang="fr-FR" dirty="0">
                <a:latin typeface="Consolas" panose="020B0609020204030204" pitchFamily="49" charset="0"/>
              </a:rPr>
              <a:t>Gras, souligné, grand, petit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u</a:t>
            </a:r>
            <a:r>
              <a:rPr lang="en-US" dirty="0">
                <a:solidFill>
                  <a:srgbClr val="D3D0C8"/>
                </a:solidFill>
                <a:latin typeface="Consolas" panose="020B0609020204030204" pitchFamily="49" charset="0"/>
              </a:rPr>
              <a:t>&gt;</a:t>
            </a:r>
            <a:r>
              <a:rPr lang="en-US" dirty="0" err="1">
                <a:solidFill>
                  <a:schemeClr val="bg1">
                    <a:lumMod val="50000"/>
                  </a:schemeClr>
                </a:solidFill>
                <a:latin typeface="Consolas" panose="020B0609020204030204" pitchFamily="49" charset="0"/>
              </a:rPr>
              <a:t>souligné</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u</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bold</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big</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grand</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big</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small</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petit</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small</a:t>
            </a:r>
            <a:r>
              <a:rPr lang="en-US" dirty="0">
                <a:solidFill>
                  <a:srgbClr val="D3D0C8"/>
                </a:solidFill>
                <a:latin typeface="Consolas" panose="020B0609020204030204" pitchFamily="49" charset="0"/>
              </a:rPr>
              <a:t>&gt;</a:t>
            </a:r>
          </a:p>
          <a:p>
            <a:pPr lvl="2"/>
            <a:endParaRPr lang="fr-FR" dirty="0">
              <a:latin typeface="Consolas" panose="020B0609020204030204" pitchFamily="49" charset="0"/>
            </a:endParaRPr>
          </a:p>
          <a:p>
            <a:pPr lvl="2"/>
            <a:endParaRPr lang="fr-FR" dirty="0"/>
          </a:p>
          <a:p>
            <a:endParaRPr lang="fr-FR" dirty="0"/>
          </a:p>
        </p:txBody>
      </p:sp>
    </p:spTree>
    <p:extLst>
      <p:ext uri="{BB962C8B-B14F-4D97-AF65-F5344CB8AC3E}">
        <p14:creationId xmlns:p14="http://schemas.microsoft.com/office/powerpoint/2010/main" val="17395393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3" name="Espace réservé du contenu 2"/>
          <p:cNvSpPr>
            <a:spLocks noGrp="1"/>
          </p:cNvSpPr>
          <p:nvPr>
            <p:ph idx="1"/>
          </p:nvPr>
        </p:nvSpPr>
        <p:spPr/>
        <p:txBody>
          <a:bodyPr/>
          <a:lstStyle/>
          <a:p>
            <a:r>
              <a:rPr lang="fr-FR" dirty="0"/>
              <a:t>Dans cette partie vous avez découvert :</a:t>
            </a:r>
          </a:p>
          <a:p>
            <a:pPr lvl="2"/>
            <a:endParaRPr lang="fr-FR" dirty="0"/>
          </a:p>
          <a:p>
            <a:pPr lvl="2"/>
            <a:endParaRPr lang="fr-FR" dirty="0"/>
          </a:p>
          <a:p>
            <a:pPr lvl="2"/>
            <a:r>
              <a:rPr lang="fr-FR" dirty="0"/>
              <a:t>La structure d'un fichier HTML</a:t>
            </a:r>
          </a:p>
          <a:p>
            <a:pPr lvl="2"/>
            <a:endParaRPr lang="fr-FR" dirty="0"/>
          </a:p>
          <a:p>
            <a:pPr lvl="2"/>
            <a:endParaRPr lang="fr-FR" dirty="0"/>
          </a:p>
          <a:p>
            <a:pPr lvl="2"/>
            <a:r>
              <a:rPr lang="fr-FR" dirty="0"/>
              <a:t>Différentes balises de structures du HTML</a:t>
            </a:r>
          </a:p>
        </p:txBody>
      </p:sp>
    </p:spTree>
    <p:extLst>
      <p:ext uri="{BB962C8B-B14F-4D97-AF65-F5344CB8AC3E}">
        <p14:creationId xmlns:p14="http://schemas.microsoft.com/office/powerpoint/2010/main" val="31127682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Rappels CSS</a:t>
            </a: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45</a:t>
            </a:fld>
            <a:endParaRPr lang="fr-FR"/>
          </a:p>
        </p:txBody>
      </p:sp>
      <p:sp>
        <p:nvSpPr>
          <p:cNvPr id="6" name="Espace réservé du texte 2"/>
          <p:cNvSpPr txBox="1">
            <a:spLocks/>
          </p:cNvSpPr>
          <p:nvPr/>
        </p:nvSpPr>
        <p:spPr>
          <a:xfrm>
            <a:off x="7248128" y="5013176"/>
            <a:ext cx="3024336" cy="1371600"/>
          </a:xfrm>
          <a:prstGeom prst="rect">
            <a:avLst/>
          </a:prstGeom>
        </p:spPr>
        <p:txBody>
          <a:bodyPr vert="horz" anchor="t">
            <a:normAutofit/>
          </a:bodyPr>
          <a:lstStyle/>
          <a:p>
            <a:pPr marL="400050" indent="-400050">
              <a:spcBef>
                <a:spcPts val="600"/>
              </a:spcBef>
              <a:buClr>
                <a:schemeClr val="accent1"/>
              </a:buClr>
              <a:buSzPct val="70000"/>
              <a:buFont typeface="Wingdings"/>
              <a:buAutoNum type="romanUcParenR"/>
              <a:defRPr/>
            </a:pPr>
            <a:endParaRPr lang="fr-FR" b="1" dirty="0">
              <a:solidFill>
                <a:schemeClr val="tx2"/>
              </a:solidFill>
            </a:endParaRPr>
          </a:p>
        </p:txBody>
      </p:sp>
      <p:pic>
        <p:nvPicPr>
          <p:cNvPr id="8" name="Espace réservé pour une image  5" descr="10.png">
            <a:extLst>
              <a:ext uri="{FF2B5EF4-FFF2-40B4-BE49-F238E27FC236}">
                <a16:creationId xmlns:a16="http://schemas.microsoft.com/office/drawing/2014/main" xmlns="" id="{31D6E14C-95C3-4AC6-94AD-35408FEC4BEB}"/>
              </a:ext>
            </a:extLst>
          </p:cNvPr>
          <p:cNvPicPr>
            <a:picLocks noChangeAspect="1"/>
          </p:cNvPicPr>
          <p:nvPr/>
        </p:nvPicPr>
        <p:blipFill>
          <a:blip r:embed="rId3"/>
          <a:srcRect t="5566" b="5566"/>
          <a:stretch>
            <a:fillRect/>
          </a:stretch>
        </p:blipFill>
        <p:spPr>
          <a:xfrm>
            <a:off x="6448020" y="884049"/>
            <a:ext cx="2168260" cy="2775372"/>
          </a:xfrm>
          <a:prstGeom prst="rect">
            <a:avLst/>
          </a:prstGeom>
        </p:spPr>
      </p:pic>
      <p:pic>
        <p:nvPicPr>
          <p:cNvPr id="141314" name="Picture 2" descr="RÃ©sultat de recherche d'images pour &quot;logo css4&quot;">
            <a:extLst>
              <a:ext uri="{FF2B5EF4-FFF2-40B4-BE49-F238E27FC236}">
                <a16:creationId xmlns:a16="http://schemas.microsoft.com/office/drawing/2014/main" xmlns="" id="{9CBBB500-B3C4-49B2-97A2-F8FCF4E4B5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3664" y="1291482"/>
            <a:ext cx="1714500" cy="216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2307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AutoShape 2"/>
          <p:cNvSpPr>
            <a:spLocks noGrp="1" noChangeArrowheads="1"/>
          </p:cNvSpPr>
          <p:nvPr>
            <p:ph type="title"/>
          </p:nvPr>
        </p:nvSpPr>
        <p:spPr/>
        <p:txBody>
          <a:bodyPr>
            <a:normAutofit/>
          </a:bodyPr>
          <a:lstStyle/>
          <a:p>
            <a:pPr eaLnBrk="1" hangingPunct="1"/>
            <a:r>
              <a:rPr lang="fr-FR" dirty="0" err="1"/>
              <a:t>Css</a:t>
            </a:r>
            <a:r>
              <a:rPr lang="fr-FR" dirty="0"/>
              <a:t> Introduction</a:t>
            </a:r>
          </a:p>
        </p:txBody>
      </p:sp>
      <p:sp>
        <p:nvSpPr>
          <p:cNvPr id="131076"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Qu’est-ce qu’un CSS</a:t>
            </a:r>
          </a:p>
          <a:p>
            <a:pPr lvl="1" eaLnBrk="1" hangingPunct="1"/>
            <a:r>
              <a:rPr lang="fr-FR" dirty="0">
                <a:ea typeface="MS Mincho" pitchFamily="49" charset="-128"/>
              </a:rPr>
              <a:t> CSS (feuilles de style en cascade) langage de présentation applicable en cascade ! (c'est la technologie de mise en page utilisée initialement par XML)</a:t>
            </a:r>
          </a:p>
          <a:p>
            <a:pPr lvl="1" eaLnBrk="1" hangingPunct="1"/>
            <a:r>
              <a:rPr lang="fr-FR" dirty="0">
                <a:ea typeface="MS Mincho" pitchFamily="49" charset="-128"/>
              </a:rPr>
              <a:t> Principe de séparation du contenu et de la mise en forme (plus accessible, pratique et rapide)</a:t>
            </a:r>
          </a:p>
          <a:p>
            <a:pPr lvl="1" eaLnBrk="1" hangingPunct="1"/>
            <a:r>
              <a:rPr lang="fr-FR" dirty="0">
                <a:ea typeface="MS Mincho" pitchFamily="49" charset="-128"/>
              </a:rPr>
              <a:t> Les CSS externes liées (</a:t>
            </a:r>
            <a:r>
              <a:rPr lang="fr-FR" dirty="0" err="1">
                <a:ea typeface="MS Mincho" pitchFamily="49" charset="-128"/>
              </a:rPr>
              <a:t>link</a:t>
            </a:r>
            <a:r>
              <a:rPr lang="fr-FR" dirty="0">
                <a:ea typeface="MS Mincho" pitchFamily="49" charset="-128"/>
              </a:rPr>
              <a:t>), intégrées (</a:t>
            </a:r>
            <a:r>
              <a:rPr lang="fr-FR" dirty="0" err="1">
                <a:ea typeface="MS Mincho" pitchFamily="49" charset="-128"/>
              </a:rPr>
              <a:t>head</a:t>
            </a:r>
            <a:r>
              <a:rPr lang="fr-FR" dirty="0">
                <a:ea typeface="MS Mincho" pitchFamily="49" charset="-128"/>
              </a:rPr>
              <a:t>) ou inline ou spécifiées côté client (accessibilité des personnes handicapées)</a:t>
            </a:r>
          </a:p>
          <a:p>
            <a:pPr lvl="1" eaLnBrk="1" hangingPunct="1"/>
            <a:r>
              <a:rPr lang="fr-FR" dirty="0">
                <a:ea typeface="MS Mincho" pitchFamily="49" charset="-128"/>
              </a:rPr>
              <a:t> Syntaxe, issue de </a:t>
            </a:r>
            <a:r>
              <a:rPr lang="fr-FR" dirty="0" err="1">
                <a:ea typeface="MS Mincho" pitchFamily="49" charset="-128"/>
              </a:rPr>
              <a:t>javascript</a:t>
            </a:r>
            <a:r>
              <a:rPr lang="fr-FR" dirty="0">
                <a:ea typeface="MS Mincho" pitchFamily="49" charset="-128"/>
              </a:rPr>
              <a:t>, est simple.</a:t>
            </a:r>
          </a:p>
          <a:p>
            <a:pPr eaLnBrk="1" hangingPunct="1"/>
            <a:endParaRPr lang="fr-FR" dirty="0">
              <a:ea typeface="MS Mincho" pitchFamily="49" charset="-128"/>
            </a:endParaRPr>
          </a:p>
          <a:p>
            <a:pPr eaLnBrk="1" hangingPunct="1"/>
            <a:r>
              <a:rPr lang="fr-FR" dirty="0">
                <a:ea typeface="MS Mincho" pitchFamily="49" charset="-128"/>
              </a:rPr>
              <a:t>Utilité des CSS</a:t>
            </a:r>
          </a:p>
          <a:p>
            <a:pPr lvl="1" eaLnBrk="1" hangingPunct="1"/>
            <a:r>
              <a:rPr lang="fr-FR" dirty="0">
                <a:ea typeface="MS Mincho" pitchFamily="49" charset="-128"/>
              </a:rPr>
              <a:t> Réutilisation des mises en forme existantes facilement et rapidement, changement complet d’apparence simplement en changeant les CSS</a:t>
            </a:r>
          </a:p>
          <a:p>
            <a:pPr lvl="1" eaLnBrk="1" hangingPunct="1"/>
            <a:r>
              <a:rPr lang="fr-FR" dirty="0">
                <a:ea typeface="MS Mincho" pitchFamily="49" charset="-128"/>
              </a:rPr>
              <a:t> Donc économie de BP car le formatage n’est pas défini pour chaque élément</a:t>
            </a:r>
          </a:p>
          <a:p>
            <a:pPr lvl="1" eaLnBrk="1" hangingPunct="1"/>
            <a:r>
              <a:rPr lang="fr-FR" dirty="0">
                <a:ea typeface="MS Mincho" pitchFamily="49" charset="-128"/>
              </a:rPr>
              <a:t> Homogénéisation et cohérence de la présentation du site</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46</a:t>
            </a:fld>
            <a:endParaRPr lang="fr-FR"/>
          </a:p>
        </p:txBody>
      </p:sp>
    </p:spTree>
    <p:extLst>
      <p:ext uri="{BB962C8B-B14F-4D97-AF65-F5344CB8AC3E}">
        <p14:creationId xmlns:p14="http://schemas.microsoft.com/office/powerpoint/2010/main" val="9451417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AutoShape 2"/>
          <p:cNvSpPr>
            <a:spLocks noGrp="1" noChangeArrowheads="1"/>
          </p:cNvSpPr>
          <p:nvPr>
            <p:ph type="title"/>
          </p:nvPr>
        </p:nvSpPr>
        <p:spPr/>
        <p:txBody>
          <a:bodyPr>
            <a:normAutofit/>
          </a:bodyPr>
          <a:lstStyle/>
          <a:p>
            <a:pPr eaLnBrk="1" hangingPunct="1"/>
            <a:r>
              <a:rPr lang="fr-FR" dirty="0"/>
              <a:t>Syntaxe Css</a:t>
            </a:r>
          </a:p>
        </p:txBody>
      </p:sp>
      <p:sp>
        <p:nvSpPr>
          <p:cNvPr id="132100" name="Rectangle 3"/>
          <p:cNvSpPr>
            <a:spLocks noGrp="1" noChangeArrowheads="1"/>
          </p:cNvSpPr>
          <p:nvPr>
            <p:ph idx="1"/>
          </p:nvPr>
        </p:nvSpPr>
        <p:spPr/>
        <p:txBody>
          <a:bodyPr>
            <a:normAutofit fontScale="77500" lnSpcReduction="20000"/>
          </a:bodyPr>
          <a:lstStyle/>
          <a:p>
            <a:r>
              <a:rPr lang="fr-FR" dirty="0"/>
              <a:t>Syntaxe de Base</a:t>
            </a:r>
          </a:p>
          <a:p>
            <a:pPr lvl="1"/>
            <a:r>
              <a:rPr lang="fr-FR" dirty="0"/>
              <a:t> </a:t>
            </a:r>
            <a:r>
              <a:rPr lang="fr-FR" dirty="0">
                <a:ea typeface="MS Mincho" pitchFamily="49" charset="-128"/>
              </a:rPr>
              <a:t>sélecteur { propriété: valeur; }</a:t>
            </a:r>
          </a:p>
          <a:p>
            <a:pPr lvl="1"/>
            <a:endParaRPr lang="fr-FR" dirty="0">
              <a:ea typeface="MS Mincho" pitchFamily="49" charset="-128"/>
            </a:endParaRPr>
          </a:p>
          <a:p>
            <a:r>
              <a:rPr lang="fr-FR" dirty="0"/>
              <a:t>Sélecteurs multiples</a:t>
            </a:r>
          </a:p>
          <a:p>
            <a:pPr lvl="1"/>
            <a:endParaRPr lang="fr-FR" dirty="0"/>
          </a:p>
          <a:p>
            <a:pPr lvl="1"/>
            <a:endParaRPr lang="fr-FR" dirty="0"/>
          </a:p>
          <a:p>
            <a:pPr lvl="1"/>
            <a:endParaRPr lang="fr-FR" dirty="0"/>
          </a:p>
          <a:p>
            <a:pPr lvl="1"/>
            <a:endParaRPr lang="fr-FR" dirty="0"/>
          </a:p>
          <a:p>
            <a:pPr lvl="1"/>
            <a:endParaRPr lang="fr-FR" dirty="0"/>
          </a:p>
          <a:p>
            <a:r>
              <a:rPr lang="fr-FR" dirty="0"/>
              <a:t>Encapsulation des éléments</a:t>
            </a:r>
          </a:p>
          <a:p>
            <a:endParaRPr lang="fr-FR" dirty="0"/>
          </a:p>
          <a:p>
            <a:endParaRPr lang="fr-FR" dirty="0"/>
          </a:p>
          <a:p>
            <a:endParaRPr lang="fr-FR" dirty="0"/>
          </a:p>
          <a:p>
            <a:pPr>
              <a:buNone/>
            </a:pPr>
            <a:r>
              <a:rPr lang="fr-FR"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47</a:t>
            </a:fld>
            <a:endParaRPr lang="fr-FR"/>
          </a:p>
        </p:txBody>
      </p:sp>
      <p:sp>
        <p:nvSpPr>
          <p:cNvPr id="5" name="ZoneTexte 4"/>
          <p:cNvSpPr txBox="1"/>
          <p:nvPr/>
        </p:nvSpPr>
        <p:spPr>
          <a:xfrm>
            <a:off x="2809853" y="2643183"/>
            <a:ext cx="6281143" cy="1384995"/>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sz="1200" b="1" u="sng" dirty="0"/>
              <a:t>Code </a:t>
            </a:r>
            <a:r>
              <a:rPr lang="fr-FR" sz="1200" b="1" u="sng" dirty="0" err="1"/>
              <a:t>css</a:t>
            </a:r>
            <a:r>
              <a:rPr lang="fr-FR" sz="1200" b="1" u="sng" dirty="0"/>
              <a:t> :</a:t>
            </a:r>
          </a:p>
          <a:p>
            <a:pPr marL="0" lvl="1"/>
            <a:r>
              <a:rPr lang="fr-FR" dirty="0"/>
              <a:t> h1, h2, … h6 {</a:t>
            </a:r>
            <a:br>
              <a:rPr lang="fr-FR" dirty="0"/>
            </a:br>
            <a:r>
              <a:rPr lang="fr-FR" dirty="0"/>
              <a:t>	font-</a:t>
            </a:r>
            <a:r>
              <a:rPr lang="fr-FR" dirty="0" err="1"/>
              <a:t>family</a:t>
            </a:r>
            <a:r>
              <a:rPr lang="fr-FR" dirty="0"/>
              <a:t> : "MS </a:t>
            </a:r>
            <a:r>
              <a:rPr lang="fr-FR" dirty="0" err="1"/>
              <a:t>Trebuchet</a:t>
            </a:r>
            <a:r>
              <a:rPr lang="fr-FR" dirty="0"/>
              <a:t>", </a:t>
            </a:r>
            <a:r>
              <a:rPr lang="fr-FR" dirty="0" err="1"/>
              <a:t>Verdana</a:t>
            </a:r>
            <a:r>
              <a:rPr lang="fr-FR" dirty="0"/>
              <a:t>, Arial, sans-</a:t>
            </a:r>
            <a:r>
              <a:rPr lang="fr-FR" dirty="0" err="1"/>
              <a:t>serif</a:t>
            </a:r>
            <a:r>
              <a:rPr lang="fr-FR" dirty="0"/>
              <a:t>;</a:t>
            </a:r>
            <a:br>
              <a:rPr lang="fr-FR" dirty="0"/>
            </a:br>
            <a:r>
              <a:rPr lang="fr-FR" dirty="0"/>
              <a:t>	font-</a:t>
            </a:r>
            <a:r>
              <a:rPr lang="fr-FR" dirty="0" err="1"/>
              <a:t>weight</a:t>
            </a:r>
            <a:r>
              <a:rPr lang="fr-FR" dirty="0"/>
              <a:t> : bold;</a:t>
            </a:r>
            <a:br>
              <a:rPr lang="fr-FR" dirty="0"/>
            </a:br>
            <a:r>
              <a:rPr lang="fr-FR" dirty="0"/>
              <a:t>}</a:t>
            </a:r>
          </a:p>
        </p:txBody>
      </p:sp>
      <p:sp>
        <p:nvSpPr>
          <p:cNvPr id="7" name="Rectangle 6"/>
          <p:cNvSpPr/>
          <p:nvPr/>
        </p:nvSpPr>
        <p:spPr>
          <a:xfrm>
            <a:off x="2666976" y="5072075"/>
            <a:ext cx="7056784"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3038" lvl="1"/>
            <a:r>
              <a:rPr lang="fr-FR" dirty="0">
                <a:sym typeface="Wingdings" pitchFamily="2" charset="2"/>
              </a:rPr>
              <a:t>     /*</a:t>
            </a:r>
            <a:r>
              <a:rPr lang="fr-FR" dirty="0">
                <a:ea typeface="MS Mincho" pitchFamily="49" charset="-128"/>
              </a:rPr>
              <a:t> s’applique aux images contenues dans un lien*/</a:t>
            </a:r>
            <a:endParaRPr lang="fr-FR" dirty="0"/>
          </a:p>
          <a:p>
            <a:pPr marL="173038" lvl="1"/>
            <a:r>
              <a:rPr lang="fr-FR" b="1" dirty="0">
                <a:ea typeface="MS Mincho" pitchFamily="49" charset="-128"/>
              </a:rPr>
              <a:t>a img </a:t>
            </a:r>
            <a:r>
              <a:rPr lang="fr-FR" dirty="0">
                <a:ea typeface="MS Mincho" pitchFamily="49" charset="-128"/>
              </a:rPr>
              <a:t>{ border : </a:t>
            </a:r>
            <a:r>
              <a:rPr lang="fr-FR" i="1" dirty="0">
                <a:ea typeface="MS Mincho" pitchFamily="49" charset="-128"/>
              </a:rPr>
              <a:t>none</a:t>
            </a:r>
            <a:r>
              <a:rPr lang="fr-FR" dirty="0">
                <a:ea typeface="MS Mincho" pitchFamily="49" charset="-128"/>
              </a:rPr>
              <a:t>; } </a:t>
            </a:r>
          </a:p>
          <a:p>
            <a:pPr marL="173038" lvl="1"/>
            <a:r>
              <a:rPr lang="fr-FR" dirty="0">
                <a:sym typeface="Wingdings" pitchFamily="2" charset="2"/>
              </a:rPr>
              <a:t>    /*</a:t>
            </a:r>
            <a:r>
              <a:rPr lang="fr-FR" dirty="0">
                <a:ea typeface="MS Mincho" pitchFamily="49" charset="-128"/>
              </a:rPr>
              <a:t> s’applique aux paragraphes dans les balises class </a:t>
            </a:r>
            <a:r>
              <a:rPr lang="fr-FR" dirty="0" err="1">
                <a:ea typeface="MS Mincho" pitchFamily="49" charset="-128"/>
              </a:rPr>
              <a:t>maClasse</a:t>
            </a:r>
            <a:r>
              <a:rPr lang="fr-FR" dirty="0">
                <a:ea typeface="MS Mincho" pitchFamily="49" charset="-128"/>
              </a:rPr>
              <a:t>*/</a:t>
            </a:r>
          </a:p>
          <a:p>
            <a:pPr marL="173038" lvl="1"/>
            <a:r>
              <a:rPr lang="fr-FR" b="1" dirty="0">
                <a:ea typeface="MS Mincho" pitchFamily="49" charset="-128"/>
              </a:rPr>
              <a:t>.</a:t>
            </a:r>
            <a:r>
              <a:rPr lang="fr-FR" b="1" dirty="0" err="1">
                <a:ea typeface="MS Mincho" pitchFamily="49" charset="-128"/>
              </a:rPr>
              <a:t>maClasse</a:t>
            </a:r>
            <a:r>
              <a:rPr lang="fr-FR" b="1" dirty="0">
                <a:ea typeface="MS Mincho" pitchFamily="49" charset="-128"/>
              </a:rPr>
              <a:t> p </a:t>
            </a:r>
            <a:r>
              <a:rPr lang="fr-FR" dirty="0">
                <a:ea typeface="MS Mincho" pitchFamily="49" charset="-128"/>
              </a:rPr>
              <a:t>{ </a:t>
            </a:r>
            <a:r>
              <a:rPr lang="fr-FR" dirty="0" err="1">
                <a:ea typeface="MS Mincho" pitchFamily="49" charset="-128"/>
              </a:rPr>
              <a:t>margin</a:t>
            </a:r>
            <a:r>
              <a:rPr lang="fr-FR" dirty="0">
                <a:ea typeface="MS Mincho" pitchFamily="49" charset="-128"/>
              </a:rPr>
              <a:t> : </a:t>
            </a:r>
            <a:r>
              <a:rPr lang="fr-FR" i="1" dirty="0">
                <a:ea typeface="MS Mincho" pitchFamily="49" charset="-128"/>
              </a:rPr>
              <a:t>0.5em 0;</a:t>
            </a:r>
            <a:r>
              <a:rPr lang="fr-FR" dirty="0">
                <a:ea typeface="MS Mincho" pitchFamily="49" charset="-128"/>
              </a:rPr>
              <a:t> }</a:t>
            </a:r>
            <a:endParaRPr lang="fr-FR" sz="2800" dirty="0">
              <a:ea typeface="MS Mincho" pitchFamily="49" charset="-128"/>
            </a:endParaRPr>
          </a:p>
        </p:txBody>
      </p:sp>
    </p:spTree>
    <p:extLst>
      <p:ext uri="{BB962C8B-B14F-4D97-AF65-F5344CB8AC3E}">
        <p14:creationId xmlns:p14="http://schemas.microsoft.com/office/powerpoint/2010/main" val="14009663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AutoShape 1026"/>
          <p:cNvSpPr>
            <a:spLocks noGrp="1" noChangeArrowheads="1"/>
          </p:cNvSpPr>
          <p:nvPr>
            <p:ph type="title"/>
          </p:nvPr>
        </p:nvSpPr>
        <p:spPr/>
        <p:txBody>
          <a:bodyPr>
            <a:normAutofit/>
          </a:bodyPr>
          <a:lstStyle/>
          <a:p>
            <a:pPr eaLnBrk="1" hangingPunct="1"/>
            <a:r>
              <a:rPr lang="fr-FR" dirty="0"/>
              <a:t>Disposition Css</a:t>
            </a:r>
          </a:p>
        </p:txBody>
      </p:sp>
      <p:sp>
        <p:nvSpPr>
          <p:cNvPr id="133124" name="Rectangle 1027"/>
          <p:cNvSpPr>
            <a:spLocks noGrp="1" noChangeArrowheads="1"/>
          </p:cNvSpPr>
          <p:nvPr>
            <p:ph idx="1"/>
          </p:nvPr>
        </p:nvSpPr>
        <p:spPr/>
        <p:txBody>
          <a:bodyPr>
            <a:normAutofit fontScale="70000" lnSpcReduction="20000"/>
          </a:bodyPr>
          <a:lstStyle/>
          <a:p>
            <a:r>
              <a:rPr lang="fr-FR" dirty="0"/>
              <a:t>Types d’éléments</a:t>
            </a:r>
          </a:p>
          <a:p>
            <a:pPr lvl="1"/>
            <a:r>
              <a:rPr lang="fr-FR" dirty="0"/>
              <a:t> </a:t>
            </a:r>
            <a:r>
              <a:rPr lang="fr-FR" dirty="0">
                <a:ea typeface="MS Mincho" pitchFamily="49" charset="-128"/>
              </a:rPr>
              <a:t>Bloc (bloc : div, </a:t>
            </a:r>
            <a:r>
              <a:rPr lang="fr-FR" dirty="0" err="1">
                <a:ea typeface="MS Mincho" pitchFamily="49" charset="-128"/>
              </a:rPr>
              <a:t>ul</a:t>
            </a:r>
            <a:r>
              <a:rPr lang="fr-FR" dirty="0">
                <a:ea typeface="MS Mincho" pitchFamily="49" charset="-128"/>
              </a:rPr>
              <a:t>, p, h1)</a:t>
            </a:r>
          </a:p>
          <a:p>
            <a:pPr lvl="1"/>
            <a:r>
              <a:rPr lang="fr-FR" dirty="0">
                <a:ea typeface="MS Mincho" pitchFamily="49" charset="-128"/>
              </a:rPr>
              <a:t> En ligne (inline : span, a, </a:t>
            </a:r>
            <a:r>
              <a:rPr lang="fr-FR" dirty="0" err="1">
                <a:ea typeface="MS Mincho" pitchFamily="49" charset="-128"/>
              </a:rPr>
              <a:t>em</a:t>
            </a:r>
            <a:r>
              <a:rPr lang="fr-FR" dirty="0">
                <a:ea typeface="MS Mincho" pitchFamily="49" charset="-128"/>
              </a:rPr>
              <a:t>, </a:t>
            </a:r>
            <a:r>
              <a:rPr lang="fr-FR" dirty="0" err="1">
                <a:ea typeface="MS Mincho" pitchFamily="49" charset="-128"/>
              </a:rPr>
              <a:t>strong</a:t>
            </a:r>
            <a:r>
              <a:rPr lang="fr-FR" dirty="0">
                <a:ea typeface="MS Mincho" pitchFamily="49" charset="-128"/>
              </a:rPr>
              <a:t>)</a:t>
            </a:r>
          </a:p>
          <a:p>
            <a:pPr lvl="1"/>
            <a:r>
              <a:rPr lang="fr-FR" dirty="0">
                <a:ea typeface="MS Mincho" pitchFamily="49" charset="-128"/>
              </a:rPr>
              <a:t> Affichage par défaut (display)</a:t>
            </a:r>
          </a:p>
          <a:p>
            <a:pPr lvl="1"/>
            <a:endParaRPr lang="fr-FR" dirty="0"/>
          </a:p>
          <a:p>
            <a:r>
              <a:rPr lang="fr-FR" dirty="0"/>
              <a:t>Imbrication des éléments selon leur type</a:t>
            </a:r>
          </a:p>
          <a:p>
            <a:pPr lvl="1"/>
            <a:r>
              <a:rPr lang="fr-FR" dirty="0"/>
              <a:t> </a:t>
            </a:r>
            <a:r>
              <a:rPr lang="fr-FR" dirty="0">
                <a:ea typeface="MS Mincho" pitchFamily="49" charset="-128"/>
              </a:rPr>
              <a:t>Bloc peut contenir un ou plusieurs blocs et inline</a:t>
            </a:r>
          </a:p>
          <a:p>
            <a:pPr lvl="1"/>
            <a:endParaRPr lang="fr-FR" dirty="0">
              <a:ea typeface="MS Mincho" pitchFamily="49" charset="-128"/>
            </a:endParaRPr>
          </a:p>
          <a:p>
            <a:pPr lvl="1">
              <a:buNone/>
            </a:pPr>
            <a:r>
              <a:rPr lang="fr-FR" dirty="0">
                <a:ea typeface="MS Mincho" pitchFamily="49" charset="-128"/>
              </a:rPr>
              <a:t/>
            </a: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Inline ne peut contenir QUE un ou plusieurs inline</a:t>
            </a: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48</a:t>
            </a:fld>
            <a:endParaRPr lang="fr-FR"/>
          </a:p>
        </p:txBody>
      </p:sp>
      <p:sp>
        <p:nvSpPr>
          <p:cNvPr id="22" name="Espace réservé du contenu 21"/>
          <p:cNvSpPr>
            <a:spLocks noGrp="1"/>
          </p:cNvSpPr>
          <p:nvPr>
            <p:ph sz="quarter" idx="14"/>
          </p:nvPr>
        </p:nvSpPr>
        <p:spPr/>
        <p:txBody>
          <a:bodyPr/>
          <a:lstStyle/>
          <a:p>
            <a:endParaRPr lang="fr-FR" dirty="0"/>
          </a:p>
          <a:p>
            <a:r>
              <a:rPr lang="fr-FR" dirty="0"/>
              <a:t>Les inline</a:t>
            </a:r>
          </a:p>
          <a:p>
            <a:endParaRPr lang="fr-FR" dirty="0"/>
          </a:p>
          <a:p>
            <a:endParaRPr lang="fr-FR" dirty="0"/>
          </a:p>
          <a:p>
            <a:pPr algn="r"/>
            <a:r>
              <a:rPr lang="fr-FR" dirty="0"/>
              <a:t>Les blocs</a:t>
            </a:r>
          </a:p>
        </p:txBody>
      </p:sp>
      <p:grpSp>
        <p:nvGrpSpPr>
          <p:cNvPr id="24" name="Groupe 23"/>
          <p:cNvGrpSpPr/>
          <p:nvPr/>
        </p:nvGrpSpPr>
        <p:grpSpPr>
          <a:xfrm rot="170974">
            <a:off x="9613435" y="3591808"/>
            <a:ext cx="1728192" cy="1296144"/>
            <a:chOff x="7020272" y="3933056"/>
            <a:chExt cx="1728192" cy="1296144"/>
          </a:xfrm>
        </p:grpSpPr>
        <p:sp>
          <p:nvSpPr>
            <p:cNvPr id="8" name="Rectangle à coins arrondis 7"/>
            <p:cNvSpPr/>
            <p:nvPr/>
          </p:nvSpPr>
          <p:spPr>
            <a:xfrm>
              <a:off x="7020272" y="3933056"/>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BLOC</a:t>
              </a:r>
            </a:p>
          </p:txBody>
        </p:sp>
        <p:sp>
          <p:nvSpPr>
            <p:cNvPr id="9" name="Rectangle à coins arrondis 8"/>
            <p:cNvSpPr/>
            <p:nvPr/>
          </p:nvSpPr>
          <p:spPr>
            <a:xfrm>
              <a:off x="7020272" y="4365104"/>
              <a:ext cx="17281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1200" b="1" dirty="0">
                  <a:solidFill>
                    <a:schemeClr val="bg1"/>
                  </a:solidFill>
                </a:rPr>
                <a:t>BLOC</a:t>
              </a:r>
            </a:p>
          </p:txBody>
        </p:sp>
        <p:sp>
          <p:nvSpPr>
            <p:cNvPr id="10" name="Rectangle à coins arrondis 9"/>
            <p:cNvSpPr/>
            <p:nvPr/>
          </p:nvSpPr>
          <p:spPr>
            <a:xfrm>
              <a:off x="7380312" y="4869160"/>
              <a:ext cx="1296144"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a:t>BLOC</a:t>
              </a:r>
              <a:endParaRPr lang="fr-FR" b="1" dirty="0"/>
            </a:p>
          </p:txBody>
        </p:sp>
        <p:sp>
          <p:nvSpPr>
            <p:cNvPr id="11" name="Rectangle à coins arrondis 10"/>
            <p:cNvSpPr/>
            <p:nvPr/>
          </p:nvSpPr>
          <p:spPr>
            <a:xfrm>
              <a:off x="7380312"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a:t>inline</a:t>
              </a:r>
              <a:endParaRPr lang="fr-FR" sz="800" b="1" dirty="0"/>
            </a:p>
          </p:txBody>
        </p:sp>
        <p:sp>
          <p:nvSpPr>
            <p:cNvPr id="12" name="Rectangle à coins arrondis 11"/>
            <p:cNvSpPr/>
            <p:nvPr/>
          </p:nvSpPr>
          <p:spPr>
            <a:xfrm>
              <a:off x="8028384"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a:t>inline</a:t>
              </a:r>
              <a:endParaRPr lang="fr-FR" sz="800" b="1" dirty="0"/>
            </a:p>
          </p:txBody>
        </p:sp>
      </p:grpSp>
      <p:grpSp>
        <p:nvGrpSpPr>
          <p:cNvPr id="23" name="Groupe 22"/>
          <p:cNvGrpSpPr/>
          <p:nvPr/>
        </p:nvGrpSpPr>
        <p:grpSpPr>
          <a:xfrm>
            <a:off x="7228178" y="2563764"/>
            <a:ext cx="1368152" cy="1008112"/>
            <a:chOff x="7236296" y="2060848"/>
            <a:chExt cx="1368152" cy="1008112"/>
          </a:xfrm>
        </p:grpSpPr>
        <p:sp>
          <p:nvSpPr>
            <p:cNvPr id="14" name="Rectangle à coins arrondis 13"/>
            <p:cNvSpPr/>
            <p:nvPr/>
          </p:nvSpPr>
          <p:spPr>
            <a:xfrm>
              <a:off x="723629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a:t>inline</a:t>
              </a:r>
              <a:endParaRPr lang="fr-FR" sz="800" dirty="0"/>
            </a:p>
          </p:txBody>
        </p:sp>
        <p:sp>
          <p:nvSpPr>
            <p:cNvPr id="15" name="Rectangle à coins arrondis 14"/>
            <p:cNvSpPr/>
            <p:nvPr/>
          </p:nvSpPr>
          <p:spPr>
            <a:xfrm>
              <a:off x="795637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a:t>inline</a:t>
              </a:r>
              <a:endParaRPr lang="fr-FR" sz="800" dirty="0"/>
            </a:p>
          </p:txBody>
        </p:sp>
        <p:sp>
          <p:nvSpPr>
            <p:cNvPr id="16" name="Rectangle à coins arrondis 15"/>
            <p:cNvSpPr/>
            <p:nvPr/>
          </p:nvSpPr>
          <p:spPr>
            <a:xfrm>
              <a:off x="723629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a:t>inline</a:t>
              </a:r>
              <a:endParaRPr lang="fr-FR" sz="800" dirty="0"/>
            </a:p>
          </p:txBody>
        </p:sp>
        <p:sp>
          <p:nvSpPr>
            <p:cNvPr id="17" name="Rectangle à coins arrondis 16"/>
            <p:cNvSpPr/>
            <p:nvPr/>
          </p:nvSpPr>
          <p:spPr>
            <a:xfrm>
              <a:off x="795637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a:t>inline</a:t>
              </a:r>
              <a:endParaRPr lang="fr-FR" sz="800" dirty="0"/>
            </a:p>
          </p:txBody>
        </p:sp>
        <p:sp>
          <p:nvSpPr>
            <p:cNvPr id="18" name="Rectangle à coins arrondis 17"/>
            <p:cNvSpPr/>
            <p:nvPr/>
          </p:nvSpPr>
          <p:spPr>
            <a:xfrm>
              <a:off x="723629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a:t>inline</a:t>
              </a:r>
              <a:endParaRPr lang="fr-FR" sz="800" dirty="0"/>
            </a:p>
          </p:txBody>
        </p:sp>
        <p:sp>
          <p:nvSpPr>
            <p:cNvPr id="19" name="Rectangle à coins arrondis 18"/>
            <p:cNvSpPr/>
            <p:nvPr/>
          </p:nvSpPr>
          <p:spPr>
            <a:xfrm>
              <a:off x="795637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a:t>inline</a:t>
              </a:r>
              <a:endParaRPr lang="fr-FR" sz="800" dirty="0"/>
            </a:p>
          </p:txBody>
        </p:sp>
      </p:grpSp>
      <p:sp>
        <p:nvSpPr>
          <p:cNvPr id="20" name="ZoneTexte 19"/>
          <p:cNvSpPr txBox="1"/>
          <p:nvPr/>
        </p:nvSpPr>
        <p:spPr>
          <a:xfrm>
            <a:off x="2024034" y="3429001"/>
            <a:ext cx="4500594"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ea typeface="MS Mincho" pitchFamily="49" charset="-128"/>
              </a:rPr>
              <a:t>&lt;</a:t>
            </a:r>
            <a:r>
              <a:rPr lang="fr-FR" dirty="0" err="1">
                <a:ea typeface="MS Mincho" pitchFamily="49" charset="-128"/>
              </a:rPr>
              <a:t>div</a:t>
            </a:r>
            <a:r>
              <a:rPr lang="fr-FR" dirty="0">
                <a:ea typeface="MS Mincho" pitchFamily="49" charset="-128"/>
              </a:rPr>
              <a:t>&gt;</a:t>
            </a:r>
          </a:p>
          <a:p>
            <a:r>
              <a:rPr lang="fr-FR" dirty="0">
                <a:ea typeface="MS Mincho" pitchFamily="49" charset="-128"/>
              </a:rPr>
              <a:t>       &lt;p&gt;Paragraphe &lt;</a:t>
            </a:r>
            <a:r>
              <a:rPr lang="fr-FR" dirty="0" err="1">
                <a:ea typeface="MS Mincho" pitchFamily="49" charset="-128"/>
              </a:rPr>
              <a:t>em</a:t>
            </a:r>
            <a:r>
              <a:rPr lang="fr-FR" dirty="0">
                <a:ea typeface="MS Mincho" pitchFamily="49" charset="-128"/>
              </a:rPr>
              <a:t>&gt;1&lt;/</a:t>
            </a:r>
            <a:r>
              <a:rPr lang="fr-FR" dirty="0" err="1">
                <a:ea typeface="MS Mincho" pitchFamily="49" charset="-128"/>
              </a:rPr>
              <a:t>em</a:t>
            </a:r>
            <a:r>
              <a:rPr lang="fr-FR" dirty="0">
                <a:ea typeface="MS Mincho" pitchFamily="49" charset="-128"/>
              </a:rPr>
              <a:t>&gt;&lt;/p&gt;</a:t>
            </a:r>
          </a:p>
          <a:p>
            <a:r>
              <a:rPr lang="fr-FR" dirty="0">
                <a:ea typeface="MS Mincho" pitchFamily="49" charset="-128"/>
              </a:rPr>
              <a:t>       &lt;p&gt;Paragraphe 2&lt;/p&gt;</a:t>
            </a:r>
          </a:p>
          <a:p>
            <a:r>
              <a:rPr lang="fr-FR" dirty="0">
                <a:ea typeface="MS Mincho" pitchFamily="49" charset="-128"/>
              </a:rPr>
              <a:t>&lt;/</a:t>
            </a:r>
            <a:r>
              <a:rPr lang="fr-FR" dirty="0" err="1">
                <a:ea typeface="MS Mincho" pitchFamily="49" charset="-128"/>
              </a:rPr>
              <a:t>div</a:t>
            </a:r>
            <a:r>
              <a:rPr lang="fr-FR" dirty="0">
                <a:ea typeface="MS Mincho" pitchFamily="49" charset="-128"/>
              </a:rPr>
              <a:t>&gt;</a:t>
            </a:r>
            <a:endParaRPr lang="fr-FR" dirty="0"/>
          </a:p>
        </p:txBody>
      </p:sp>
      <p:sp>
        <p:nvSpPr>
          <p:cNvPr id="21" name="Rectangle 20"/>
          <p:cNvSpPr/>
          <p:nvPr/>
        </p:nvSpPr>
        <p:spPr>
          <a:xfrm>
            <a:off x="2381224" y="5572141"/>
            <a:ext cx="40719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dirty="0">
                <a:ea typeface="MS Mincho" pitchFamily="49" charset="-128"/>
              </a:rPr>
              <a:t>&lt;</a:t>
            </a:r>
            <a:r>
              <a:rPr lang="fr-FR" dirty="0" err="1">
                <a:ea typeface="MS Mincho" pitchFamily="49" charset="-128"/>
              </a:rPr>
              <a:t>span</a:t>
            </a:r>
            <a:r>
              <a:rPr lang="fr-FR" dirty="0">
                <a:ea typeface="MS Mincho" pitchFamily="49" charset="-128"/>
              </a:rPr>
              <a:t>&gt;&lt;a </a:t>
            </a:r>
            <a:r>
              <a:rPr lang="fr-FR" dirty="0" err="1">
                <a:ea typeface="MS Mincho" pitchFamily="49" charset="-128"/>
              </a:rPr>
              <a:t>href</a:t>
            </a:r>
            <a:r>
              <a:rPr lang="fr-FR" dirty="0">
                <a:ea typeface="MS Mincho" pitchFamily="49" charset="-128"/>
              </a:rPr>
              <a:t>=""&gt;Cliquez &lt;</a:t>
            </a:r>
            <a:r>
              <a:rPr lang="fr-FR" dirty="0" err="1">
                <a:ea typeface="MS Mincho" pitchFamily="49" charset="-128"/>
              </a:rPr>
              <a:t>strong</a:t>
            </a:r>
            <a:r>
              <a:rPr lang="fr-FR" dirty="0">
                <a:ea typeface="MS Mincho" pitchFamily="49" charset="-128"/>
              </a:rPr>
              <a:t>&gt;ici&lt;/</a:t>
            </a:r>
            <a:r>
              <a:rPr lang="fr-FR" dirty="0" err="1">
                <a:ea typeface="MS Mincho" pitchFamily="49" charset="-128"/>
              </a:rPr>
              <a:t>strong</a:t>
            </a:r>
            <a:r>
              <a:rPr lang="fr-FR" dirty="0">
                <a:ea typeface="MS Mincho" pitchFamily="49" charset="-128"/>
              </a:rPr>
              <a:t>&gt;&lt;/a&gt;&lt;/</a:t>
            </a:r>
            <a:r>
              <a:rPr lang="fr-FR" dirty="0" err="1">
                <a:ea typeface="MS Mincho" pitchFamily="49" charset="-128"/>
              </a:rPr>
              <a:t>span</a:t>
            </a:r>
            <a:r>
              <a:rPr lang="fr-FR" dirty="0">
                <a:ea typeface="MS Mincho" pitchFamily="49" charset="-128"/>
              </a:rPr>
              <a:t>&gt;</a:t>
            </a:r>
            <a:endParaRPr lang="fr-FR" dirty="0"/>
          </a:p>
        </p:txBody>
      </p:sp>
    </p:spTree>
    <p:extLst>
      <p:ext uri="{BB962C8B-B14F-4D97-AF65-F5344CB8AC3E}">
        <p14:creationId xmlns:p14="http://schemas.microsoft.com/office/powerpoint/2010/main" val="41605342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AutoShape 2"/>
          <p:cNvSpPr>
            <a:spLocks noGrp="1" noChangeArrowheads="1"/>
          </p:cNvSpPr>
          <p:nvPr>
            <p:ph type="title"/>
          </p:nvPr>
        </p:nvSpPr>
        <p:spPr/>
        <p:txBody>
          <a:bodyPr>
            <a:normAutofit/>
          </a:bodyPr>
          <a:lstStyle/>
          <a:p>
            <a:r>
              <a:rPr lang="fr-FR" dirty="0"/>
              <a:t>Disposition Css</a:t>
            </a:r>
          </a:p>
        </p:txBody>
      </p:sp>
      <p:sp>
        <p:nvSpPr>
          <p:cNvPr id="137220" name="Rectangle 3"/>
          <p:cNvSpPr>
            <a:spLocks noGrp="1" noChangeArrowheads="1"/>
          </p:cNvSpPr>
          <p:nvPr>
            <p:ph idx="1"/>
          </p:nvPr>
        </p:nvSpPr>
        <p:spPr/>
        <p:txBody>
          <a:bodyPr>
            <a:normAutofit fontScale="70000" lnSpcReduction="20000"/>
          </a:bodyPr>
          <a:lstStyle/>
          <a:p>
            <a:r>
              <a:rPr lang="fr-FR" dirty="0"/>
              <a:t>Positionnement et notion flux</a:t>
            </a:r>
            <a:endParaRPr lang="fr-FR" sz="1800" dirty="0">
              <a:ea typeface="MS Mincho" pitchFamily="49" charset="-128"/>
            </a:endParaRPr>
          </a:p>
          <a:p>
            <a:endParaRPr lang="fr-FR" dirty="0"/>
          </a:p>
          <a:p>
            <a:r>
              <a:rPr lang="fr-FR" dirty="0"/>
              <a:t>Flux naturel (</a:t>
            </a:r>
            <a:r>
              <a:rPr lang="fr-FR" dirty="0" err="1"/>
              <a:t>margin</a:t>
            </a:r>
            <a:r>
              <a:rPr lang="fr-FR" dirty="0"/>
              <a:t>, </a:t>
            </a:r>
            <a:r>
              <a:rPr lang="fr-FR" dirty="0" err="1"/>
              <a:t>padding</a:t>
            </a:r>
            <a:r>
              <a:rPr lang="fr-FR" dirty="0"/>
              <a:t>)</a:t>
            </a:r>
          </a:p>
          <a:p>
            <a:endParaRPr lang="fr-FR" dirty="0"/>
          </a:p>
          <a:p>
            <a:r>
              <a:rPr lang="fr-FR" dirty="0"/>
              <a:t>Flottant (</a:t>
            </a:r>
            <a:r>
              <a:rPr lang="fr-FR" dirty="0" err="1"/>
              <a:t>Float</a:t>
            </a:r>
            <a:r>
              <a:rPr lang="fr-FR" dirty="0"/>
              <a:t>)</a:t>
            </a:r>
          </a:p>
          <a:p>
            <a:endParaRPr lang="fr-FR" dirty="0"/>
          </a:p>
          <a:p>
            <a:r>
              <a:rPr lang="fr-FR" dirty="0"/>
              <a:t>Position (position, z-index, rendu délicat)</a:t>
            </a:r>
          </a:p>
          <a:p>
            <a:pPr lvl="1"/>
            <a:r>
              <a:rPr lang="fr-FR" dirty="0"/>
              <a:t> </a:t>
            </a:r>
            <a:r>
              <a:rPr lang="fr-FR" dirty="0">
                <a:ea typeface="MS Mincho" pitchFamily="49" charset="-128"/>
              </a:rPr>
              <a:t>Relative (relative, dans ou hors flux), Fixe (</a:t>
            </a:r>
            <a:r>
              <a:rPr lang="fr-FR" dirty="0" err="1">
                <a:ea typeface="MS Mincho" pitchFamily="49" charset="-128"/>
              </a:rPr>
              <a:t>fixed</a:t>
            </a:r>
            <a:r>
              <a:rPr lang="fr-FR" dirty="0">
                <a:ea typeface="MS Mincho" pitchFamily="49" charset="-128"/>
              </a:rPr>
              <a:t>, hors flux), Absolu (</a:t>
            </a:r>
            <a:r>
              <a:rPr lang="fr-FR" dirty="0" err="1">
                <a:ea typeface="MS Mincho" pitchFamily="49" charset="-128"/>
              </a:rPr>
              <a:t>absolute</a:t>
            </a:r>
            <a:r>
              <a:rPr lang="fr-FR" dirty="0">
                <a:ea typeface="MS Mincho" pitchFamily="49" charset="-128"/>
              </a:rPr>
              <a:t>, hors flux)</a:t>
            </a:r>
          </a:p>
          <a:p>
            <a:pPr eaLnBrk="1" hangingPunct="1"/>
            <a:endParaRPr lang="fr-FR" dirty="0">
              <a:ea typeface="MS Mincho" pitchFamily="49" charset="-128"/>
            </a:endParaRPr>
          </a:p>
          <a:p>
            <a:pPr eaLnBrk="1" hangingPunct="1"/>
            <a:r>
              <a:rPr lang="fr-FR" dirty="0">
                <a:ea typeface="MS Mincho" pitchFamily="49" charset="-128"/>
              </a:rPr>
              <a:t>Rôle particulier de la balise div</a:t>
            </a:r>
          </a:p>
          <a:p>
            <a:pPr lvl="1" eaLnBrk="1" hangingPunct="1"/>
            <a:r>
              <a:rPr lang="fr-FR" dirty="0">
                <a:ea typeface="MS Mincho" pitchFamily="49" charset="-128"/>
              </a:rPr>
              <a:t> Une mise en page HTML traditionnelle (table) vs CSS (div)</a:t>
            </a:r>
          </a:p>
          <a:p>
            <a:pPr lvl="1" eaLnBrk="1" hangingPunct="1"/>
            <a:r>
              <a:rPr lang="fr-FR" dirty="0">
                <a:ea typeface="MS Mincho" pitchFamily="49" charset="-128"/>
              </a:rPr>
              <a:t> Rôle de conteneur</a:t>
            </a:r>
          </a:p>
          <a:p>
            <a:pPr lvl="1" eaLnBrk="1" hangingPunct="1"/>
            <a:r>
              <a:rPr lang="fr-FR" dirty="0">
                <a:ea typeface="MS Mincho" pitchFamily="49" charset="-128"/>
              </a:rPr>
              <a:t> Positionnement </a:t>
            </a:r>
            <a:r>
              <a:rPr lang="fr-FR" dirty="0" err="1">
                <a:ea typeface="MS Mincho" pitchFamily="49" charset="-128"/>
              </a:rPr>
              <a:t>absolute</a:t>
            </a:r>
            <a:r>
              <a:rPr lang="fr-FR" dirty="0">
                <a:ea typeface="MS Mincho" pitchFamily="49" charset="-128"/>
              </a:rPr>
              <a:t> (x et y) ou relative (voir flux / flot continu, superposition et </a:t>
            </a:r>
            <a:r>
              <a:rPr lang="fr-FR" dirty="0" err="1">
                <a:ea typeface="MS Mincho" pitchFamily="49" charset="-128"/>
              </a:rPr>
              <a:t>z.index</a:t>
            </a:r>
            <a:r>
              <a:rPr lang="fr-FR" dirty="0">
                <a:ea typeface="MS Mincho" pitchFamily="49" charset="-128"/>
              </a:rPr>
              <a:t>, conteneur, </a:t>
            </a:r>
            <a:r>
              <a:rPr lang="fr-FR" dirty="0" err="1">
                <a:ea typeface="MS Mincho" pitchFamily="49" charset="-128"/>
              </a:rPr>
              <a:t>inherit</a:t>
            </a:r>
            <a:r>
              <a:rPr lang="fr-FR" dirty="0">
                <a:ea typeface="MS Mincho" pitchFamily="49" charset="-128"/>
              </a:rPr>
              <a:t>)</a:t>
            </a:r>
          </a:p>
          <a:p>
            <a:pPr lvl="1" eaLnBrk="1" hangingPunct="1"/>
            <a:r>
              <a:rPr lang="fr-FR" dirty="0">
                <a:ea typeface="MS Mincho" pitchFamily="49" charset="-128"/>
              </a:rPr>
              <a:t> Problèmes de restitution dans les navigateurs et affichage parfois « aléatoire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49</a:t>
            </a:fld>
            <a:endParaRPr lang="fr-FR"/>
          </a:p>
        </p:txBody>
      </p:sp>
    </p:spTree>
    <p:extLst>
      <p:ext uri="{BB962C8B-B14F-4D97-AF65-F5344CB8AC3E}">
        <p14:creationId xmlns:p14="http://schemas.microsoft.com/office/powerpoint/2010/main" val="18293748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Introduction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AutoShape 2"/>
          <p:cNvSpPr>
            <a:spLocks noGrp="1" noChangeArrowheads="1"/>
          </p:cNvSpPr>
          <p:nvPr>
            <p:ph type="title"/>
          </p:nvPr>
        </p:nvSpPr>
        <p:spPr/>
        <p:txBody>
          <a:bodyPr>
            <a:normAutofit/>
          </a:bodyPr>
          <a:lstStyle/>
          <a:p>
            <a:pPr eaLnBrk="1" hangingPunct="1"/>
            <a:r>
              <a:rPr lang="fr-FR" dirty="0"/>
              <a:t>Sélecteur Css</a:t>
            </a:r>
          </a:p>
        </p:txBody>
      </p:sp>
      <p:sp>
        <p:nvSpPr>
          <p:cNvPr id="134148" name="Rectangle 3"/>
          <p:cNvSpPr>
            <a:spLocks noGrp="1" noChangeArrowheads="1"/>
          </p:cNvSpPr>
          <p:nvPr>
            <p:ph idx="1"/>
          </p:nvPr>
        </p:nvSpPr>
        <p:spPr>
          <a:xfrm>
            <a:off x="1809720" y="1214422"/>
            <a:ext cx="8572560" cy="5286412"/>
          </a:xfrm>
        </p:spPr>
        <p:txBody>
          <a:bodyPr>
            <a:normAutofit/>
          </a:bodyPr>
          <a:lstStyle/>
          <a:p>
            <a:r>
              <a:rPr lang="fr-FR" dirty="0"/>
              <a:t>Eléments</a:t>
            </a:r>
          </a:p>
          <a:p>
            <a:pPr lvl="1"/>
            <a:endParaRPr lang="fr-FR" dirty="0"/>
          </a:p>
          <a:p>
            <a:pPr lvl="1"/>
            <a:endParaRPr lang="fr-FR" dirty="0"/>
          </a:p>
          <a:p>
            <a:r>
              <a:rPr lang="fr-FR" dirty="0"/>
              <a:t>Classe</a:t>
            </a:r>
          </a:p>
          <a:p>
            <a:pPr lvl="1"/>
            <a:endParaRPr lang="fr-FR" dirty="0">
              <a:ea typeface="MS Mincho" pitchFamily="49" charset="-128"/>
            </a:endParaRPr>
          </a:p>
          <a:p>
            <a:pPr lvl="1"/>
            <a:endParaRPr lang="fr-FR" dirty="0">
              <a:ea typeface="MS Mincho" pitchFamily="49" charset="-128"/>
            </a:endParaRPr>
          </a:p>
          <a:p>
            <a:r>
              <a:rPr lang="fr-FR" dirty="0"/>
              <a:t>Identifiant</a:t>
            </a:r>
          </a:p>
          <a:p>
            <a:pPr lvl="1"/>
            <a:endParaRPr lang="fr-FR" dirty="0">
              <a:ea typeface="MS Mincho" pitchFamily="49" charset="-128"/>
            </a:endParaRPr>
          </a:p>
          <a:p>
            <a:pPr lvl="1"/>
            <a:endParaRPr lang="fr-FR" sz="1300" dirty="0">
              <a:ea typeface="MS Mincho" pitchFamily="49" charset="-128"/>
            </a:endParaRPr>
          </a:p>
          <a:p>
            <a:r>
              <a:rPr lang="fr-FR" dirty="0"/>
              <a:t>Pseudo-classe</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50</a:t>
            </a:fld>
            <a:endParaRPr lang="fr-FR"/>
          </a:p>
        </p:txBody>
      </p:sp>
      <p:sp>
        <p:nvSpPr>
          <p:cNvPr id="5" name="ZoneTexte 4"/>
          <p:cNvSpPr txBox="1"/>
          <p:nvPr/>
        </p:nvSpPr>
        <p:spPr>
          <a:xfrm>
            <a:off x="4138613" y="1988098"/>
            <a:ext cx="4832670"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p</a:t>
            </a:r>
            <a:r>
              <a:rPr lang="fr-FR" dirty="0">
                <a:ea typeface="MS Mincho" pitchFamily="49" charset="-128"/>
              </a:rPr>
              <a:t> { font-size: </a:t>
            </a:r>
            <a:r>
              <a:rPr lang="fr-FR" i="1" dirty="0">
                <a:ea typeface="MS Mincho" pitchFamily="49" charset="-128"/>
              </a:rPr>
              <a:t>90%</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0.5em</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2px</a:t>
            </a:r>
            <a:r>
              <a:rPr lang="fr-FR" dirty="0">
                <a:ea typeface="MS Mincho" pitchFamily="49" charset="-128"/>
              </a:rPr>
              <a:t>; }</a:t>
            </a:r>
          </a:p>
        </p:txBody>
      </p:sp>
      <p:sp>
        <p:nvSpPr>
          <p:cNvPr id="7" name="ZoneTexte 6"/>
          <p:cNvSpPr txBox="1"/>
          <p:nvPr/>
        </p:nvSpPr>
        <p:spPr>
          <a:xfrm>
            <a:off x="5203429" y="3286124"/>
            <a:ext cx="2525178"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dirty="0"/>
              <a:t> </a:t>
            </a:r>
            <a:r>
              <a:rPr lang="fr-FR" b="1" dirty="0">
                <a:ea typeface="MS Mincho" pitchFamily="49" charset="-128"/>
              </a:rPr>
              <a:t>.important </a:t>
            </a:r>
            <a:r>
              <a:rPr lang="fr-FR" dirty="0">
                <a:ea typeface="MS Mincho" pitchFamily="49" charset="-128"/>
              </a:rPr>
              <a:t>{ </a:t>
            </a:r>
            <a:r>
              <a:rPr lang="fr-FR" dirty="0" err="1">
                <a:ea typeface="MS Mincho" pitchFamily="49" charset="-128"/>
              </a:rPr>
              <a:t>color</a:t>
            </a:r>
            <a:r>
              <a:rPr lang="fr-FR" dirty="0">
                <a:ea typeface="MS Mincho" pitchFamily="49" charset="-128"/>
              </a:rPr>
              <a:t>: </a:t>
            </a:r>
            <a:r>
              <a:rPr lang="fr-FR" i="1" dirty="0" err="1">
                <a:ea typeface="MS Mincho" pitchFamily="49" charset="-128"/>
              </a:rPr>
              <a:t>red</a:t>
            </a:r>
            <a:r>
              <a:rPr lang="fr-FR" dirty="0">
                <a:ea typeface="MS Mincho" pitchFamily="49" charset="-128"/>
              </a:rPr>
              <a:t>; }</a:t>
            </a:r>
          </a:p>
        </p:txBody>
      </p:sp>
      <p:sp>
        <p:nvSpPr>
          <p:cNvPr id="8" name="ZoneTexte 7"/>
          <p:cNvSpPr txBox="1"/>
          <p:nvPr/>
        </p:nvSpPr>
        <p:spPr>
          <a:xfrm>
            <a:off x="4228173" y="4500570"/>
            <a:ext cx="445192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a:t>
            </a:r>
            <a:r>
              <a:rPr lang="fr-FR" b="1" dirty="0" err="1">
                <a:ea typeface="MS Mincho" pitchFamily="49" charset="-128"/>
              </a:rPr>
              <a:t>menuGauche</a:t>
            </a:r>
            <a:r>
              <a:rPr lang="fr-FR" b="1" dirty="0">
                <a:ea typeface="MS Mincho" pitchFamily="49" charset="-128"/>
              </a:rPr>
              <a:t> </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0.5em</a:t>
            </a:r>
            <a:r>
              <a:rPr lang="fr-FR" dirty="0">
                <a:ea typeface="MS Mincho" pitchFamily="49" charset="-128"/>
              </a:rPr>
              <a:t>; }</a:t>
            </a:r>
          </a:p>
        </p:txBody>
      </p:sp>
      <p:sp>
        <p:nvSpPr>
          <p:cNvPr id="9" name="Rectangle 8"/>
          <p:cNvSpPr/>
          <p:nvPr/>
        </p:nvSpPr>
        <p:spPr>
          <a:xfrm>
            <a:off x="4810116" y="5286388"/>
            <a:ext cx="392905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b="1" dirty="0"/>
              <a:t> </a:t>
            </a:r>
            <a:r>
              <a:rPr lang="fr-FR" b="1" dirty="0">
                <a:ea typeface="MS Mincho" pitchFamily="49" charset="-128"/>
              </a:rPr>
              <a:t>a:hover </a:t>
            </a:r>
            <a:r>
              <a:rPr lang="fr-FR" dirty="0">
                <a:ea typeface="MS Mincho" pitchFamily="49" charset="-128"/>
              </a:rPr>
              <a:t>{ </a:t>
            </a:r>
          </a:p>
          <a:p>
            <a:pPr lvl="1"/>
            <a:r>
              <a:rPr lang="fr-FR" dirty="0">
                <a:ea typeface="MS Mincho" pitchFamily="49" charset="-128"/>
              </a:rPr>
              <a:t>border-top : </a:t>
            </a:r>
            <a:r>
              <a:rPr lang="fr-FR" i="1" dirty="0">
                <a:ea typeface="MS Mincho" pitchFamily="49" charset="-128"/>
              </a:rPr>
              <a:t>1px </a:t>
            </a:r>
            <a:r>
              <a:rPr lang="fr-FR" i="1" dirty="0" err="1">
                <a:ea typeface="MS Mincho" pitchFamily="49" charset="-128"/>
              </a:rPr>
              <a:t>solid</a:t>
            </a:r>
            <a:r>
              <a:rPr lang="fr-FR" i="1" dirty="0">
                <a:ea typeface="MS Mincho" pitchFamily="49" charset="-128"/>
              </a:rPr>
              <a:t> black</a:t>
            </a:r>
            <a:r>
              <a:rPr lang="fr-FR" dirty="0">
                <a:ea typeface="MS Mincho" pitchFamily="49" charset="-128"/>
              </a:rPr>
              <a:t>; </a:t>
            </a:r>
          </a:p>
          <a:p>
            <a:pPr lvl="1"/>
            <a:r>
              <a:rPr lang="fr-FR" dirty="0">
                <a:ea typeface="MS Mincho" pitchFamily="49" charset="-128"/>
              </a:rPr>
              <a:t>border-</a:t>
            </a:r>
            <a:r>
              <a:rPr lang="fr-FR" dirty="0" err="1">
                <a:ea typeface="MS Mincho" pitchFamily="49" charset="-128"/>
              </a:rPr>
              <a:t>bottom</a:t>
            </a:r>
            <a:r>
              <a:rPr lang="fr-FR" dirty="0">
                <a:ea typeface="MS Mincho" pitchFamily="49" charset="-128"/>
              </a:rPr>
              <a:t>: 1px </a:t>
            </a:r>
            <a:r>
              <a:rPr lang="fr-FR" dirty="0" err="1">
                <a:ea typeface="MS Mincho" pitchFamily="49" charset="-128"/>
              </a:rPr>
              <a:t>solid</a:t>
            </a:r>
            <a:r>
              <a:rPr lang="fr-FR" dirty="0">
                <a:ea typeface="MS Mincho" pitchFamily="49" charset="-128"/>
              </a:rPr>
              <a:t> black; }</a:t>
            </a:r>
          </a:p>
        </p:txBody>
      </p:sp>
    </p:spTree>
    <p:extLst>
      <p:ext uri="{BB962C8B-B14F-4D97-AF65-F5344CB8AC3E}">
        <p14:creationId xmlns:p14="http://schemas.microsoft.com/office/powerpoint/2010/main" val="20630418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AutoShape 2"/>
          <p:cNvSpPr>
            <a:spLocks noGrp="1" noChangeArrowheads="1"/>
          </p:cNvSpPr>
          <p:nvPr>
            <p:ph type="title"/>
          </p:nvPr>
        </p:nvSpPr>
        <p:spPr/>
        <p:txBody>
          <a:bodyPr>
            <a:normAutofit/>
          </a:bodyPr>
          <a:lstStyle/>
          <a:p>
            <a:pPr eaLnBrk="1" hangingPunct="1"/>
            <a:r>
              <a:rPr lang="fr-FR" dirty="0"/>
              <a:t>Héritage </a:t>
            </a:r>
            <a:r>
              <a:rPr lang="fr-FR" dirty="0" err="1"/>
              <a:t>css</a:t>
            </a:r>
            <a:endParaRPr lang="fr-FR" dirty="0"/>
          </a:p>
        </p:txBody>
      </p:sp>
      <p:sp>
        <p:nvSpPr>
          <p:cNvPr id="135172" name="Rectangle 3"/>
          <p:cNvSpPr>
            <a:spLocks noGrp="1" noChangeArrowheads="1"/>
          </p:cNvSpPr>
          <p:nvPr>
            <p:ph idx="1"/>
          </p:nvPr>
        </p:nvSpPr>
        <p:spPr/>
        <p:txBody>
          <a:bodyPr>
            <a:normAutofit fontScale="92500" lnSpcReduction="10000"/>
          </a:bodyPr>
          <a:lstStyle/>
          <a:p>
            <a:r>
              <a:rPr lang="fr-FR" dirty="0"/>
              <a:t>Parent-Enfant</a:t>
            </a:r>
          </a:p>
          <a:p>
            <a:pPr lvl="1"/>
            <a:endParaRPr lang="fr-FR" dirty="0"/>
          </a:p>
          <a:p>
            <a:r>
              <a:rPr lang="fr-FR" dirty="0"/>
              <a:t>Héritage (imbrication)</a:t>
            </a:r>
          </a:p>
          <a:p>
            <a:pPr lvl="1"/>
            <a:r>
              <a:rPr lang="fr-FR" dirty="0"/>
              <a:t> </a:t>
            </a:r>
            <a:r>
              <a:rPr lang="fr-FR" dirty="0" err="1">
                <a:ea typeface="MS Mincho" pitchFamily="49" charset="-128"/>
              </a:rPr>
              <a:t>inherit</a:t>
            </a:r>
            <a:endParaRPr lang="fr-FR" dirty="0">
              <a:ea typeface="MS Mincho" pitchFamily="49" charset="-128"/>
            </a:endParaRPr>
          </a:p>
          <a:p>
            <a:pPr lvl="1"/>
            <a:r>
              <a:rPr lang="fr-FR" dirty="0">
                <a:ea typeface="MS Mincho" pitchFamily="49" charset="-128"/>
              </a:rPr>
              <a:t> ex1:   body </a:t>
            </a:r>
            <a:r>
              <a:rPr lang="fr-FR" dirty="0">
                <a:sym typeface="Wingdings" pitchFamily="2" charset="2"/>
              </a:rPr>
              <a:t></a:t>
            </a:r>
            <a:r>
              <a:rPr lang="fr-FR" dirty="0">
                <a:ea typeface="MS Mincho" pitchFamily="49" charset="-128"/>
              </a:rPr>
              <a:t> div </a:t>
            </a:r>
            <a:r>
              <a:rPr lang="fr-FR" dirty="0">
                <a:sym typeface="Wingdings" pitchFamily="2" charset="2"/>
              </a:rPr>
              <a:t></a:t>
            </a:r>
            <a:r>
              <a:rPr lang="fr-FR" dirty="0">
                <a:ea typeface="MS Mincho" pitchFamily="49" charset="-128"/>
              </a:rPr>
              <a:t> p    	ex2:   table </a:t>
            </a:r>
            <a:r>
              <a:rPr lang="fr-FR" dirty="0">
                <a:sym typeface="Wingdings" pitchFamily="2" charset="2"/>
              </a:rPr>
              <a:t></a:t>
            </a:r>
            <a:r>
              <a:rPr lang="fr-FR" dirty="0">
                <a:ea typeface="MS Mincho" pitchFamily="49" charset="-128"/>
              </a:rPr>
              <a:t> tr </a:t>
            </a:r>
            <a:r>
              <a:rPr lang="fr-FR" dirty="0">
                <a:sym typeface="Wingdings" pitchFamily="2" charset="2"/>
              </a:rPr>
              <a:t></a:t>
            </a:r>
            <a:r>
              <a:rPr lang="fr-FR" dirty="0">
                <a:ea typeface="MS Mincho" pitchFamily="49" charset="-128"/>
              </a:rPr>
              <a:t> td</a:t>
            </a:r>
          </a:p>
          <a:p>
            <a:pPr lvl="1"/>
            <a:endParaRPr lang="fr-FR" dirty="0">
              <a:ea typeface="MS Mincho" pitchFamily="49" charset="-128"/>
            </a:endParaRPr>
          </a:p>
          <a:p>
            <a:r>
              <a:rPr lang="fr-FR" dirty="0"/>
              <a:t>Héritage déclaré (encapsulation)</a:t>
            </a:r>
          </a:p>
          <a:p>
            <a:pPr lvl="1"/>
            <a:r>
              <a:rPr lang="fr-FR" dirty="0"/>
              <a:t> </a:t>
            </a:r>
            <a:r>
              <a:rPr lang="fr-FR" dirty="0">
                <a:ea typeface="MS Mincho" pitchFamily="49" charset="-128"/>
              </a:rPr>
              <a:t>#</a:t>
            </a:r>
            <a:r>
              <a:rPr lang="fr-FR" dirty="0" err="1">
                <a:ea typeface="MS Mincho" pitchFamily="49" charset="-128"/>
              </a:rPr>
              <a:t>menuGauche</a:t>
            </a:r>
            <a:r>
              <a:rPr lang="fr-FR" dirty="0">
                <a:ea typeface="MS Mincho" pitchFamily="49" charset="-128"/>
              </a:rPr>
              <a:t> </a:t>
            </a:r>
            <a:r>
              <a:rPr lang="fr-FR" dirty="0">
                <a:sym typeface="Wingdings" pitchFamily="2" charset="2"/>
              </a:rPr>
              <a:t></a:t>
            </a:r>
            <a:r>
              <a:rPr lang="fr-FR" dirty="0">
                <a:ea typeface="MS Mincho" pitchFamily="49" charset="-128"/>
              </a:rPr>
              <a:t> </a:t>
            </a:r>
            <a:r>
              <a:rPr lang="fr-FR" dirty="0" err="1">
                <a:ea typeface="MS Mincho" pitchFamily="49" charset="-128"/>
              </a:rPr>
              <a:t>ul</a:t>
            </a:r>
            <a:r>
              <a:rPr lang="fr-FR" dirty="0">
                <a:ea typeface="MS Mincho" pitchFamily="49" charset="-128"/>
              </a:rPr>
              <a:t> </a:t>
            </a:r>
            <a:r>
              <a:rPr lang="fr-FR" dirty="0">
                <a:sym typeface="Wingdings" pitchFamily="2" charset="2"/>
              </a:rPr>
              <a:t></a:t>
            </a:r>
            <a:r>
              <a:rPr lang="fr-FR" dirty="0">
                <a:ea typeface="MS Mincho" pitchFamily="49" charset="-128"/>
              </a:rPr>
              <a:t> li</a:t>
            </a:r>
          </a:p>
          <a:p>
            <a:pPr lvl="1"/>
            <a:endParaRPr lang="fr-FR" dirty="0">
              <a:ea typeface="MS Mincho" pitchFamily="49" charset="-128"/>
            </a:endParaRPr>
          </a:p>
          <a:p>
            <a:r>
              <a:rPr lang="fr-FR" dirty="0"/>
              <a:t>Classes multiples</a:t>
            </a:r>
          </a:p>
          <a:p>
            <a:pPr lvl="1"/>
            <a:r>
              <a:rPr lang="fr-FR" dirty="0"/>
              <a:t> </a:t>
            </a:r>
            <a:r>
              <a:rPr lang="fr-FR" dirty="0">
                <a:ea typeface="MS Mincho" pitchFamily="49" charset="-128"/>
              </a:rPr>
              <a:t>class="Classe1 Classe2"</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51</a:t>
            </a:fld>
            <a:endParaRPr lang="fr-FR"/>
          </a:p>
        </p:txBody>
      </p:sp>
    </p:spTree>
    <p:extLst>
      <p:ext uri="{BB962C8B-B14F-4D97-AF65-F5344CB8AC3E}">
        <p14:creationId xmlns:p14="http://schemas.microsoft.com/office/powerpoint/2010/main" val="24493171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AutoShape 2"/>
          <p:cNvSpPr>
            <a:spLocks noGrp="1" noChangeArrowheads="1"/>
          </p:cNvSpPr>
          <p:nvPr>
            <p:ph type="title"/>
          </p:nvPr>
        </p:nvSpPr>
        <p:spPr/>
        <p:txBody>
          <a:bodyPr>
            <a:normAutofit/>
          </a:bodyPr>
          <a:lstStyle/>
          <a:p>
            <a:pPr eaLnBrk="1" hangingPunct="1"/>
            <a:r>
              <a:rPr lang="fr-FR" dirty="0"/>
              <a:t>Propriétés Css </a:t>
            </a:r>
          </a:p>
        </p:txBody>
      </p:sp>
      <p:sp>
        <p:nvSpPr>
          <p:cNvPr id="136196" name="Rectangle 3"/>
          <p:cNvSpPr>
            <a:spLocks noGrp="1" noChangeArrowheads="1"/>
          </p:cNvSpPr>
          <p:nvPr>
            <p:ph idx="1"/>
          </p:nvPr>
        </p:nvSpPr>
        <p:spPr/>
        <p:txBody>
          <a:bodyPr>
            <a:normAutofit/>
          </a:bodyPr>
          <a:lstStyle/>
          <a:p>
            <a:r>
              <a:rPr lang="fr-FR" dirty="0"/>
              <a:t>Certaines propriétés proposent plusieurs modes de définition</a:t>
            </a:r>
          </a:p>
          <a:p>
            <a:endParaRPr lang="fr-FR" dirty="0"/>
          </a:p>
          <a:p>
            <a:pPr lvl="1"/>
            <a:r>
              <a:rPr lang="fr-FR" dirty="0"/>
              <a:t>Propriété spécifique</a:t>
            </a:r>
          </a:p>
          <a:p>
            <a:pPr lvl="2"/>
            <a:r>
              <a:rPr lang="fr-FR" dirty="0">
                <a:ea typeface="MS Mincho" pitchFamily="49" charset="-128"/>
              </a:rPr>
              <a:t> </a:t>
            </a:r>
            <a:r>
              <a:rPr lang="fr-FR" dirty="0" err="1">
                <a:ea typeface="MS Mincho" pitchFamily="49" charset="-128"/>
              </a:rPr>
              <a:t>padding</a:t>
            </a:r>
            <a:r>
              <a:rPr lang="fr-FR" dirty="0">
                <a:ea typeface="MS Mincho" pitchFamily="49" charset="-128"/>
              </a:rPr>
              <a:t>-top: 20px;</a:t>
            </a:r>
          </a:p>
          <a:p>
            <a:pPr lvl="2"/>
            <a:r>
              <a:rPr lang="fr-FR" dirty="0">
                <a:ea typeface="MS Mincho" pitchFamily="49" charset="-128"/>
              </a:rPr>
              <a:t> border-</a:t>
            </a:r>
            <a:r>
              <a:rPr lang="fr-FR" dirty="0" err="1">
                <a:ea typeface="MS Mincho" pitchFamily="49" charset="-128"/>
              </a:rPr>
              <a:t>left</a:t>
            </a:r>
            <a:r>
              <a:rPr lang="fr-FR" dirty="0">
                <a:ea typeface="MS Mincho" pitchFamily="49" charset="-128"/>
              </a:rPr>
              <a:t>-</a:t>
            </a:r>
            <a:r>
              <a:rPr lang="fr-FR" dirty="0" err="1">
                <a:ea typeface="MS Mincho" pitchFamily="49" charset="-128"/>
              </a:rPr>
              <a:t>color</a:t>
            </a:r>
            <a:r>
              <a:rPr lang="fr-FR" dirty="0">
                <a:ea typeface="MS Mincho" pitchFamily="49" charset="-128"/>
              </a:rPr>
              <a:t>: white;</a:t>
            </a:r>
          </a:p>
          <a:p>
            <a:pPr lvl="1"/>
            <a:endParaRPr lang="fr-FR" dirty="0">
              <a:ea typeface="MS Mincho" pitchFamily="49" charset="-128"/>
            </a:endParaRPr>
          </a:p>
          <a:p>
            <a:pPr lvl="1"/>
            <a:r>
              <a:rPr lang="fr-FR" dirty="0"/>
              <a:t>Propriété globale ou super-propriété</a:t>
            </a:r>
          </a:p>
          <a:p>
            <a:pPr lvl="2"/>
            <a:r>
              <a:rPr lang="fr-FR" dirty="0"/>
              <a:t> </a:t>
            </a:r>
            <a:r>
              <a:rPr lang="fr-FR" dirty="0" err="1">
                <a:ea typeface="MS Mincho" pitchFamily="49" charset="-128"/>
              </a:rPr>
              <a:t>padding</a:t>
            </a:r>
            <a:r>
              <a:rPr lang="fr-FR" dirty="0">
                <a:ea typeface="MS Mincho" pitchFamily="49" charset="-128"/>
              </a:rPr>
              <a:t>: 0px 20px;</a:t>
            </a:r>
          </a:p>
          <a:p>
            <a:pPr lvl="2"/>
            <a:r>
              <a:rPr lang="fr-FR" dirty="0">
                <a:ea typeface="MS Mincho" pitchFamily="49" charset="-128"/>
              </a:rPr>
              <a:t> border: 1px </a:t>
            </a:r>
            <a:r>
              <a:rPr lang="fr-FR" dirty="0" err="1">
                <a:ea typeface="MS Mincho" pitchFamily="49" charset="-128"/>
              </a:rPr>
              <a:t>dashed</a:t>
            </a:r>
            <a:r>
              <a:rPr lang="fr-FR" dirty="0">
                <a:ea typeface="MS Mincho" pitchFamily="49" charset="-128"/>
              </a:rPr>
              <a:t> black;</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52</a:t>
            </a:fld>
            <a:endParaRPr lang="fr-FR"/>
          </a:p>
        </p:txBody>
      </p:sp>
    </p:spTree>
    <p:extLst>
      <p:ext uri="{BB962C8B-B14F-4D97-AF65-F5344CB8AC3E}">
        <p14:creationId xmlns:p14="http://schemas.microsoft.com/office/powerpoint/2010/main" val="7255793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Dispositions</a:t>
            </a:r>
          </a:p>
        </p:txBody>
      </p:sp>
      <p:sp>
        <p:nvSpPr>
          <p:cNvPr id="3" name="Espace réservé du contenu 2"/>
          <p:cNvSpPr>
            <a:spLocks noGrp="1"/>
          </p:cNvSpPr>
          <p:nvPr>
            <p:ph idx="1"/>
          </p:nvPr>
        </p:nvSpPr>
        <p:spPr/>
        <p:txBody>
          <a:bodyPr>
            <a:normAutofit fontScale="62500" lnSpcReduction="20000"/>
          </a:bodyPr>
          <a:lstStyle/>
          <a:p>
            <a:r>
              <a:rPr lang="fr-FR" dirty="0"/>
              <a:t>Hauteur &amp; Largeur</a:t>
            </a:r>
          </a:p>
          <a:p>
            <a:pPr lvl="2"/>
            <a:r>
              <a:rPr lang="fr-FR" dirty="0" err="1"/>
              <a:t>Height</a:t>
            </a:r>
            <a:r>
              <a:rPr lang="fr-FR" dirty="0"/>
              <a:t>:   auto ;</a:t>
            </a:r>
          </a:p>
          <a:p>
            <a:pPr lvl="2"/>
            <a:r>
              <a:rPr lang="fr-FR" dirty="0" err="1"/>
              <a:t>Width</a:t>
            </a:r>
            <a:r>
              <a:rPr lang="fr-FR" dirty="0"/>
              <a:t> : auto ;</a:t>
            </a:r>
          </a:p>
          <a:p>
            <a:r>
              <a:rPr lang="fr-FR" dirty="0"/>
              <a:t>Positionnement</a:t>
            </a:r>
          </a:p>
          <a:p>
            <a:pPr lvl="1"/>
            <a:r>
              <a:rPr lang="fr-FR" dirty="0"/>
              <a:t>Positionnement absolu</a:t>
            </a:r>
          </a:p>
          <a:p>
            <a:pPr lvl="2"/>
            <a:r>
              <a:rPr lang="fr-FR" dirty="0"/>
              <a:t>Top:</a:t>
            </a:r>
          </a:p>
          <a:p>
            <a:pPr lvl="2"/>
            <a:r>
              <a:rPr lang="fr-FR" dirty="0"/>
              <a:t>Left</a:t>
            </a:r>
          </a:p>
          <a:p>
            <a:pPr lvl="2"/>
            <a:r>
              <a:rPr lang="fr-FR" dirty="0"/>
              <a:t>Right</a:t>
            </a:r>
          </a:p>
          <a:p>
            <a:pPr lvl="2"/>
            <a:r>
              <a:rPr lang="fr-FR" dirty="0" err="1"/>
              <a:t>Bottom</a:t>
            </a:r>
            <a:endParaRPr lang="fr-FR" dirty="0"/>
          </a:p>
          <a:p>
            <a:pPr lvl="1"/>
            <a:r>
              <a:rPr lang="fr-FR" dirty="0"/>
              <a:t>Marges extérieures:</a:t>
            </a:r>
          </a:p>
          <a:p>
            <a:pPr>
              <a:buNone/>
            </a:pPr>
            <a:r>
              <a:rPr lang="fr-FR" sz="1900" dirty="0"/>
              <a:t>	Placement relatif les uns par rapport aux autres</a:t>
            </a:r>
          </a:p>
          <a:p>
            <a:pPr lvl="2"/>
            <a:r>
              <a:rPr lang="fr-FR" dirty="0" err="1"/>
              <a:t>Margin</a:t>
            </a:r>
            <a:r>
              <a:rPr lang="fr-FR" dirty="0"/>
              <a:t>: </a:t>
            </a:r>
            <a:r>
              <a:rPr lang="fr-FR" dirty="0">
                <a:sym typeface="Wingdings" pitchFamily="2" charset="2"/>
              </a:rPr>
              <a:t> (super propriété)</a:t>
            </a:r>
            <a:endParaRPr lang="fr-FR" dirty="0"/>
          </a:p>
          <a:p>
            <a:pPr lvl="2"/>
            <a:r>
              <a:rPr lang="fr-FR" dirty="0" err="1"/>
              <a:t>Margin</a:t>
            </a:r>
            <a:r>
              <a:rPr lang="fr-FR" dirty="0"/>
              <a:t>-top:5px;</a:t>
            </a:r>
          </a:p>
          <a:p>
            <a:pPr lvl="2"/>
            <a:r>
              <a:rPr lang="fr-FR" dirty="0" err="1"/>
              <a:t>Margin</a:t>
            </a:r>
            <a:r>
              <a:rPr lang="fr-FR" dirty="0"/>
              <a:t>-</a:t>
            </a:r>
            <a:r>
              <a:rPr lang="fr-FR" dirty="0" err="1"/>
              <a:t>bottom</a:t>
            </a:r>
            <a:r>
              <a:rPr lang="fr-FR" dirty="0"/>
              <a:t>:5px;</a:t>
            </a:r>
          </a:p>
          <a:p>
            <a:pPr lvl="2"/>
            <a:r>
              <a:rPr lang="fr-FR" dirty="0"/>
              <a:t>…</a:t>
            </a:r>
          </a:p>
          <a:p>
            <a:pPr lvl="1"/>
            <a:r>
              <a:rPr lang="fr-FR" dirty="0"/>
              <a:t>Marges intérieures:</a:t>
            </a:r>
          </a:p>
          <a:p>
            <a:pPr lvl="1">
              <a:buNone/>
            </a:pPr>
            <a:r>
              <a:rPr lang="fr-FR" dirty="0"/>
              <a:t>Placement dans le bloc</a:t>
            </a:r>
          </a:p>
          <a:p>
            <a:pPr lvl="2"/>
            <a:r>
              <a:rPr lang="fr-FR" dirty="0" err="1"/>
              <a:t>Padding</a:t>
            </a:r>
            <a:r>
              <a:rPr lang="fr-FR" dirty="0">
                <a:sym typeface="Wingdings" pitchFamily="2" charset="2"/>
              </a:rPr>
              <a:t>: (super propriété) </a:t>
            </a:r>
            <a:endParaRPr lang="fr-FR" dirty="0"/>
          </a:p>
          <a:p>
            <a:pPr lvl="2"/>
            <a:r>
              <a:rPr lang="fr-FR" dirty="0" err="1"/>
              <a:t>Padding</a:t>
            </a:r>
            <a:r>
              <a:rPr lang="fr-FR" dirty="0"/>
              <a:t>-</a:t>
            </a:r>
            <a:r>
              <a:rPr lang="fr-FR" dirty="0" err="1"/>
              <a:t>left</a:t>
            </a:r>
            <a:r>
              <a:rPr lang="fr-FR" dirty="0"/>
              <a:t>:8px;</a:t>
            </a:r>
          </a:p>
          <a:p>
            <a:pPr lvl="2"/>
            <a:r>
              <a:rPr lang="fr-FR" dirty="0"/>
              <a: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53</a:t>
            </a:fld>
            <a:endParaRPr lang="fr-FR"/>
          </a:p>
        </p:txBody>
      </p:sp>
      <p:sp>
        <p:nvSpPr>
          <p:cNvPr id="22" name="Espace réservé du contenu 21"/>
          <p:cNvSpPr>
            <a:spLocks noGrp="1"/>
          </p:cNvSpPr>
          <p:nvPr>
            <p:ph sz="quarter" idx="14"/>
          </p:nvPr>
        </p:nvSpPr>
        <p:spPr>
          <a:xfrm rot="160723">
            <a:off x="7048476" y="1931177"/>
            <a:ext cx="2992530" cy="4144803"/>
          </a:xfrm>
        </p:spPr>
        <p:txBody>
          <a:bodyPr>
            <a:normAutofit fontScale="92500" lnSpcReduction="20000"/>
          </a:bodyPr>
          <a:lstStyle/>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buNone/>
            </a:pPr>
            <a:r>
              <a:rPr lang="fr-FR" dirty="0"/>
              <a:t>Dispositions </a:t>
            </a:r>
            <a:r>
              <a:rPr lang="fr-FR" dirty="0" err="1"/>
              <a:t>css</a:t>
            </a:r>
            <a:endParaRPr lang="fr-FR" dirty="0"/>
          </a:p>
        </p:txBody>
      </p:sp>
      <p:grpSp>
        <p:nvGrpSpPr>
          <p:cNvPr id="16" name="Groupe 15"/>
          <p:cNvGrpSpPr/>
          <p:nvPr/>
        </p:nvGrpSpPr>
        <p:grpSpPr>
          <a:xfrm rot="154157">
            <a:off x="7941579" y="1831552"/>
            <a:ext cx="3036637" cy="3578661"/>
            <a:chOff x="5076056" y="1556792"/>
            <a:chExt cx="3456384" cy="4248473"/>
          </a:xfrm>
        </p:grpSpPr>
        <p:sp>
          <p:nvSpPr>
            <p:cNvPr id="5" name="Rectangle 4"/>
            <p:cNvSpPr/>
            <p:nvPr/>
          </p:nvSpPr>
          <p:spPr>
            <a:xfrm>
              <a:off x="5076056" y="1628801"/>
              <a:ext cx="3456384" cy="4176464"/>
            </a:xfrm>
            <a:prstGeom prst="rect">
              <a:avLst/>
            </a:prstGeom>
          </p:spPr>
          <p:style>
            <a:lnRef idx="2">
              <a:schemeClr val="accent1"/>
            </a:lnRef>
            <a:fillRef idx="1">
              <a:schemeClr val="lt1"/>
            </a:fillRef>
            <a:effectRef idx="0">
              <a:schemeClr val="accent1"/>
            </a:effectRef>
            <a:fontRef idx="minor">
              <a:schemeClr val="dk1"/>
            </a:fontRef>
          </p:style>
          <p:txBody>
            <a:bodyPr lIns="0" rtlCol="0" anchor="t" anchorCtr="0">
              <a:noAutofit/>
            </a:bodyPr>
            <a:lstStyle/>
            <a:p>
              <a:pPr algn="ctr"/>
              <a:r>
                <a:rPr lang="fr-FR" dirty="0"/>
                <a:t>body</a:t>
              </a:r>
            </a:p>
          </p:txBody>
        </p:sp>
        <p:sp>
          <p:nvSpPr>
            <p:cNvPr id="20" name="Rectangle à coins arrondis 19"/>
            <p:cNvSpPr/>
            <p:nvPr/>
          </p:nvSpPr>
          <p:spPr>
            <a:xfrm>
              <a:off x="5364089" y="1988839"/>
              <a:ext cx="3096344" cy="3528391"/>
            </a:xfrm>
            <a:prstGeom prst="roundRect">
              <a:avLst/>
            </a:prstGeom>
            <a:solidFill>
              <a:schemeClr val="bg1">
                <a:lumMod val="95000"/>
              </a:schemeClr>
            </a:solidFill>
          </p:spPr>
          <p:style>
            <a:lnRef idx="2">
              <a:schemeClr val="accent4"/>
            </a:lnRef>
            <a:fillRef idx="1">
              <a:schemeClr val="lt1"/>
            </a:fillRef>
            <a:effectRef idx="0">
              <a:schemeClr val="accent4"/>
            </a:effectRef>
            <a:fontRef idx="minor">
              <a:schemeClr val="dk1"/>
            </a:fontRef>
          </p:style>
          <p:txBody>
            <a:bodyPr tIns="0" rtlCol="0" anchor="t" anchorCtr="0"/>
            <a:lstStyle/>
            <a:p>
              <a:pPr algn="ctr"/>
              <a:r>
                <a:rPr lang="fr-FR" dirty="0" err="1"/>
                <a:t>div</a:t>
              </a:r>
              <a:endParaRPr lang="fr-FR" dirty="0"/>
            </a:p>
            <a:p>
              <a:pPr algn="ctr"/>
              <a:endParaRPr lang="fr-FR" dirty="0"/>
            </a:p>
          </p:txBody>
        </p:sp>
        <p:sp>
          <p:nvSpPr>
            <p:cNvPr id="6" name="Rectangle à coins arrondis 5"/>
            <p:cNvSpPr/>
            <p:nvPr/>
          </p:nvSpPr>
          <p:spPr>
            <a:xfrm>
              <a:off x="6306985" y="2722795"/>
              <a:ext cx="1728193" cy="64807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err="1"/>
                <a:t>Margin</a:t>
              </a:r>
              <a:r>
                <a:rPr lang="fr-FR" dirty="0"/>
                <a:t>-top</a:t>
              </a:r>
            </a:p>
            <a:p>
              <a:pPr algn="ctr"/>
              <a:r>
                <a:rPr lang="fr-FR" dirty="0" err="1"/>
                <a:t>Marging</a:t>
              </a:r>
              <a:r>
                <a:rPr lang="fr-FR" dirty="0"/>
                <a:t>-</a:t>
              </a:r>
              <a:r>
                <a:rPr lang="fr-FR" dirty="0" err="1"/>
                <a:t>left</a:t>
              </a:r>
              <a:endParaRPr lang="fr-FR" dirty="0"/>
            </a:p>
          </p:txBody>
        </p:sp>
        <p:cxnSp>
          <p:nvCxnSpPr>
            <p:cNvPr id="8" name="Connecteur droit avec flèche 7"/>
            <p:cNvCxnSpPr>
              <a:endCxn id="6" idx="1"/>
            </p:cNvCxnSpPr>
            <p:nvPr/>
          </p:nvCxnSpPr>
          <p:spPr>
            <a:xfrm flipV="1">
              <a:off x="5370881" y="3046832"/>
              <a:ext cx="936105"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1" name="Rectangle à coins arrondis 10"/>
            <p:cNvSpPr/>
            <p:nvPr/>
          </p:nvSpPr>
          <p:spPr>
            <a:xfrm>
              <a:off x="5440092" y="3521899"/>
              <a:ext cx="2016224" cy="140415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r"/>
              <a:endParaRPr lang="fr-FR" dirty="0"/>
            </a:p>
            <a:p>
              <a:pPr algn="r"/>
              <a:endParaRPr lang="fr-FR" dirty="0"/>
            </a:p>
            <a:p>
              <a:pPr algn="r"/>
              <a:r>
                <a:rPr lang="fr-FR" dirty="0" err="1"/>
                <a:t>Padding</a:t>
              </a:r>
              <a:r>
                <a:rPr lang="fr-FR" dirty="0"/>
                <a:t>-top</a:t>
              </a:r>
            </a:p>
            <a:p>
              <a:pPr algn="r"/>
              <a:r>
                <a:rPr lang="fr-FR" dirty="0" err="1"/>
                <a:t>Padding</a:t>
              </a:r>
              <a:r>
                <a:rPr lang="fr-FR" dirty="0"/>
                <a:t>-</a:t>
              </a:r>
              <a:r>
                <a:rPr lang="fr-FR" dirty="0" err="1"/>
                <a:t>left</a:t>
              </a:r>
              <a:endParaRPr lang="fr-FR" dirty="0"/>
            </a:p>
            <a:p>
              <a:pPr algn="r"/>
              <a:endParaRPr lang="fr-FR" dirty="0"/>
            </a:p>
            <a:p>
              <a:pPr algn="r"/>
              <a:endParaRPr lang="fr-FR" dirty="0"/>
            </a:p>
          </p:txBody>
        </p:sp>
        <p:cxnSp>
          <p:nvCxnSpPr>
            <p:cNvPr id="12" name="Connecteur droit avec flèche 11"/>
            <p:cNvCxnSpPr/>
            <p:nvPr/>
          </p:nvCxnSpPr>
          <p:spPr>
            <a:xfrm flipV="1">
              <a:off x="5436096" y="4401108"/>
              <a:ext cx="576064"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5" name="Connecteur droit avec flèche 14"/>
            <p:cNvCxnSpPr/>
            <p:nvPr/>
          </p:nvCxnSpPr>
          <p:spPr>
            <a:xfrm>
              <a:off x="6663819" y="3512365"/>
              <a:ext cx="0" cy="432049"/>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7" name="Connecteur droit avec flèche 16"/>
            <p:cNvCxnSpPr/>
            <p:nvPr/>
          </p:nvCxnSpPr>
          <p:spPr>
            <a:xfrm rot="5245843">
              <a:off x="7213575" y="2305404"/>
              <a:ext cx="641243" cy="7833"/>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4" name="Rectangle à coins arrondis 23"/>
            <p:cNvSpPr/>
            <p:nvPr/>
          </p:nvSpPr>
          <p:spPr>
            <a:xfrm>
              <a:off x="6588224" y="5085184"/>
              <a:ext cx="1728192" cy="64807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fr-FR" dirty="0"/>
                <a:t>top</a:t>
              </a:r>
            </a:p>
            <a:p>
              <a:r>
                <a:rPr lang="fr-FR" dirty="0"/>
                <a:t>Left …</a:t>
              </a:r>
            </a:p>
          </p:txBody>
        </p:sp>
        <p:cxnSp>
          <p:nvCxnSpPr>
            <p:cNvPr id="25" name="Connecteur droit avec flèche 24"/>
            <p:cNvCxnSpPr/>
            <p:nvPr/>
          </p:nvCxnSpPr>
          <p:spPr>
            <a:xfrm>
              <a:off x="5148064" y="5589240"/>
              <a:ext cx="1440160"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26" name="Connecteur droit avec flèche 25"/>
            <p:cNvCxnSpPr/>
            <p:nvPr/>
          </p:nvCxnSpPr>
          <p:spPr>
            <a:xfrm>
              <a:off x="8244408" y="1556792"/>
              <a:ext cx="0" cy="345638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3501517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 </a:t>
            </a:r>
            <a:br>
              <a:rPr lang="fr-FR" dirty="0"/>
            </a:br>
            <a:r>
              <a:rPr lang="fr-FR" dirty="0"/>
              <a:t>		b) Les unités</a:t>
            </a:r>
          </a:p>
        </p:txBody>
      </p:sp>
      <p:sp>
        <p:nvSpPr>
          <p:cNvPr id="3" name="Espace réservé du contenu 2"/>
          <p:cNvSpPr>
            <a:spLocks noGrp="1"/>
          </p:cNvSpPr>
          <p:nvPr>
            <p:ph idx="1"/>
          </p:nvPr>
        </p:nvSpPr>
        <p:spPr/>
        <p:txBody>
          <a:bodyPr>
            <a:normAutofit/>
          </a:bodyPr>
          <a:lstStyle/>
          <a:p>
            <a:r>
              <a:rPr lang="fr-FR" dirty="0"/>
              <a:t>Il existe différentes unités de mesure en </a:t>
            </a:r>
            <a:r>
              <a:rPr lang="fr-FR" dirty="0" err="1"/>
              <a:t>css</a:t>
            </a:r>
            <a:endParaRPr lang="fr-FR" dirty="0"/>
          </a:p>
          <a:p>
            <a:pPr marL="0" indent="0">
              <a:spcBef>
                <a:spcPts val="0"/>
              </a:spcBef>
              <a:buNone/>
              <a:defRPr/>
            </a:pPr>
            <a:r>
              <a:rPr lang="fr-FR" dirty="0"/>
              <a:t>	</a:t>
            </a:r>
          </a:p>
          <a:p>
            <a:pPr marL="0" indent="0">
              <a:spcBef>
                <a:spcPts val="0"/>
              </a:spcBef>
              <a:buNone/>
              <a:defRPr/>
            </a:pPr>
            <a:r>
              <a:rPr lang="fr-FR" dirty="0"/>
              <a:t>	px 	</a:t>
            </a:r>
            <a:r>
              <a:rPr lang="fr-FR" dirty="0">
                <a:sym typeface="Wingdings" pitchFamily="2" charset="2"/>
              </a:rPr>
              <a:t>Pixel</a:t>
            </a:r>
          </a:p>
          <a:p>
            <a:pPr marL="0" indent="0">
              <a:spcBef>
                <a:spcPts val="0"/>
              </a:spcBef>
              <a:buNone/>
              <a:defRPr/>
            </a:pPr>
            <a:r>
              <a:rPr lang="fr-FR" dirty="0">
                <a:sym typeface="Wingdings" pitchFamily="2" charset="2"/>
              </a:rPr>
              <a:t>	</a:t>
            </a:r>
            <a:r>
              <a:rPr lang="fr-FR" dirty="0" err="1">
                <a:sym typeface="Wingdings" pitchFamily="2" charset="2"/>
              </a:rPr>
              <a:t>em</a:t>
            </a:r>
            <a:r>
              <a:rPr lang="fr-FR" dirty="0">
                <a:sym typeface="Wingdings" pitchFamily="2" charset="2"/>
              </a:rPr>
              <a:t>	Représente la valeur de la police**</a:t>
            </a:r>
          </a:p>
          <a:p>
            <a:pPr marL="0" indent="0">
              <a:spcBef>
                <a:spcPts val="0"/>
              </a:spcBef>
              <a:buNone/>
              <a:defRPr/>
            </a:pPr>
            <a:r>
              <a:rPr lang="fr-FR" dirty="0">
                <a:sym typeface="Wingdings" pitchFamily="2" charset="2"/>
              </a:rPr>
              <a:t>	cm	Centimètre</a:t>
            </a:r>
          </a:p>
          <a:p>
            <a:pPr marL="0" indent="0">
              <a:spcBef>
                <a:spcPts val="0"/>
              </a:spcBef>
              <a:buNone/>
              <a:defRPr/>
            </a:pPr>
            <a:r>
              <a:rPr lang="fr-FR" dirty="0">
                <a:sym typeface="Wingdings" pitchFamily="2" charset="2"/>
              </a:rPr>
              <a:t>	mm	Millimètre</a:t>
            </a:r>
          </a:p>
          <a:p>
            <a:pPr marL="0" indent="0">
              <a:spcBef>
                <a:spcPts val="0"/>
              </a:spcBef>
              <a:buNone/>
              <a:defRPr/>
            </a:pPr>
            <a:r>
              <a:rPr lang="fr-FR" dirty="0">
                <a:sym typeface="Wingdings" pitchFamily="2" charset="2"/>
              </a:rPr>
              <a:t>	%	Pourcentage du conteneur parent</a:t>
            </a:r>
          </a:p>
          <a:p>
            <a:pPr marL="0" indent="0">
              <a:spcBef>
                <a:spcPts val="0"/>
              </a:spcBef>
              <a:buNone/>
              <a:defRPr/>
            </a:pPr>
            <a:r>
              <a:rPr lang="fr-FR" dirty="0">
                <a:sym typeface="Wingdings" pitchFamily="2" charset="2"/>
              </a:rPr>
              <a:t>	in	</a:t>
            </a:r>
            <a:r>
              <a:rPr lang="fr-FR" dirty="0" err="1">
                <a:sym typeface="Wingdings" pitchFamily="2" charset="2"/>
              </a:rPr>
              <a:t>Inch</a:t>
            </a:r>
            <a:endParaRPr lang="fr-FR" dirty="0">
              <a:sym typeface="Wingdings" pitchFamily="2" charset="2"/>
            </a:endParaRPr>
          </a:p>
          <a:p>
            <a:pPr marL="0" indent="0">
              <a:spcBef>
                <a:spcPts val="0"/>
              </a:spcBef>
              <a:buNone/>
              <a:defRPr/>
            </a:pPr>
            <a:r>
              <a:rPr lang="fr-FR" dirty="0">
                <a:sym typeface="Wingdings" pitchFamily="2" charset="2"/>
              </a:rPr>
              <a:t>	pt	Point 1pt=1/72 </a:t>
            </a:r>
            <a:r>
              <a:rPr lang="fr-FR" dirty="0" err="1">
                <a:sym typeface="Wingdings" pitchFamily="2" charset="2"/>
              </a:rPr>
              <a:t>inch</a:t>
            </a:r>
            <a:endParaRPr lang="fr-FR" dirty="0">
              <a:sym typeface="Wingdings" pitchFamily="2" charset="2"/>
            </a:endParaRPr>
          </a:p>
          <a:p>
            <a:pPr marL="0" indent="0">
              <a:spcBef>
                <a:spcPts val="0"/>
              </a:spcBef>
              <a:buNone/>
              <a:defRPr/>
            </a:pPr>
            <a:r>
              <a:rPr lang="fr-FR" dirty="0">
                <a:sym typeface="Wingdings" pitchFamily="2" charset="2"/>
              </a:rPr>
              <a:t>	pc	Pica 1pc=12pt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54</a:t>
            </a:fld>
            <a:endParaRPr lang="fr-FR"/>
          </a:p>
        </p:txBody>
      </p:sp>
    </p:spTree>
    <p:extLst>
      <p:ext uri="{BB962C8B-B14F-4D97-AF65-F5344CB8AC3E}">
        <p14:creationId xmlns:p14="http://schemas.microsoft.com/office/powerpoint/2010/main" val="36171914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c) Couleurs</a:t>
            </a:r>
          </a:p>
        </p:txBody>
      </p:sp>
      <p:sp>
        <p:nvSpPr>
          <p:cNvPr id="3" name="Espace réservé du contenu 2"/>
          <p:cNvSpPr>
            <a:spLocks noGrp="1"/>
          </p:cNvSpPr>
          <p:nvPr>
            <p:ph sz="half" idx="1"/>
          </p:nvPr>
        </p:nvSpPr>
        <p:spPr/>
        <p:txBody>
          <a:bodyPr>
            <a:normAutofit lnSpcReduction="10000"/>
          </a:bodyPr>
          <a:lstStyle/>
          <a:p>
            <a:r>
              <a:rPr lang="fr-FR" sz="2400" dirty="0"/>
              <a:t>Modifier la couleur d’écriture</a:t>
            </a:r>
          </a:p>
          <a:p>
            <a:pPr marL="990600" lvl="2"/>
            <a:r>
              <a:rPr lang="fr-FR" dirty="0" err="1"/>
              <a:t>color:BLUE</a:t>
            </a:r>
            <a:r>
              <a:rPr lang="fr-FR" dirty="0"/>
              <a:t>;  </a:t>
            </a:r>
          </a:p>
          <a:p>
            <a:pPr marL="990600" lvl="2"/>
            <a:endParaRPr lang="fr-FR" dirty="0"/>
          </a:p>
          <a:p>
            <a:pPr marL="990600" lvl="2"/>
            <a:r>
              <a:rPr lang="fr-FR" dirty="0"/>
              <a:t> </a:t>
            </a:r>
            <a:r>
              <a:rPr lang="fr-FR" dirty="0" err="1"/>
              <a:t>color</a:t>
            </a:r>
            <a:r>
              <a:rPr lang="fr-FR" dirty="0"/>
              <a:t>:</a:t>
            </a:r>
            <a:r>
              <a:rPr lang="fr-FR" b="1" dirty="0"/>
              <a:t>#</a:t>
            </a:r>
            <a:r>
              <a:rPr lang="fr-FR" b="1" dirty="0">
                <a:solidFill>
                  <a:srgbClr val="FF0000"/>
                </a:solidFill>
              </a:rPr>
              <a:t>HE</a:t>
            </a:r>
            <a:r>
              <a:rPr lang="fr-FR" b="1" dirty="0">
                <a:solidFill>
                  <a:srgbClr val="00B050"/>
                </a:solidFill>
              </a:rPr>
              <a:t>XV</a:t>
            </a:r>
            <a:r>
              <a:rPr lang="fr-FR" b="1" dirty="0">
                <a:solidFill>
                  <a:srgbClr val="0070C0"/>
                </a:solidFill>
              </a:rPr>
              <a:t>AL</a:t>
            </a:r>
            <a:r>
              <a:rPr lang="fr-FR" dirty="0"/>
              <a:t>;</a:t>
            </a:r>
          </a:p>
          <a:p>
            <a:pPr marL="990600" lvl="2"/>
            <a:endParaRPr lang="fr-FR" dirty="0"/>
          </a:p>
          <a:p>
            <a:pPr marL="990600" lvl="2"/>
            <a:r>
              <a:rPr lang="fr-FR" dirty="0"/>
              <a:t> </a:t>
            </a:r>
            <a:r>
              <a:rPr lang="fr-FR" dirty="0" err="1"/>
              <a:t>color:rgb</a:t>
            </a:r>
            <a:r>
              <a:rPr lang="fr-FR" dirty="0"/>
              <a:t>(</a:t>
            </a:r>
            <a:r>
              <a:rPr lang="fr-FR" b="1" dirty="0">
                <a:solidFill>
                  <a:srgbClr val="FF0000"/>
                </a:solidFill>
              </a:rPr>
              <a:t>123</a:t>
            </a:r>
            <a:r>
              <a:rPr lang="fr-FR" dirty="0"/>
              <a:t>,</a:t>
            </a:r>
            <a:r>
              <a:rPr lang="fr-FR" b="1" dirty="0">
                <a:solidFill>
                  <a:srgbClr val="00B050"/>
                </a:solidFill>
              </a:rPr>
              <a:t>123</a:t>
            </a:r>
            <a:r>
              <a:rPr lang="fr-FR" dirty="0"/>
              <a:t>,</a:t>
            </a:r>
            <a:r>
              <a:rPr lang="fr-FR" b="1" dirty="0">
                <a:solidFill>
                  <a:schemeClr val="accent1"/>
                </a:solidFill>
              </a:rPr>
              <a:t>123</a:t>
            </a:r>
            <a:r>
              <a:rPr lang="fr-FR" dirty="0"/>
              <a:t>);</a:t>
            </a:r>
          </a:p>
          <a:p>
            <a:pPr marL="990600" lvl="2"/>
            <a:endParaRPr lang="fr-FR" dirty="0"/>
          </a:p>
          <a:p>
            <a:endParaRPr lang="fr-FR" sz="2400" dirty="0"/>
          </a:p>
          <a:p>
            <a:r>
              <a:rPr lang="fr-FR" sz="2400" dirty="0"/>
              <a:t>Modifier couleur de fond</a:t>
            </a:r>
          </a:p>
          <a:p>
            <a:pPr marL="717550" lvl="2" indent="-219075">
              <a:tabLst>
                <a:tab pos="531813" algn="l"/>
              </a:tabLst>
            </a:pPr>
            <a:r>
              <a:rPr lang="fr-FR" dirty="0" err="1"/>
              <a:t>Backgroung</a:t>
            </a:r>
            <a:r>
              <a:rPr lang="fr-FR" dirty="0"/>
              <a:t>-</a:t>
            </a:r>
            <a:r>
              <a:rPr lang="fr-FR" dirty="0" err="1"/>
              <a:t>color</a:t>
            </a:r>
            <a:r>
              <a:rPr lang="fr-FR" dirty="0"/>
              <a:t>: </a:t>
            </a:r>
            <a:r>
              <a:rPr lang="fr-FR" sz="1400" b="1" dirty="0"/>
              <a:t>#</a:t>
            </a:r>
            <a:r>
              <a:rPr lang="fr-FR" sz="1400" dirty="0"/>
              <a:t> </a:t>
            </a:r>
            <a:r>
              <a:rPr lang="fr-FR" sz="1400" b="1" dirty="0">
                <a:solidFill>
                  <a:srgbClr val="FF0000"/>
                </a:solidFill>
              </a:rPr>
              <a:t>HE</a:t>
            </a:r>
            <a:r>
              <a:rPr lang="fr-FR" sz="1400" b="1" dirty="0">
                <a:solidFill>
                  <a:srgbClr val="00B050"/>
                </a:solidFill>
              </a:rPr>
              <a:t>XV</a:t>
            </a:r>
            <a:r>
              <a:rPr lang="fr-FR" sz="1400" b="1" dirty="0">
                <a:solidFill>
                  <a:srgbClr val="0070C0"/>
                </a:solidFill>
              </a:rPr>
              <a:t>AL</a:t>
            </a:r>
            <a:r>
              <a:rPr lang="fr-FR" dirty="0"/>
              <a:t>;</a:t>
            </a:r>
          </a:p>
          <a:p>
            <a:pPr marL="717550" lvl="2" indent="-219075">
              <a:tabLst>
                <a:tab pos="531813" algn="l"/>
              </a:tabLst>
            </a:pPr>
            <a:endParaRPr lang="fr-FR" dirty="0"/>
          </a:p>
          <a:p>
            <a:pPr marL="717550" lvl="2" indent="-219075">
              <a:tabLst>
                <a:tab pos="531813" algn="l"/>
              </a:tabLst>
            </a:pPr>
            <a:r>
              <a:rPr lang="fr-FR" dirty="0" err="1"/>
              <a:t>Backgroung</a:t>
            </a:r>
            <a:r>
              <a:rPr lang="fr-FR" dirty="0"/>
              <a:t>-</a:t>
            </a:r>
            <a:r>
              <a:rPr lang="fr-FR" dirty="0" err="1"/>
              <a:t>color</a:t>
            </a:r>
            <a:r>
              <a:rPr lang="fr-FR" dirty="0"/>
              <a:t>: </a:t>
            </a:r>
            <a:r>
              <a:rPr lang="fr-FR" dirty="0" err="1"/>
              <a:t>color:</a:t>
            </a:r>
            <a:r>
              <a:rPr lang="fr-FR" sz="1400" dirty="0" err="1"/>
              <a:t>rgb</a:t>
            </a:r>
            <a:r>
              <a:rPr lang="fr-FR" sz="1400" dirty="0"/>
              <a:t>(</a:t>
            </a:r>
            <a:r>
              <a:rPr lang="fr-FR" sz="1400" b="1" dirty="0">
                <a:solidFill>
                  <a:srgbClr val="FF0000"/>
                </a:solidFill>
              </a:rPr>
              <a:t>123</a:t>
            </a:r>
            <a:r>
              <a:rPr lang="fr-FR" sz="1400" dirty="0"/>
              <a:t>,</a:t>
            </a:r>
            <a:r>
              <a:rPr lang="fr-FR" sz="1400" b="1" dirty="0">
                <a:solidFill>
                  <a:srgbClr val="00B050"/>
                </a:solidFill>
              </a:rPr>
              <a:t>123</a:t>
            </a:r>
            <a:r>
              <a:rPr lang="fr-FR" sz="1400" dirty="0"/>
              <a:t>,</a:t>
            </a:r>
            <a:r>
              <a:rPr lang="fr-FR" sz="1400" b="1" dirty="0">
                <a:solidFill>
                  <a:schemeClr val="accent1"/>
                </a:solidFill>
              </a:rPr>
              <a:t>123</a:t>
            </a:r>
            <a:r>
              <a:rPr lang="fr-FR" sz="1400" dirty="0"/>
              <a:t>);</a:t>
            </a:r>
            <a:r>
              <a:rPr lang="fr-FR" dirty="0"/>
              <a:t>   </a:t>
            </a:r>
          </a:p>
          <a:p>
            <a:pPr marL="717550" lvl="2" indent="-219075">
              <a:tabLst>
                <a:tab pos="531813" algn="l"/>
              </a:tabLst>
            </a:pPr>
            <a:endParaRPr lang="fr-FR" dirty="0"/>
          </a:p>
          <a:p>
            <a:pPr marL="717550" lvl="2" indent="-219075">
              <a:tabLst>
                <a:tab pos="531813" algn="l"/>
              </a:tabLst>
            </a:pPr>
            <a:r>
              <a:rPr lang="fr-FR" dirty="0" err="1"/>
              <a:t>Backgroung-color:</a:t>
            </a:r>
            <a:r>
              <a:rPr lang="fr-FR" sz="1600" dirty="0" err="1"/>
              <a:t>BLUE</a:t>
            </a:r>
            <a:r>
              <a:rPr lang="fr-FR" dirty="0"/>
              <a:t>;   </a:t>
            </a:r>
          </a:p>
          <a:p>
            <a:pPr lvl="2"/>
            <a:endParaRPr lang="fr-FR" dirty="0"/>
          </a:p>
          <a:p>
            <a:pPr lvl="2"/>
            <a:endParaRPr lang="fr-FR" dirty="0"/>
          </a:p>
        </p:txBody>
      </p:sp>
      <p:sp>
        <p:nvSpPr>
          <p:cNvPr id="5" name="Espace réservé du contenu 4"/>
          <p:cNvSpPr>
            <a:spLocks noGrp="1"/>
          </p:cNvSpPr>
          <p:nvPr>
            <p:ph sz="half" idx="2"/>
          </p:nvPr>
        </p:nvSpPr>
        <p:spPr/>
        <p:txBody>
          <a:bodyPr>
            <a:normAutofit lnSpcReduction="10000"/>
          </a:bodyPr>
          <a:lstStyle/>
          <a:p>
            <a:r>
              <a:rPr lang="fr-FR" dirty="0"/>
              <a:t>Image fond</a:t>
            </a:r>
          </a:p>
          <a:p>
            <a:pPr marL="633413" lvl="2" indent="-219075"/>
            <a:r>
              <a:rPr lang="fr-FR" dirty="0" err="1"/>
              <a:t>Backgroung-Image:url</a:t>
            </a:r>
            <a:r>
              <a:rPr lang="fr-FR" dirty="0"/>
              <a:t>(‘http://…/…jpg’);</a:t>
            </a:r>
          </a:p>
          <a:p>
            <a:pPr marL="50800" indent="-120650"/>
            <a:endParaRPr lang="fr-FR" dirty="0"/>
          </a:p>
          <a:p>
            <a:pPr marL="50800" indent="-120650"/>
            <a:r>
              <a:rPr lang="fr-FR" dirty="0"/>
              <a:t>Interdire/forcer </a:t>
            </a:r>
            <a:r>
              <a:rPr lang="fr-FR" dirty="0" err="1"/>
              <a:t>repetition</a:t>
            </a:r>
            <a:endParaRPr lang="fr-FR" dirty="0"/>
          </a:p>
          <a:p>
            <a:pPr marL="633413" lvl="2" indent="-219075"/>
            <a:r>
              <a:rPr lang="fr-FR" dirty="0"/>
              <a:t>background-</a:t>
            </a:r>
            <a:r>
              <a:rPr lang="fr-FR" dirty="0" err="1"/>
              <a:t>repeat</a:t>
            </a:r>
            <a:r>
              <a:rPr lang="fr-FR" dirty="0"/>
              <a:t>: </a:t>
            </a:r>
            <a:r>
              <a:rPr lang="fr-FR" b="1" dirty="0"/>
              <a:t>no-</a:t>
            </a:r>
            <a:r>
              <a:rPr lang="fr-FR" b="1" dirty="0" err="1"/>
              <a:t>repeat</a:t>
            </a:r>
            <a:r>
              <a:rPr lang="fr-FR" dirty="0"/>
              <a:t>   ;</a:t>
            </a:r>
          </a:p>
          <a:p>
            <a:pPr marL="52388" indent="-82550"/>
            <a:endParaRPr lang="fr-FR" dirty="0"/>
          </a:p>
          <a:p>
            <a:pPr marL="52388" indent="-82550"/>
            <a:r>
              <a:rPr lang="fr-FR" dirty="0"/>
              <a:t>Fond fixe</a:t>
            </a:r>
          </a:p>
          <a:p>
            <a:pPr lvl="2"/>
            <a:r>
              <a:rPr lang="fr-FR" dirty="0"/>
              <a:t>background-</a:t>
            </a:r>
            <a:r>
              <a:rPr lang="fr-FR" dirty="0" err="1"/>
              <a:t>attachment</a:t>
            </a:r>
            <a:r>
              <a:rPr lang="fr-FR" dirty="0"/>
              <a:t>: </a:t>
            </a:r>
            <a:r>
              <a:rPr lang="fr-FR" b="1" dirty="0" err="1"/>
              <a:t>fixed</a:t>
            </a:r>
            <a:r>
              <a:rPr lang="fr-FR" b="1" dirty="0"/>
              <a:t> </a:t>
            </a:r>
            <a:r>
              <a:rPr lang="fr-FR" dirty="0"/>
              <a:t>;</a:t>
            </a:r>
          </a:p>
          <a:p>
            <a:r>
              <a:rPr lang="fr-FR" dirty="0"/>
              <a:t>opacité</a:t>
            </a:r>
          </a:p>
          <a:p>
            <a:pPr lvl="2"/>
            <a:r>
              <a:rPr lang="fr-FR" dirty="0" err="1"/>
              <a:t>Opacity</a:t>
            </a:r>
            <a:r>
              <a:rPr lang="fr-FR" dirty="0"/>
              <a:t> : </a:t>
            </a:r>
            <a:r>
              <a:rPr lang="fr-FR" b="1" dirty="0"/>
              <a:t>1</a:t>
            </a:r>
            <a:r>
              <a:rPr lang="fr-FR" dirty="0"/>
              <a:t> ;</a:t>
            </a:r>
          </a:p>
          <a:p>
            <a:endParaRPr lang="fr-FR" sz="24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55</a:t>
            </a:fld>
            <a:endParaRPr lang="fr-FR"/>
          </a:p>
        </p:txBody>
      </p:sp>
    </p:spTree>
    <p:extLst>
      <p:ext uri="{BB962C8B-B14F-4D97-AF65-F5344CB8AC3E}">
        <p14:creationId xmlns:p14="http://schemas.microsoft.com/office/powerpoint/2010/main" val="35763228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a:t>
            </a:r>
            <a:br>
              <a:rPr lang="fr-FR" dirty="0"/>
            </a:br>
            <a:r>
              <a:rPr lang="fr-FR" dirty="0"/>
              <a:t>c) Couleurs</a:t>
            </a:r>
          </a:p>
        </p:txBody>
      </p:sp>
      <p:sp>
        <p:nvSpPr>
          <p:cNvPr id="3" name="Espace réservé du contenu 2"/>
          <p:cNvSpPr>
            <a:spLocks noGrp="1"/>
          </p:cNvSpPr>
          <p:nvPr>
            <p:ph idx="1"/>
          </p:nvPr>
        </p:nvSpPr>
        <p:spPr/>
        <p:txBody>
          <a:bodyPr>
            <a:normAutofit/>
          </a:bodyPr>
          <a:lstStyle/>
          <a:p>
            <a:r>
              <a:rPr lang="fr-FR" sz="2400" dirty="0"/>
              <a:t>Modifier la couleur d’écriture</a:t>
            </a:r>
          </a:p>
          <a:p>
            <a:pPr lvl="2"/>
            <a:r>
              <a:rPr lang="fr-FR" sz="2000" dirty="0" err="1"/>
              <a:t>color:BLUE</a:t>
            </a:r>
            <a:r>
              <a:rPr lang="fr-FR" sz="2000" dirty="0"/>
              <a:t>;  </a:t>
            </a:r>
          </a:p>
          <a:p>
            <a:pPr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lvl="2"/>
            <a:endParaRPr lang="fr-FR" sz="2000" dirty="0"/>
          </a:p>
          <a:p>
            <a:pPr lvl="2"/>
            <a:endParaRPr lang="fr-FR" sz="2000" dirty="0"/>
          </a:p>
          <a:p>
            <a:pPr lvl="2"/>
            <a:endParaRPr lang="fr-FR" sz="2000" dirty="0"/>
          </a:p>
          <a:p>
            <a:pPr lvl="2"/>
            <a:r>
              <a:rPr lang="fr-FR" sz="2000" dirty="0" err="1"/>
              <a:t>color:rgb</a:t>
            </a:r>
            <a:r>
              <a:rPr lang="fr-FR" sz="2000" dirty="0"/>
              <a:t>(</a:t>
            </a:r>
            <a:r>
              <a:rPr lang="fr-FR" sz="2000" dirty="0">
                <a:solidFill>
                  <a:srgbClr val="FF0000"/>
                </a:solidFill>
              </a:rPr>
              <a:t>000,</a:t>
            </a:r>
            <a:r>
              <a:rPr lang="fr-FR" sz="2000" dirty="0">
                <a:solidFill>
                  <a:srgbClr val="92D050"/>
                </a:solidFill>
              </a:rPr>
              <a:t>128,</a:t>
            </a:r>
            <a:r>
              <a:rPr lang="fr-FR" sz="2000" dirty="0">
                <a:solidFill>
                  <a:srgbClr val="00B0F0"/>
                </a:solidFill>
              </a:rPr>
              <a:t>255</a:t>
            </a:r>
            <a:r>
              <a:rPr lang="fr-FR" sz="2000" dirty="0"/>
              <a:t>); ou </a:t>
            </a:r>
            <a:r>
              <a:rPr lang="fr-FR" sz="2000" dirty="0" err="1"/>
              <a:t>hsl</a:t>
            </a:r>
            <a:r>
              <a:rPr lang="fr-FR" sz="2000" dirty="0"/>
              <a:t>(0,128,255)</a:t>
            </a:r>
          </a:p>
          <a:p>
            <a:pPr>
              <a:buNone/>
            </a:pPr>
            <a:endParaRPr lang="fr-FR" sz="2400" dirty="0"/>
          </a:p>
          <a:p>
            <a:endParaRPr lang="fr-FR" sz="2400" dirty="0"/>
          </a:p>
          <a:p>
            <a:endParaRPr lang="fr-FR" sz="2400" dirty="0"/>
          </a:p>
          <a:p>
            <a:r>
              <a:rPr lang="fr-FR" sz="2400" dirty="0"/>
              <a:t>Modifier couleur de fond</a:t>
            </a:r>
          </a:p>
          <a:p>
            <a:pPr marL="717550" lvl="2" indent="-219075">
              <a:tabLst>
                <a:tab pos="531813" algn="l"/>
              </a:tabLst>
            </a:pPr>
            <a:r>
              <a:rPr lang="fr-FR" sz="2000" dirty="0" err="1"/>
              <a:t>Backgroung-color:BLUE</a:t>
            </a:r>
            <a:r>
              <a:rPr lang="fr-FR" sz="2000" dirty="0"/>
              <a:t>;   </a:t>
            </a:r>
          </a:p>
          <a:p>
            <a:pPr marL="717550" lvl="2" indent="-219075"/>
            <a:r>
              <a:rPr lang="fr-FR" sz="2000" dirty="0" err="1"/>
              <a:t>backgroung</a:t>
            </a:r>
            <a:r>
              <a:rPr lang="fr-FR" sz="2000" dirty="0"/>
              <a:t>-</a:t>
            </a:r>
            <a:r>
              <a:rPr lang="fr-FR" sz="2000" dirty="0" err="1"/>
              <a:t>color</a:t>
            </a:r>
            <a:r>
              <a:rPr lang="fr-FR" sz="2000" dirty="0"/>
              <a:t>:#</a:t>
            </a:r>
            <a:r>
              <a:rPr lang="fr-FR" sz="2000" dirty="0" err="1"/>
              <a:t>codecouleur</a:t>
            </a:r>
            <a:r>
              <a:rPr lang="fr-FR" sz="2000" dirty="0"/>
              <a:t>;</a:t>
            </a:r>
          </a:p>
          <a:p>
            <a:pPr lvl="2"/>
            <a:endParaRPr lang="fr-FR" sz="2000" dirty="0"/>
          </a:p>
          <a:p>
            <a:pPr lvl="2"/>
            <a:endParaRPr lang="fr-FR" sz="20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56</a:t>
            </a:fld>
            <a:endParaRPr lang="fr-FR"/>
          </a:p>
        </p:txBody>
      </p:sp>
      <p:sp>
        <p:nvSpPr>
          <p:cNvPr id="7" name="ZoneTexte 6"/>
          <p:cNvSpPr txBox="1"/>
          <p:nvPr/>
        </p:nvSpPr>
        <p:spPr>
          <a:xfrm>
            <a:off x="3489462" y="2496918"/>
            <a:ext cx="4392488"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t>#</a:t>
            </a:r>
            <a:r>
              <a:rPr lang="fr-FR" dirty="0">
                <a:solidFill>
                  <a:srgbClr val="FF0000"/>
                </a:solidFill>
              </a:rPr>
              <a:t>00</a:t>
            </a:r>
            <a:r>
              <a:rPr lang="fr-FR" dirty="0">
                <a:solidFill>
                  <a:srgbClr val="00B050"/>
                </a:solidFill>
              </a:rPr>
              <a:t>00</a:t>
            </a:r>
            <a:r>
              <a:rPr lang="fr-FR" dirty="0">
                <a:solidFill>
                  <a:srgbClr val="0070C0"/>
                </a:solidFill>
              </a:rPr>
              <a:t>00</a:t>
            </a:r>
            <a:r>
              <a:rPr lang="fr-FR" dirty="0"/>
              <a:t> équivalent </a:t>
            </a:r>
            <a:r>
              <a:rPr lang="fr-FR" dirty="0" err="1"/>
              <a:t>rgb</a:t>
            </a:r>
            <a:r>
              <a:rPr lang="fr-FR" dirty="0"/>
              <a:t>(</a:t>
            </a:r>
            <a:r>
              <a:rPr lang="fr-FR" dirty="0">
                <a:solidFill>
                  <a:srgbClr val="FF0000"/>
                </a:solidFill>
              </a:rPr>
              <a:t>0</a:t>
            </a:r>
            <a:r>
              <a:rPr lang="fr-FR" dirty="0"/>
              <a:t>,</a:t>
            </a:r>
            <a:r>
              <a:rPr lang="fr-FR" dirty="0">
                <a:solidFill>
                  <a:srgbClr val="00B050"/>
                </a:solidFill>
              </a:rPr>
              <a:t>0</a:t>
            </a:r>
            <a:r>
              <a:rPr lang="fr-FR" dirty="0"/>
              <a:t>,</a:t>
            </a:r>
            <a:r>
              <a:rPr lang="fr-FR" dirty="0">
                <a:solidFill>
                  <a:srgbClr val="0070C0"/>
                </a:solidFill>
              </a:rPr>
              <a:t>0</a:t>
            </a:r>
            <a:r>
              <a:rPr lang="fr-FR" dirty="0"/>
              <a:t>)</a:t>
            </a:r>
          </a:p>
          <a:p>
            <a:r>
              <a:rPr lang="fr-FR" dirty="0"/>
              <a:t>#</a:t>
            </a:r>
            <a:r>
              <a:rPr lang="fr-FR" dirty="0">
                <a:solidFill>
                  <a:srgbClr val="FF0000"/>
                </a:solidFill>
              </a:rPr>
              <a:t>FF</a:t>
            </a:r>
            <a:r>
              <a:rPr lang="fr-FR" dirty="0">
                <a:solidFill>
                  <a:srgbClr val="00B050"/>
                </a:solidFill>
              </a:rPr>
              <a:t>FF</a:t>
            </a:r>
            <a:r>
              <a:rPr lang="fr-FR" dirty="0">
                <a:solidFill>
                  <a:srgbClr val="0070C0"/>
                </a:solidFill>
              </a:rPr>
              <a:t>FF </a:t>
            </a:r>
            <a:r>
              <a:rPr lang="fr-FR" dirty="0"/>
              <a:t>équivalent </a:t>
            </a:r>
            <a:r>
              <a:rPr lang="fr-FR" dirty="0" err="1"/>
              <a:t>rgb</a:t>
            </a:r>
            <a:r>
              <a:rPr lang="fr-FR" dirty="0"/>
              <a:t>(</a:t>
            </a:r>
            <a:r>
              <a:rPr lang="fr-FR" dirty="0">
                <a:solidFill>
                  <a:srgbClr val="FF0000"/>
                </a:solidFill>
              </a:rPr>
              <a:t>255</a:t>
            </a:r>
            <a:r>
              <a:rPr lang="fr-FR" dirty="0"/>
              <a:t>,</a:t>
            </a:r>
            <a:r>
              <a:rPr lang="fr-FR" dirty="0">
                <a:solidFill>
                  <a:srgbClr val="00B050"/>
                </a:solidFill>
              </a:rPr>
              <a:t>255</a:t>
            </a:r>
            <a:r>
              <a:rPr lang="fr-FR" dirty="0"/>
              <a:t>,</a:t>
            </a:r>
            <a:r>
              <a:rPr lang="fr-FR" dirty="0">
                <a:solidFill>
                  <a:srgbClr val="0070C0"/>
                </a:solidFill>
              </a:rPr>
              <a:t>255</a:t>
            </a:r>
            <a:r>
              <a:rPr lang="fr-FR" dirty="0"/>
              <a:t>)</a:t>
            </a:r>
          </a:p>
        </p:txBody>
      </p:sp>
      <p:sp>
        <p:nvSpPr>
          <p:cNvPr id="8" name="ZoneTexte 7"/>
          <p:cNvSpPr txBox="1"/>
          <p:nvPr/>
        </p:nvSpPr>
        <p:spPr>
          <a:xfrm>
            <a:off x="2639616" y="4000505"/>
            <a:ext cx="6336704"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b="1" i="1" dirty="0" err="1"/>
              <a:t>rgb</a:t>
            </a:r>
            <a:r>
              <a:rPr lang="fr-FR" dirty="0"/>
              <a:t> = Rouge Vert Bleu	</a:t>
            </a:r>
            <a:r>
              <a:rPr lang="fr-FR" b="1" i="1" dirty="0" err="1"/>
              <a:t>hsl</a:t>
            </a:r>
            <a:r>
              <a:rPr lang="fr-FR" dirty="0"/>
              <a:t>=Teinte Saturation Lumière </a:t>
            </a:r>
          </a:p>
          <a:p>
            <a:r>
              <a:rPr lang="fr-FR" dirty="0"/>
              <a:t>Les 2 propriétés existe avec la couche alpha </a:t>
            </a:r>
            <a:r>
              <a:rPr lang="fr-FR" b="1" i="1" dirty="0" err="1"/>
              <a:t>rgba</a:t>
            </a:r>
            <a:r>
              <a:rPr lang="fr-FR" dirty="0"/>
              <a:t> ou </a:t>
            </a:r>
            <a:r>
              <a:rPr lang="fr-FR" b="1" i="1" dirty="0" err="1"/>
              <a:t>hsla</a:t>
            </a:r>
            <a:endParaRPr lang="fr-FR" b="1" i="1" dirty="0"/>
          </a:p>
        </p:txBody>
      </p:sp>
    </p:spTree>
    <p:extLst>
      <p:ext uri="{BB962C8B-B14F-4D97-AF65-F5344CB8AC3E}">
        <p14:creationId xmlns:p14="http://schemas.microsoft.com/office/powerpoint/2010/main" val="42125413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rgbA</a:t>
            </a:r>
            <a:r>
              <a:rPr lang="fr-FR" dirty="0"/>
              <a:t> différent de </a:t>
            </a:r>
            <a:r>
              <a:rPr lang="fr-FR" dirty="0" err="1"/>
              <a:t>opacity</a:t>
            </a:r>
            <a:endParaRPr lang="fr-FR" dirty="0"/>
          </a:p>
        </p:txBody>
      </p:sp>
      <p:sp>
        <p:nvSpPr>
          <p:cNvPr id="7" name="Espace réservé du texte 6"/>
          <p:cNvSpPr>
            <a:spLocks noGrp="1"/>
          </p:cNvSpPr>
          <p:nvPr>
            <p:ph type="body" idx="1"/>
          </p:nvPr>
        </p:nvSpPr>
        <p:spPr/>
        <p:txBody>
          <a:bodyPr>
            <a:normAutofit/>
          </a:bodyPr>
          <a:lstStyle/>
          <a:p>
            <a:r>
              <a:rPr lang="fr-FR" dirty="0" err="1"/>
              <a:t>background-color:rgba</a:t>
            </a:r>
            <a:r>
              <a:rPr lang="fr-FR" dirty="0"/>
              <a:t>(123,123,123,0.2)</a:t>
            </a:r>
          </a:p>
        </p:txBody>
      </p:sp>
      <p:sp>
        <p:nvSpPr>
          <p:cNvPr id="8" name="Espace réservé du contenu 7"/>
          <p:cNvSpPr>
            <a:spLocks noGrp="1"/>
          </p:cNvSpPr>
          <p:nvPr>
            <p:ph sz="half" idx="2"/>
          </p:nvPr>
        </p:nvSpPr>
        <p:spPr/>
        <p:txBody>
          <a:bodyPr>
            <a:normAutofit/>
          </a:bodyPr>
          <a:lstStyle/>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p>
          <a:p>
            <a:pPr>
              <a:buNone/>
            </a:pPr>
            <a:r>
              <a:rPr lang="fr-FR" sz="1600" dirty="0"/>
              <a:t>    </a:t>
            </a:r>
            <a:r>
              <a:rPr lang="fr-FR" sz="1600" b="1" dirty="0"/>
              <a:t>background-</a:t>
            </a:r>
            <a:r>
              <a:rPr lang="fr-FR" sz="1600" b="1" dirty="0" err="1"/>
              <a:t>color</a:t>
            </a:r>
            <a:r>
              <a:rPr lang="fr-FR" sz="1600" dirty="0"/>
              <a:t>:</a:t>
            </a:r>
            <a:r>
              <a:rPr lang="fr-FR" sz="1600" b="1" dirty="0"/>
              <a:t> </a:t>
            </a:r>
            <a:r>
              <a:rPr lang="fr-FR" sz="1600" b="1" dirty="0" err="1"/>
              <a:t>rgba</a:t>
            </a:r>
            <a:r>
              <a:rPr lang="fr-FR" sz="1600" dirty="0"/>
              <a:t>(123,123,123,</a:t>
            </a:r>
            <a:r>
              <a:rPr lang="fr-FR" sz="1600" b="1" dirty="0"/>
              <a:t>1</a:t>
            </a:r>
            <a:r>
              <a:rPr lang="fr-FR" sz="1600" dirty="0"/>
              <a:t>);</a:t>
            </a:r>
          </a:p>
          <a:p>
            <a:pPr>
              <a:buNone/>
            </a:pPr>
            <a:r>
              <a:rPr lang="fr-FR" sz="1600" dirty="0"/>
              <a:t>    border:3px </a:t>
            </a:r>
            <a:r>
              <a:rPr lang="fr-FR" sz="1600" dirty="0" err="1"/>
              <a:t>solid</a:t>
            </a:r>
            <a:r>
              <a:rPr lang="fr-FR" sz="1600" dirty="0"/>
              <a:t>  </a:t>
            </a:r>
            <a:r>
              <a:rPr lang="fr-FR" sz="1600" b="1" dirty="0" err="1"/>
              <a:t>rgba</a:t>
            </a:r>
            <a:r>
              <a:rPr lang="fr-FR" sz="1600" dirty="0"/>
              <a:t>(0,0,0,</a:t>
            </a:r>
            <a:r>
              <a:rPr lang="fr-FR" sz="1600" b="1" dirty="0"/>
              <a:t>1</a:t>
            </a:r>
            <a:r>
              <a:rPr lang="fr-FR" sz="1600" dirty="0"/>
              <a:t>);}</a:t>
            </a:r>
          </a:p>
          <a:p>
            <a:pPr>
              <a:buNone/>
            </a:pPr>
            <a:r>
              <a:rPr lang="fr-FR" sz="1600" dirty="0" err="1"/>
              <a:t>div</a:t>
            </a:r>
            <a:r>
              <a:rPr lang="fr-FR" sz="1600" dirty="0"/>
              <a:t> {</a:t>
            </a:r>
          </a:p>
          <a:p>
            <a:pPr>
              <a:buNone/>
            </a:pPr>
            <a:r>
              <a:rPr lang="fr-FR" sz="1600" b="1" dirty="0"/>
              <a:t>background-</a:t>
            </a:r>
            <a:r>
              <a:rPr lang="fr-FR" sz="1600" b="1" dirty="0" err="1"/>
              <a:t>color</a:t>
            </a:r>
            <a:r>
              <a:rPr lang="fr-FR" sz="1600" dirty="0"/>
              <a:t>: </a:t>
            </a:r>
            <a:r>
              <a:rPr lang="fr-FR" sz="1600" b="1" dirty="0" err="1"/>
              <a:t>rgba</a:t>
            </a:r>
            <a:r>
              <a:rPr lang="fr-FR" sz="1600" dirty="0"/>
              <a:t>(123,123,123,</a:t>
            </a:r>
            <a:r>
              <a:rPr lang="fr-FR" sz="1600" b="1" dirty="0"/>
              <a:t>0.2</a:t>
            </a:r>
            <a:r>
              <a:rPr lang="fr-FR" sz="1600" dirty="0"/>
              <a:t>);</a:t>
            </a:r>
          </a:p>
          <a:p>
            <a:pPr>
              <a:buNone/>
            </a:pPr>
            <a:r>
              <a:rPr lang="fr-FR" sz="1600" b="1" dirty="0"/>
              <a:t>border </a:t>
            </a:r>
            <a:r>
              <a:rPr lang="fr-FR" sz="1600" dirty="0"/>
              <a:t>: 3px </a:t>
            </a:r>
            <a:r>
              <a:rPr lang="fr-FR" sz="1600" dirty="0" err="1"/>
              <a:t>solid</a:t>
            </a:r>
            <a:r>
              <a:rPr lang="fr-FR" sz="1600" dirty="0"/>
              <a:t>  </a:t>
            </a:r>
            <a:r>
              <a:rPr lang="fr-FR" sz="1600" b="1" dirty="0" err="1"/>
              <a:t>rgba</a:t>
            </a:r>
            <a:r>
              <a:rPr lang="fr-FR" sz="1600" dirty="0"/>
              <a:t>(0,0,0,</a:t>
            </a:r>
            <a:r>
              <a:rPr lang="fr-FR" sz="1600" b="1" dirty="0"/>
              <a:t>0.2</a:t>
            </a:r>
            <a:r>
              <a:rPr lang="fr-FR" sz="1600" dirty="0"/>
              <a:t>);}</a:t>
            </a:r>
            <a:endParaRPr lang="fr-FR" dirty="0"/>
          </a:p>
        </p:txBody>
      </p:sp>
      <p:sp>
        <p:nvSpPr>
          <p:cNvPr id="9" name="Espace réservé du texte 8"/>
          <p:cNvSpPr>
            <a:spLocks noGrp="1"/>
          </p:cNvSpPr>
          <p:nvPr>
            <p:ph type="body" sz="quarter" idx="3"/>
          </p:nvPr>
        </p:nvSpPr>
        <p:spPr/>
        <p:txBody>
          <a:bodyPr/>
          <a:lstStyle/>
          <a:p>
            <a:r>
              <a:rPr lang="fr-FR" dirty="0" err="1"/>
              <a:t>opcacity</a:t>
            </a:r>
            <a:r>
              <a:rPr lang="fr-FR" dirty="0"/>
              <a:t>:0.2</a:t>
            </a:r>
          </a:p>
        </p:txBody>
      </p:sp>
      <p:sp>
        <p:nvSpPr>
          <p:cNvPr id="10" name="Espace réservé du contenu 9"/>
          <p:cNvSpPr>
            <a:spLocks noGrp="1"/>
          </p:cNvSpPr>
          <p:nvPr>
            <p:ph sz="quarter" idx="4"/>
          </p:nvPr>
        </p:nvSpPr>
        <p:spPr/>
        <p:txBody>
          <a:bodyPr>
            <a:normAutofit/>
          </a:bodyPr>
          <a:lstStyle/>
          <a:p>
            <a:pPr>
              <a:buNone/>
            </a:pPr>
            <a:r>
              <a:rPr lang="fr-FR" sz="1600" dirty="0" err="1"/>
              <a:t>div</a:t>
            </a:r>
            <a:r>
              <a:rPr lang="fr-FR" sz="1600" dirty="0"/>
              <a:t>#principale {</a:t>
            </a:r>
            <a:r>
              <a:rPr lang="fr-FR" sz="1600" dirty="0" err="1"/>
              <a:t>o</a:t>
            </a:r>
            <a:r>
              <a:rPr lang="fr-FR" sz="1600" b="1" dirty="0" err="1"/>
              <a:t>pacity</a:t>
            </a:r>
            <a:r>
              <a:rPr lang="fr-FR" sz="1600" b="1" dirty="0"/>
              <a:t>:0.2;}</a:t>
            </a:r>
            <a:r>
              <a:rPr lang="fr-FR" sz="1600" dirty="0"/>
              <a:t> </a:t>
            </a:r>
          </a:p>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r>
              <a:rPr lang="fr-FR" sz="1600" b="1" dirty="0" err="1"/>
              <a:t>opacity</a:t>
            </a:r>
            <a:r>
              <a:rPr lang="fr-FR" sz="1600" b="1" dirty="0"/>
              <a:t>:1;}</a:t>
            </a:r>
          </a:p>
          <a:p>
            <a:pPr>
              <a:buNone/>
            </a:pPr>
            <a:endParaRPr lang="fr-FR" sz="1600" b="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57</a:t>
            </a:fld>
            <a:endParaRPr lang="fr-FR"/>
          </a:p>
        </p:txBody>
      </p:sp>
      <p:pic>
        <p:nvPicPr>
          <p:cNvPr id="3074" name="Picture 2"/>
          <p:cNvPicPr>
            <a:picLocks noChangeAspect="1" noChangeArrowheads="1"/>
          </p:cNvPicPr>
          <p:nvPr/>
        </p:nvPicPr>
        <p:blipFill>
          <a:blip r:embed="rId3"/>
          <a:srcRect/>
          <a:stretch>
            <a:fillRect/>
          </a:stretch>
        </p:blipFill>
        <p:spPr bwMode="auto">
          <a:xfrm>
            <a:off x="6310315" y="2857497"/>
            <a:ext cx="3724204" cy="3295648"/>
          </a:xfrm>
          <a:prstGeom prst="rect">
            <a:avLst/>
          </a:prstGeom>
          <a:noFill/>
          <a:ln w="9525">
            <a:noFill/>
            <a:miter lim="800000"/>
            <a:headEnd/>
            <a:tailEnd/>
          </a:ln>
          <a:effectLst/>
        </p:spPr>
      </p:pic>
      <p:sp>
        <p:nvSpPr>
          <p:cNvPr id="13" name="Rectangle 12"/>
          <p:cNvSpPr/>
          <p:nvPr/>
        </p:nvSpPr>
        <p:spPr>
          <a:xfrm>
            <a:off x="7096132" y="2143116"/>
            <a:ext cx="1000132" cy="2857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a:stCxn id="13" idx="2"/>
          </p:cNvCxnSpPr>
          <p:nvPr/>
        </p:nvCxnSpPr>
        <p:spPr>
          <a:xfrm rot="16200000" flipH="1">
            <a:off x="6774661" y="3250405"/>
            <a:ext cx="2286016" cy="6429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3076" name="Picture 4"/>
          <p:cNvPicPr>
            <a:picLocks noChangeAspect="1" noChangeArrowheads="1"/>
          </p:cNvPicPr>
          <p:nvPr/>
        </p:nvPicPr>
        <p:blipFill>
          <a:blip r:embed="rId4"/>
          <a:srcRect/>
          <a:stretch>
            <a:fillRect/>
          </a:stretch>
        </p:blipFill>
        <p:spPr bwMode="auto">
          <a:xfrm>
            <a:off x="2166910" y="3609988"/>
            <a:ext cx="3571900" cy="2819408"/>
          </a:xfrm>
          <a:prstGeom prst="rect">
            <a:avLst/>
          </a:prstGeom>
          <a:noFill/>
          <a:ln w="9525">
            <a:noFill/>
            <a:miter lim="800000"/>
            <a:headEnd/>
            <a:tailEnd/>
          </a:ln>
          <a:effectLst/>
        </p:spPr>
      </p:pic>
    </p:spTree>
    <p:extLst>
      <p:ext uri="{BB962C8B-B14F-4D97-AF65-F5344CB8AC3E}">
        <p14:creationId xmlns:p14="http://schemas.microsoft.com/office/powerpoint/2010/main" val="12464732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 </a:t>
            </a:r>
            <a:br>
              <a:rPr lang="fr-FR" dirty="0"/>
            </a:br>
            <a:r>
              <a:rPr lang="fr-FR" dirty="0"/>
              <a:t>d) textes</a:t>
            </a:r>
          </a:p>
        </p:txBody>
      </p:sp>
      <p:sp>
        <p:nvSpPr>
          <p:cNvPr id="3" name="Espace réservé du contenu 2"/>
          <p:cNvSpPr>
            <a:spLocks noGrp="1"/>
          </p:cNvSpPr>
          <p:nvPr>
            <p:ph idx="1"/>
          </p:nvPr>
        </p:nvSpPr>
        <p:spPr/>
        <p:txBody>
          <a:bodyPr/>
          <a:lstStyle/>
          <a:p>
            <a:endParaRPr lang="fr-FR" dirty="0"/>
          </a:p>
          <a:p>
            <a:r>
              <a:rPr lang="fr-FR" dirty="0" err="1"/>
              <a:t>text</a:t>
            </a:r>
            <a:r>
              <a:rPr lang="fr-FR" dirty="0"/>
              <a:t>-</a:t>
            </a:r>
            <a:r>
              <a:rPr lang="fr-FR" dirty="0" err="1"/>
              <a:t>align</a:t>
            </a:r>
            <a:endParaRPr lang="fr-FR" dirty="0"/>
          </a:p>
          <a:p>
            <a:pPr lvl="1"/>
            <a:r>
              <a:rPr lang="fr-FR" dirty="0"/>
              <a:t>Définit l’alignement horizontal du texte dans le conteneur parent</a:t>
            </a:r>
          </a:p>
          <a:p>
            <a:endParaRPr lang="fr-FR" dirty="0"/>
          </a:p>
          <a:p>
            <a:r>
              <a:rPr lang="fr-FR" dirty="0"/>
              <a:t>vertical-</a:t>
            </a:r>
            <a:r>
              <a:rPr lang="fr-FR" dirty="0" err="1"/>
              <a:t>align</a:t>
            </a:r>
            <a:r>
              <a:rPr lang="fr-FR" dirty="0"/>
              <a:t> :</a:t>
            </a:r>
          </a:p>
          <a:p>
            <a:pPr lvl="1"/>
            <a:r>
              <a:rPr lang="fr-FR" dirty="0"/>
              <a:t>Définit l’alignement vertical dans le conteneur parent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58</a:t>
            </a:fld>
            <a:endParaRPr lang="fr-FR"/>
          </a:p>
        </p:txBody>
      </p:sp>
    </p:spTree>
    <p:extLst>
      <p:ext uri="{BB962C8B-B14F-4D97-AF65-F5344CB8AC3E}">
        <p14:creationId xmlns:p14="http://schemas.microsoft.com/office/powerpoint/2010/main" val="21751188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différentes propriétés </a:t>
            </a:r>
            <a:br>
              <a:rPr lang="fr-FR" dirty="0"/>
            </a:br>
            <a:r>
              <a:rPr lang="fr-FR" dirty="0"/>
              <a:t>e)</a:t>
            </a:r>
            <a:r>
              <a:rPr lang="fr-FR" dirty="0" err="1"/>
              <a:t>shadow</a:t>
            </a:r>
            <a:endParaRPr lang="fr-FR" dirty="0"/>
          </a:p>
        </p:txBody>
      </p:sp>
      <p:sp>
        <p:nvSpPr>
          <p:cNvPr id="3" name="Espace réservé du contenu 2"/>
          <p:cNvSpPr>
            <a:spLocks noGrp="1"/>
          </p:cNvSpPr>
          <p:nvPr>
            <p:ph idx="1"/>
          </p:nvPr>
        </p:nvSpPr>
        <p:spPr/>
        <p:txBody>
          <a:bodyPr/>
          <a:lstStyle/>
          <a:p>
            <a:r>
              <a:rPr lang="fr-FR" dirty="0" err="1"/>
              <a:t>text</a:t>
            </a:r>
            <a:r>
              <a:rPr lang="fr-FR" dirty="0"/>
              <a:t>-</a:t>
            </a:r>
            <a:r>
              <a:rPr lang="fr-FR" dirty="0" err="1"/>
              <a:t>shadow</a:t>
            </a:r>
            <a:r>
              <a:rPr lang="fr-FR" dirty="0"/>
              <a:t> :</a:t>
            </a:r>
          </a:p>
          <a:p>
            <a:pPr lvl="1"/>
            <a:r>
              <a:rPr lang="fr-FR" dirty="0"/>
              <a:t>Ombre du texte (non compatible MS IE)</a:t>
            </a:r>
          </a:p>
          <a:p>
            <a:pPr lvl="1">
              <a:buNone/>
            </a:pPr>
            <a:r>
              <a:rPr lang="fr-FR" dirty="0"/>
              <a:t>			exemple :</a:t>
            </a:r>
          </a:p>
          <a:p>
            <a:r>
              <a:rPr lang="fr-FR" dirty="0"/>
              <a:t>box-</a:t>
            </a:r>
            <a:r>
              <a:rPr lang="fr-FR" dirty="0" err="1"/>
              <a:t>shadow</a:t>
            </a:r>
            <a:endParaRPr lang="fr-FR" dirty="0"/>
          </a:p>
          <a:p>
            <a:pPr lvl="1"/>
            <a:r>
              <a:rPr lang="fr-FR" dirty="0"/>
              <a:t>ombre d'un bloc html </a:t>
            </a:r>
          </a:p>
          <a:p>
            <a:pPr lvl="1">
              <a:buNone/>
            </a:pPr>
            <a:r>
              <a:rPr lang="fr-FR" dirty="0"/>
              <a:t>			exemple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59</a:t>
            </a:fld>
            <a:endParaRPr lang="fr-FR"/>
          </a:p>
        </p:txBody>
      </p:sp>
      <p:pic>
        <p:nvPicPr>
          <p:cNvPr id="5" name="Picture 2"/>
          <p:cNvPicPr>
            <a:picLocks noChangeAspect="1" noChangeArrowheads="1"/>
          </p:cNvPicPr>
          <p:nvPr/>
        </p:nvPicPr>
        <p:blipFill>
          <a:blip r:embed="rId3" cstate="print"/>
          <a:srcRect/>
          <a:stretch>
            <a:fillRect/>
          </a:stretch>
        </p:blipFill>
        <p:spPr bwMode="auto">
          <a:xfrm>
            <a:off x="5231904" y="2285992"/>
            <a:ext cx="3924436" cy="576064"/>
          </a:xfrm>
          <a:prstGeom prst="rect">
            <a:avLst/>
          </a:prstGeom>
          <a:noFill/>
          <a:ln w="9525">
            <a:noFill/>
            <a:miter lim="800000"/>
            <a:headEnd/>
            <a:tailEnd/>
          </a:ln>
        </p:spPr>
      </p:pic>
      <p:pic>
        <p:nvPicPr>
          <p:cNvPr id="2052" name="Picture 4"/>
          <p:cNvPicPr>
            <a:picLocks noChangeAspect="1" noChangeArrowheads="1"/>
          </p:cNvPicPr>
          <p:nvPr/>
        </p:nvPicPr>
        <p:blipFill>
          <a:blip r:embed="rId4"/>
          <a:srcRect/>
          <a:stretch>
            <a:fillRect/>
          </a:stretch>
        </p:blipFill>
        <p:spPr bwMode="auto">
          <a:xfrm>
            <a:off x="6596067" y="2857496"/>
            <a:ext cx="3724275" cy="2971800"/>
          </a:xfrm>
          <a:prstGeom prst="rect">
            <a:avLst/>
          </a:prstGeom>
          <a:noFill/>
          <a:ln w="9525">
            <a:noFill/>
            <a:miter lim="800000"/>
            <a:headEnd/>
            <a:tailEnd/>
          </a:ln>
          <a:effectLst/>
        </p:spPr>
      </p:pic>
      <p:sp>
        <p:nvSpPr>
          <p:cNvPr id="8" name="Rectangle à coins arrondis 7"/>
          <p:cNvSpPr/>
          <p:nvPr/>
        </p:nvSpPr>
        <p:spPr>
          <a:xfrm>
            <a:off x="2095472" y="4572008"/>
            <a:ext cx="6500858" cy="15716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fr-FR" b="1" dirty="0" err="1"/>
              <a:t>div</a:t>
            </a:r>
            <a:r>
              <a:rPr lang="fr-FR" dirty="0"/>
              <a:t> {</a:t>
            </a:r>
          </a:p>
          <a:p>
            <a:r>
              <a:rPr lang="fr-FR" dirty="0"/>
              <a:t>    </a:t>
            </a:r>
            <a:r>
              <a:rPr lang="fr-FR" dirty="0" err="1"/>
              <a:t>text-align:center</a:t>
            </a:r>
            <a:r>
              <a:rPr lang="fr-FR" dirty="0"/>
              <a:t>;  </a:t>
            </a:r>
            <a:r>
              <a:rPr lang="fr-FR" dirty="0" err="1"/>
              <a:t>padding</a:t>
            </a:r>
            <a:r>
              <a:rPr lang="fr-FR" dirty="0"/>
              <a:t>:15px;background-color: #</a:t>
            </a:r>
            <a:r>
              <a:rPr lang="fr-FR" dirty="0" err="1"/>
              <a:t>EAffAC</a:t>
            </a:r>
            <a:r>
              <a:rPr lang="fr-FR" dirty="0"/>
              <a:t>; </a:t>
            </a:r>
          </a:p>
          <a:p>
            <a:r>
              <a:rPr lang="fr-FR" dirty="0"/>
              <a:t>    border-radius:15px; border:3px </a:t>
            </a:r>
            <a:r>
              <a:rPr lang="fr-FR" dirty="0" err="1"/>
              <a:t>solid</a:t>
            </a:r>
            <a:r>
              <a:rPr lang="fr-FR" dirty="0"/>
              <a:t> BLACK; </a:t>
            </a:r>
          </a:p>
          <a:p>
            <a:r>
              <a:rPr lang="fr-FR" b="1" dirty="0"/>
              <a:t>  box-</a:t>
            </a:r>
            <a:r>
              <a:rPr lang="fr-FR" b="1" dirty="0" err="1"/>
              <a:t>shadow</a:t>
            </a:r>
            <a:r>
              <a:rPr lang="fr-FR" b="1" dirty="0"/>
              <a:t>: 10px </a:t>
            </a:r>
            <a:r>
              <a:rPr lang="fr-FR" b="1" dirty="0" err="1"/>
              <a:t>10px</a:t>
            </a:r>
            <a:r>
              <a:rPr lang="fr-FR" b="1" dirty="0"/>
              <a:t> 25px GREY;</a:t>
            </a:r>
          </a:p>
          <a:p>
            <a:r>
              <a:rPr lang="fr-FR" dirty="0"/>
              <a:t>}</a:t>
            </a:r>
          </a:p>
        </p:txBody>
      </p:sp>
    </p:spTree>
    <p:extLst>
      <p:ext uri="{BB962C8B-B14F-4D97-AF65-F5344CB8AC3E}">
        <p14:creationId xmlns:p14="http://schemas.microsoft.com/office/powerpoint/2010/main" val="20759848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1287360C-1E2F-4F48-9DD8-2FDAF5A7569D}"/>
              </a:ext>
            </a:extLst>
          </p:cNvPr>
          <p:cNvSpPr>
            <a:spLocks noGrp="1"/>
          </p:cNvSpPr>
          <p:nvPr>
            <p:ph type="title"/>
          </p:nvPr>
        </p:nvSpPr>
        <p:spPr/>
        <p:txBody>
          <a:bodyPr/>
          <a:lstStyle/>
          <a:p>
            <a:endParaRPr lang="fr-FR"/>
          </a:p>
        </p:txBody>
      </p:sp>
      <p:sp>
        <p:nvSpPr>
          <p:cNvPr id="5" name="Espace réservé du contenu 4">
            <a:extLst>
              <a:ext uri="{FF2B5EF4-FFF2-40B4-BE49-F238E27FC236}">
                <a16:creationId xmlns:a16="http://schemas.microsoft.com/office/drawing/2014/main" xmlns="" id="{B87818A1-725C-4FFE-9FA0-B9504F2E35C6}"/>
              </a:ext>
            </a:extLst>
          </p:cNvPr>
          <p:cNvSpPr>
            <a:spLocks noGrp="1"/>
          </p:cNvSpPr>
          <p:nvPr>
            <p:ph idx="1"/>
          </p:nvPr>
        </p:nvSpPr>
        <p:spPr/>
        <p:txBody>
          <a:bodyPr/>
          <a:lstStyle/>
          <a:p>
            <a:r>
              <a:rPr lang="fr-FR" dirty="0"/>
              <a:t>Dans cette partie nous aborderons : </a:t>
            </a:r>
          </a:p>
          <a:p>
            <a:pPr lvl="1"/>
            <a:endParaRPr lang="fr-FR" dirty="0"/>
          </a:p>
          <a:p>
            <a:pPr lvl="1"/>
            <a:r>
              <a:rPr lang="fr-FR" dirty="0"/>
              <a:t>Les protocoles </a:t>
            </a:r>
          </a:p>
          <a:p>
            <a:pPr lvl="1"/>
            <a:endParaRPr lang="fr-FR" dirty="0"/>
          </a:p>
          <a:p>
            <a:pPr lvl="1"/>
            <a:r>
              <a:rPr lang="fr-FR" dirty="0"/>
              <a:t>L’accessibilité </a:t>
            </a:r>
          </a:p>
          <a:p>
            <a:pPr lvl="1"/>
            <a:endParaRPr lang="fr-FR" dirty="0"/>
          </a:p>
          <a:p>
            <a:pPr lvl="1"/>
            <a:r>
              <a:rPr lang="fr-FR" dirty="0"/>
              <a:t>Le web 2.0 </a:t>
            </a:r>
          </a:p>
          <a:p>
            <a:pPr lvl="1"/>
            <a:endParaRPr lang="fr-FR" dirty="0"/>
          </a:p>
          <a:p>
            <a:pPr lvl="1"/>
            <a:r>
              <a:rPr lang="fr-FR" dirty="0"/>
              <a:t>Les langages du web </a:t>
            </a:r>
          </a:p>
        </p:txBody>
      </p:sp>
    </p:spTree>
    <p:extLst>
      <p:ext uri="{BB962C8B-B14F-4D97-AF65-F5344CB8AC3E}">
        <p14:creationId xmlns:p14="http://schemas.microsoft.com/office/powerpoint/2010/main" val="370424587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Limites CSS</a:t>
            </a:r>
          </a:p>
        </p:txBody>
      </p:sp>
      <p:sp>
        <p:nvSpPr>
          <p:cNvPr id="3" name="Espace réservé du contenu 2"/>
          <p:cNvSpPr>
            <a:spLocks noGrp="1"/>
          </p:cNvSpPr>
          <p:nvPr>
            <p:ph idx="1"/>
          </p:nvPr>
        </p:nvSpPr>
        <p:spPr/>
        <p:txBody>
          <a:bodyPr>
            <a:normAutofit fontScale="92500"/>
          </a:bodyPr>
          <a:lstStyle/>
          <a:p>
            <a:r>
              <a:rPr lang="fr-FR" dirty="0">
                <a:ea typeface="MS Mincho" pitchFamily="49" charset="-128"/>
              </a:rPr>
              <a:t>Les limites de CSS</a:t>
            </a:r>
          </a:p>
          <a:p>
            <a:pPr lvl="1"/>
            <a:r>
              <a:rPr lang="fr-FR" dirty="0">
                <a:ea typeface="MS Mincho" pitchFamily="49" charset="-128"/>
              </a:rPr>
              <a:t> Impossible d'afficher les attributs*</a:t>
            </a:r>
          </a:p>
          <a:p>
            <a:pPr lvl="1"/>
            <a:endParaRPr lang="fr-FR" dirty="0">
              <a:ea typeface="MS Mincho" pitchFamily="49" charset="-128"/>
            </a:endParaRPr>
          </a:p>
          <a:p>
            <a:pPr lvl="1"/>
            <a:r>
              <a:rPr lang="fr-FR" dirty="0">
                <a:ea typeface="MS Mincho" pitchFamily="49" charset="-128"/>
              </a:rPr>
              <a:t> Impossible de réordonner ou de numéroter dynamiquement des listes (ordre alphabétique par ex)</a:t>
            </a:r>
          </a:p>
          <a:p>
            <a:pPr lvl="1"/>
            <a:endParaRPr lang="fr-FR" dirty="0">
              <a:ea typeface="MS Mincho" pitchFamily="49" charset="-128"/>
            </a:endParaRPr>
          </a:p>
          <a:p>
            <a:pPr lvl="1"/>
            <a:r>
              <a:rPr lang="fr-FR" dirty="0">
                <a:ea typeface="MS Mincho" pitchFamily="49" charset="-128"/>
              </a:rPr>
              <a:t> Impossible d'utiliser des affichages conditionnels (ou en conjugaison avec JS)*</a:t>
            </a:r>
          </a:p>
          <a:p>
            <a:pPr lvl="1"/>
            <a:endParaRPr lang="fr-FR" dirty="0">
              <a:ea typeface="MS Mincho" pitchFamily="49" charset="-128"/>
            </a:endParaRPr>
          </a:p>
          <a:p>
            <a:pPr lvl="1"/>
            <a:r>
              <a:rPr lang="fr-FR" dirty="0">
                <a:ea typeface="MS Mincho" pitchFamily="49" charset="-128"/>
              </a:rPr>
              <a:t> D'où l'intérêt de recourir à un langage de style propre à XML le XSL qui se sert d'un sous-ensemble appelé XPath (étudions donc d'abord ce sous-ensemble)</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60</a:t>
            </a:fld>
            <a:endParaRPr lang="fr-FR"/>
          </a:p>
        </p:txBody>
      </p:sp>
      <p:sp>
        <p:nvSpPr>
          <p:cNvPr id="5" name="Étoile à 12 branches 4"/>
          <p:cNvSpPr/>
          <p:nvPr/>
        </p:nvSpPr>
        <p:spPr>
          <a:xfrm>
            <a:off x="8453454" y="1500174"/>
            <a:ext cx="1857356" cy="114300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*dispo </a:t>
            </a:r>
          </a:p>
          <a:p>
            <a:pPr algn="ctr"/>
            <a:r>
              <a:rPr lang="fr-FR" b="1" dirty="0"/>
              <a:t>avec CSS 3.0</a:t>
            </a:r>
          </a:p>
        </p:txBody>
      </p:sp>
    </p:spTree>
    <p:extLst>
      <p:ext uri="{BB962C8B-B14F-4D97-AF65-F5344CB8AC3E}">
        <p14:creationId xmlns:p14="http://schemas.microsoft.com/office/powerpoint/2010/main" val="4281306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Le CSS / Media</a:t>
            </a:r>
          </a:p>
        </p:txBody>
      </p:sp>
      <p:sp>
        <p:nvSpPr>
          <p:cNvPr id="2" name="Espace réservé du contenu 1"/>
          <p:cNvSpPr>
            <a:spLocks noGrp="1"/>
          </p:cNvSpPr>
          <p:nvPr>
            <p:ph idx="1"/>
          </p:nvPr>
        </p:nvSpPr>
        <p:spPr>
          <a:prstGeom prst="rect">
            <a:avLst/>
          </a:prstGeom>
        </p:spPr>
        <p:txBody>
          <a:bodyPr>
            <a:normAutofit fontScale="92500" lnSpcReduction="20000"/>
          </a:bodyPr>
          <a:lstStyle/>
          <a:p>
            <a:r>
              <a:rPr lang="fr-FR" dirty="0"/>
              <a:t>Media </a:t>
            </a:r>
          </a:p>
          <a:p>
            <a:pPr lvl="2"/>
            <a:r>
              <a:rPr lang="fr-FR" dirty="0" err="1"/>
              <a:t>screen</a:t>
            </a:r>
            <a:r>
              <a:rPr lang="fr-FR" dirty="0"/>
              <a:t>, </a:t>
            </a:r>
            <a:r>
              <a:rPr lang="fr-FR" dirty="0" err="1"/>
              <a:t>print</a:t>
            </a:r>
            <a:r>
              <a:rPr lang="fr-FR" dirty="0"/>
              <a:t>, speech, all</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r>
              <a:rPr lang="fr-FR" dirty="0"/>
              <a:t>Syntaxe</a:t>
            </a:r>
          </a:p>
          <a:p>
            <a:pPr lvl="2"/>
            <a:endParaRPr lang="fr-FR" dirty="0"/>
          </a:p>
          <a:p>
            <a:pPr lvl="2"/>
            <a:endParaRPr lang="fr-FR" dirty="0"/>
          </a:p>
          <a:p>
            <a:pPr lvl="2"/>
            <a:endParaRPr lang="fr-FR" dirty="0"/>
          </a:p>
          <a:p>
            <a:pPr lvl="2"/>
            <a:r>
              <a:rPr lang="fr-FR" dirty="0"/>
              <a:t>exemple </a:t>
            </a:r>
            <a:r>
              <a:rPr lang="fr-FR" dirty="0" err="1"/>
              <a:t>css</a:t>
            </a:r>
            <a:r>
              <a:rPr lang="fr-FR" dirty="0"/>
              <a:t> pure ou intégration media HTML</a:t>
            </a:r>
          </a:p>
          <a:p>
            <a:pPr lvl="2"/>
            <a:endParaRPr lang="fr-FR" dirty="0"/>
          </a:p>
        </p:txBody>
      </p:sp>
      <p:pic>
        <p:nvPicPr>
          <p:cNvPr id="1026" name="Picture 2" descr="C:\Users\Alex\Downloads\if_app_type_newspaper_512px_GREY_287491.png"/>
          <p:cNvPicPr>
            <a:picLocks noChangeAspect="1" noChangeArrowheads="1"/>
          </p:cNvPicPr>
          <p:nvPr/>
        </p:nvPicPr>
        <p:blipFill>
          <a:blip r:embed="rId3"/>
          <a:srcRect/>
          <a:stretch>
            <a:fillRect/>
          </a:stretch>
        </p:blipFill>
        <p:spPr bwMode="auto">
          <a:xfrm>
            <a:off x="3167042" y="1928802"/>
            <a:ext cx="1000132" cy="1000132"/>
          </a:xfrm>
          <a:prstGeom prst="rect">
            <a:avLst/>
          </a:prstGeom>
          <a:noFill/>
        </p:spPr>
      </p:pic>
      <p:pic>
        <p:nvPicPr>
          <p:cNvPr id="1027" name="Picture 3" descr="C:\Users\Alex\Downloads\if_apps_512pxGREY_339901.png"/>
          <p:cNvPicPr>
            <a:picLocks noChangeAspect="1" noChangeArrowheads="1"/>
          </p:cNvPicPr>
          <p:nvPr/>
        </p:nvPicPr>
        <p:blipFill>
          <a:blip r:embed="rId4"/>
          <a:srcRect/>
          <a:stretch>
            <a:fillRect/>
          </a:stretch>
        </p:blipFill>
        <p:spPr bwMode="auto">
          <a:xfrm>
            <a:off x="5595934" y="1928802"/>
            <a:ext cx="1000132" cy="1000132"/>
          </a:xfrm>
          <a:prstGeom prst="rect">
            <a:avLst/>
          </a:prstGeom>
          <a:noFill/>
        </p:spPr>
      </p:pic>
      <p:pic>
        <p:nvPicPr>
          <p:cNvPr id="1028" name="Picture 4" descr="C:\Users\Alex\Downloads\if_app_type_blogger_512px_GREY_287499.png"/>
          <p:cNvPicPr>
            <a:picLocks noChangeAspect="1" noChangeArrowheads="1"/>
          </p:cNvPicPr>
          <p:nvPr/>
        </p:nvPicPr>
        <p:blipFill>
          <a:blip r:embed="rId5"/>
          <a:srcRect/>
          <a:stretch>
            <a:fillRect/>
          </a:stretch>
        </p:blipFill>
        <p:spPr bwMode="auto">
          <a:xfrm>
            <a:off x="8167702" y="1857364"/>
            <a:ext cx="1000132" cy="1000132"/>
          </a:xfrm>
          <a:prstGeom prst="rect">
            <a:avLst/>
          </a:prstGeom>
          <a:noFill/>
        </p:spPr>
      </p:pic>
      <p:sp>
        <p:nvSpPr>
          <p:cNvPr id="7" name="Rectangle 6"/>
          <p:cNvSpPr>
            <a:spLocks noChangeArrowheads="1"/>
          </p:cNvSpPr>
          <p:nvPr/>
        </p:nvSpPr>
        <p:spPr bwMode="auto">
          <a:xfrm>
            <a:off x="3309918" y="3035384"/>
            <a:ext cx="6286544" cy="1107996"/>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a:t>
            </a:r>
            <a:r>
              <a:rPr lang="en-US" dirty="0" err="1"/>
              <a:t>not|only</a:t>
            </a:r>
            <a:r>
              <a:rPr lang="en-US" dirty="0"/>
              <a:t> </a:t>
            </a:r>
            <a:r>
              <a:rPr lang="en-US" i="1" dirty="0" err="1"/>
              <a:t>mediatype</a:t>
            </a:r>
            <a:r>
              <a:rPr lang="en-US" i="1" dirty="0"/>
              <a:t> </a:t>
            </a:r>
            <a:r>
              <a:rPr lang="en-US" dirty="0"/>
              <a:t>and</a:t>
            </a:r>
            <a:r>
              <a:rPr lang="en-US" i="1" dirty="0"/>
              <a:t> </a:t>
            </a:r>
          </a:p>
          <a:p>
            <a:pPr lvl="0" fontAlgn="base">
              <a:spcBef>
                <a:spcPct val="0"/>
              </a:spcBef>
              <a:spcAft>
                <a:spcPct val="0"/>
              </a:spcAft>
            </a:pPr>
            <a:r>
              <a:rPr lang="en-US" i="1" dirty="0"/>
              <a:t>	(media feature </a:t>
            </a:r>
            <a:r>
              <a:rPr lang="en-US" dirty="0" err="1"/>
              <a:t>and|or|not</a:t>
            </a:r>
            <a:r>
              <a:rPr lang="en-US" i="1" dirty="0"/>
              <a:t> </a:t>
            </a:r>
            <a:r>
              <a:rPr lang="en-US" i="1" dirty="0" err="1"/>
              <a:t>mediafeature</a:t>
            </a:r>
            <a:r>
              <a:rPr lang="en-US" i="1" dirty="0"/>
              <a:t>)</a:t>
            </a:r>
            <a:r>
              <a:rPr lang="en-US" dirty="0"/>
              <a:t> {</a:t>
            </a:r>
            <a:r>
              <a:rPr lang="en-US" i="1" dirty="0"/>
              <a:t/>
            </a:r>
            <a:br>
              <a:rPr lang="en-US" i="1" dirty="0"/>
            </a:br>
            <a:r>
              <a:rPr lang="en-US" i="1" dirty="0"/>
              <a:t>    /*CSS-Code;*/</a:t>
            </a:r>
            <a:br>
              <a:rPr lang="en-US" i="1" dirty="0"/>
            </a:br>
            <a:r>
              <a:rPr lang="en-US" dirty="0"/>
              <a:t>}</a:t>
            </a:r>
            <a:endParaRPr lang="fr-FR" dirty="0">
              <a:solidFill>
                <a:schemeClr val="tx1"/>
              </a:solidFill>
              <a:latin typeface="Arial" pitchFamily="34" charset="0"/>
              <a:cs typeface="Arial" pitchFamily="34" charset="0"/>
            </a:endParaRPr>
          </a:p>
        </p:txBody>
      </p:sp>
      <p:sp>
        <p:nvSpPr>
          <p:cNvPr id="8" name="Rectangle 6"/>
          <p:cNvSpPr>
            <a:spLocks noChangeArrowheads="1"/>
          </p:cNvSpPr>
          <p:nvPr/>
        </p:nvSpPr>
        <p:spPr bwMode="auto">
          <a:xfrm>
            <a:off x="2666976" y="4669706"/>
            <a:ext cx="6858048" cy="830997"/>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screen and (min-width: 400px) {</a:t>
            </a:r>
            <a:br>
              <a:rPr lang="en-US" dirty="0"/>
            </a:br>
            <a:r>
              <a:rPr lang="en-US" dirty="0"/>
              <a:t>	body {background-color: </a:t>
            </a:r>
            <a:r>
              <a:rPr lang="en-US" dirty="0" err="1"/>
              <a:t>lightgreen</a:t>
            </a:r>
            <a:r>
              <a:rPr lang="en-US" dirty="0"/>
              <a:t>;}</a:t>
            </a:r>
            <a:br>
              <a:rPr lang="en-US" dirty="0"/>
            </a:br>
            <a:r>
              <a:rPr lang="en-US" dirty="0"/>
              <a:t>}</a:t>
            </a:r>
            <a:endParaRPr lang="fr-FR" dirty="0">
              <a:solidFill>
                <a:schemeClr val="tx1"/>
              </a:solidFill>
              <a:latin typeface="Arial" pitchFamily="34" charset="0"/>
              <a:cs typeface="Arial" pitchFamily="34" charset="0"/>
            </a:endParaRPr>
          </a:p>
        </p:txBody>
      </p:sp>
      <p:sp>
        <p:nvSpPr>
          <p:cNvPr id="9" name="Rectangle 6"/>
          <p:cNvSpPr>
            <a:spLocks noChangeArrowheads="1"/>
          </p:cNvSpPr>
          <p:nvPr/>
        </p:nvSpPr>
        <p:spPr bwMode="auto">
          <a:xfrm>
            <a:off x="2738414" y="6000768"/>
            <a:ext cx="6786610" cy="215444"/>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algn="ctr" fontAlgn="base">
              <a:spcBef>
                <a:spcPct val="0"/>
              </a:spcBef>
              <a:spcAft>
                <a:spcPct val="0"/>
              </a:spcAft>
            </a:pPr>
            <a:r>
              <a:rPr lang="fr-FR" sz="1400" dirty="0"/>
              <a:t>&lt;</a:t>
            </a:r>
            <a:r>
              <a:rPr lang="fr-FR" sz="1400" dirty="0" err="1"/>
              <a:t>link</a:t>
            </a:r>
            <a:r>
              <a:rPr lang="fr-FR" sz="1400" dirty="0"/>
              <a:t> </a:t>
            </a:r>
            <a:r>
              <a:rPr lang="fr-FR" sz="1400" dirty="0" err="1"/>
              <a:t>rel</a:t>
            </a:r>
            <a:r>
              <a:rPr lang="fr-FR" sz="1400" dirty="0"/>
              <a:t>="</a:t>
            </a:r>
            <a:r>
              <a:rPr lang="fr-FR" sz="1400" dirty="0" err="1"/>
              <a:t>stylesheet</a:t>
            </a:r>
            <a:r>
              <a:rPr lang="fr-FR" sz="1400" dirty="0"/>
              <a:t>" media="</a:t>
            </a:r>
            <a:r>
              <a:rPr lang="fr-FR" sz="1400" dirty="0" err="1"/>
              <a:t>screen</a:t>
            </a:r>
            <a:r>
              <a:rPr lang="fr-FR" sz="1400" dirty="0"/>
              <a:t> and (min-</a:t>
            </a:r>
            <a:r>
              <a:rPr lang="fr-FR" sz="1400" dirty="0" err="1"/>
              <a:t>width</a:t>
            </a:r>
            <a:r>
              <a:rPr lang="fr-FR" sz="1400" dirty="0"/>
              <a:t>: 900px)" </a:t>
            </a:r>
            <a:r>
              <a:rPr lang="fr-FR" sz="1400" dirty="0" err="1"/>
              <a:t>href</a:t>
            </a:r>
            <a:r>
              <a:rPr lang="fr-FR" sz="1400" dirty="0"/>
              <a:t>="widescreen.css"&gt;</a:t>
            </a:r>
            <a:endParaRPr lang="fr-FR" sz="14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9094798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lstStyle/>
          <a:p>
            <a:pPr eaLnBrk="1" hangingPunct="1"/>
            <a:r>
              <a:rPr lang="fr-FR" altLang="fr-FR"/>
              <a:t>Les CSS pour mobiles</a:t>
            </a:r>
          </a:p>
        </p:txBody>
      </p:sp>
      <p:sp>
        <p:nvSpPr>
          <p:cNvPr id="24580" name="Rectangle 3"/>
          <p:cNvSpPr>
            <a:spLocks noGrp="1" noChangeArrowheads="1"/>
          </p:cNvSpPr>
          <p:nvPr>
            <p:ph idx="1"/>
          </p:nvPr>
        </p:nvSpPr>
        <p:spPr>
          <a:xfrm>
            <a:off x="1809720" y="1142985"/>
            <a:ext cx="8572560" cy="5029069"/>
          </a:xfrm>
          <a:prstGeom prst="rect">
            <a:avLst/>
          </a:prstGeom>
          <a:noFill/>
        </p:spPr>
        <p:txBody>
          <a:bodyPr>
            <a:spAutoFit/>
          </a:bodyPr>
          <a:lstStyle/>
          <a:p>
            <a:r>
              <a:rPr lang="fr-FR" altLang="fr-FR" sz="2800" dirty="0"/>
              <a:t>@media (media </a:t>
            </a:r>
            <a:r>
              <a:rPr lang="fr-FR" altLang="fr-FR" sz="2800" dirty="0" err="1"/>
              <a:t>queries</a:t>
            </a:r>
            <a:r>
              <a:rPr lang="fr-FR" altLang="fr-FR" sz="2800" dirty="0"/>
              <a:t>) : responsive web design</a:t>
            </a:r>
          </a:p>
          <a:p>
            <a:pPr lvl="1"/>
            <a:r>
              <a:rPr lang="fr-FR" altLang="fr-FR" sz="2400" dirty="0"/>
              <a:t>CSS qui ne s’applique qu’au mode portrait</a:t>
            </a:r>
          </a:p>
          <a:p>
            <a:pPr lvl="1"/>
            <a:r>
              <a:rPr lang="fr-FR" altLang="fr-FR" sz="2400" dirty="0"/>
              <a:t>@media all and () {</a:t>
            </a:r>
            <a:br>
              <a:rPr lang="fr-FR" altLang="fr-FR" sz="2400" dirty="0"/>
            </a:br>
            <a:r>
              <a:rPr lang="fr-FR" altLang="fr-FR" sz="2400" dirty="0"/>
              <a:t>   body {...}</a:t>
            </a:r>
            <a:br>
              <a:rPr lang="fr-FR" altLang="fr-FR" sz="2400" dirty="0"/>
            </a:br>
            <a:r>
              <a:rPr lang="fr-FR" altLang="fr-FR" sz="2400" dirty="0"/>
              <a:t>   .tel {...}</a:t>
            </a:r>
            <a:br>
              <a:rPr lang="fr-FR" altLang="fr-FR" sz="2400" dirty="0"/>
            </a:br>
            <a:r>
              <a:rPr lang="fr-FR" altLang="fr-FR" sz="2400" dirty="0"/>
              <a:t>}</a:t>
            </a:r>
          </a:p>
          <a:p>
            <a:pPr lvl="1"/>
            <a:endParaRPr lang="fr-FR" altLang="fr-FR" sz="2400" dirty="0"/>
          </a:p>
          <a:p>
            <a:pPr lvl="1"/>
            <a:endParaRPr lang="fr-FR" altLang="fr-FR" sz="2400" dirty="0"/>
          </a:p>
          <a:p>
            <a:r>
              <a:rPr lang="fr-FR" altLang="fr-FR" sz="2800" dirty="0"/>
              <a:t>CSS spécifiques</a:t>
            </a:r>
          </a:p>
          <a:p>
            <a:pPr lvl="1"/>
            <a:r>
              <a:rPr lang="en-US" altLang="fr-FR" sz="2000" dirty="0" err="1"/>
              <a:t>webkit</a:t>
            </a:r>
            <a:r>
              <a:rPr lang="en-US" altLang="fr-FR" sz="2000" dirty="0"/>
              <a:t>-tap-highlight-color</a:t>
            </a:r>
          </a:p>
          <a:p>
            <a:pPr lvl="1"/>
            <a:r>
              <a:rPr lang="en-US" altLang="fr-FR" sz="2000" dirty="0" err="1"/>
              <a:t>webkit</a:t>
            </a:r>
            <a:r>
              <a:rPr lang="en-US" altLang="fr-FR" sz="2000" dirty="0"/>
              <a:t>-user-select: none; (pas de </a:t>
            </a:r>
            <a:r>
              <a:rPr lang="en-US" altLang="fr-FR" sz="2000" dirty="0" err="1"/>
              <a:t>sélection</a:t>
            </a:r>
            <a:r>
              <a:rPr lang="en-US" altLang="fr-FR" sz="2000" dirty="0"/>
              <a:t> de </a:t>
            </a:r>
            <a:r>
              <a:rPr lang="en-US" altLang="fr-FR" sz="2000" dirty="0" err="1"/>
              <a:t>texte</a:t>
            </a:r>
            <a:r>
              <a:rPr lang="en-US" altLang="fr-FR" sz="2000" dirty="0"/>
              <a:t> possible)</a:t>
            </a:r>
          </a:p>
          <a:p>
            <a:pPr lvl="1"/>
            <a:r>
              <a:rPr lang="en-US" altLang="fr-FR" sz="2000" dirty="0"/>
              <a:t>-</a:t>
            </a:r>
            <a:r>
              <a:rPr lang="en-US" altLang="fr-FR" sz="2000" dirty="0" err="1"/>
              <a:t>webkit</a:t>
            </a:r>
            <a:r>
              <a:rPr lang="en-US" altLang="fr-FR" sz="2000" dirty="0"/>
              <a:t>-touch-callout: none; (</a:t>
            </a:r>
            <a:r>
              <a:rPr lang="en-US" altLang="fr-FR" sz="2000" dirty="0" err="1"/>
              <a:t>évite</a:t>
            </a:r>
            <a:r>
              <a:rPr lang="en-US" altLang="fr-FR" sz="2000" dirty="0"/>
              <a:t> </a:t>
            </a:r>
            <a:r>
              <a:rPr lang="en-US" altLang="fr-FR" sz="2000" dirty="0" err="1"/>
              <a:t>l’apparition</a:t>
            </a:r>
            <a:r>
              <a:rPr lang="en-US" altLang="fr-FR" sz="2000" dirty="0"/>
              <a:t> du menu </a:t>
            </a:r>
            <a:r>
              <a:rPr lang="en-US" altLang="fr-FR" sz="2000" dirty="0" err="1"/>
              <a:t>contextuel</a:t>
            </a:r>
            <a:r>
              <a:rPr lang="en-US" altLang="fr-FR" sz="2000" dirty="0"/>
              <a:t>)</a:t>
            </a:r>
            <a:endParaRPr lang="fr-FR" altLang="fr-FR" sz="2000" dirty="0"/>
          </a:p>
        </p:txBody>
      </p:sp>
      <p:sp>
        <p:nvSpPr>
          <p:cNvPr id="24578" name="Rectangle 13"/>
          <p:cNvSpPr>
            <a:spLocks noGrp="1" noChangeArrowheads="1"/>
          </p:cNvSpPr>
          <p:nvPr>
            <p:ph type="sldNum" sz="quarter" idx="12"/>
          </p:nvPr>
        </p:nvSpPr>
        <p:spPr>
          <a:prstGeom prst="rect">
            <a:avLst/>
          </a:prstGeom>
          <a:noFill/>
        </p:spPr>
        <p:txBody>
          <a:bodyPr/>
          <a:lstStyle/>
          <a:p>
            <a:fld id="{B91F5372-EE28-4B2B-8240-C0F7BBD9A3F6}" type="slidenum">
              <a:rPr lang="fr-FR" altLang="fr-FR" smtClean="0"/>
              <a:pPr/>
              <a:t>62</a:t>
            </a:fld>
            <a:endParaRPr lang="fr-FR" altLang="fr-FR"/>
          </a:p>
        </p:txBody>
      </p:sp>
    </p:spTree>
    <p:extLst>
      <p:ext uri="{BB962C8B-B14F-4D97-AF65-F5344CB8AC3E}">
        <p14:creationId xmlns:p14="http://schemas.microsoft.com/office/powerpoint/2010/main" val="32165383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et Astuces</a:t>
            </a:r>
          </a:p>
        </p:txBody>
      </p:sp>
      <p:sp>
        <p:nvSpPr>
          <p:cNvPr id="3" name="Espace réservé du contenu 2"/>
          <p:cNvSpPr>
            <a:spLocks noGrp="1"/>
          </p:cNvSpPr>
          <p:nvPr>
            <p:ph idx="1"/>
          </p:nvPr>
        </p:nvSpPr>
        <p:spPr/>
        <p:txBody>
          <a:bodyPr/>
          <a:lstStyle/>
          <a:p>
            <a:r>
              <a:rPr lang="fr-FR" dirty="0"/>
              <a:t>Sous chrome dans la console on peu obtenir le chemin </a:t>
            </a:r>
            <a:r>
              <a:rPr lang="fr-FR" b="1" dirty="0"/>
              <a:t>absolue</a:t>
            </a:r>
            <a:r>
              <a:rPr lang="fr-FR" dirty="0"/>
              <a:t> CSS d'un objet en un clic droit</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63</a:t>
            </a:fld>
            <a:endParaRPr lang="fr-FR"/>
          </a:p>
        </p:txBody>
      </p:sp>
      <p:pic>
        <p:nvPicPr>
          <p:cNvPr id="1027" name="Picture 3"/>
          <p:cNvPicPr>
            <a:picLocks noChangeAspect="1" noChangeArrowheads="1"/>
          </p:cNvPicPr>
          <p:nvPr/>
        </p:nvPicPr>
        <p:blipFill>
          <a:blip r:embed="rId3"/>
          <a:srcRect/>
          <a:stretch>
            <a:fillRect/>
          </a:stretch>
        </p:blipFill>
        <p:spPr bwMode="auto">
          <a:xfrm>
            <a:off x="3238480" y="2357430"/>
            <a:ext cx="5791200" cy="3867150"/>
          </a:xfrm>
          <a:prstGeom prst="rect">
            <a:avLst/>
          </a:prstGeom>
          <a:noFill/>
          <a:ln w="9525">
            <a:noFill/>
            <a:miter lim="800000"/>
            <a:headEnd/>
            <a:tailEnd/>
          </a:ln>
          <a:effectLst/>
        </p:spPr>
      </p:pic>
      <p:sp>
        <p:nvSpPr>
          <p:cNvPr id="7" name="Rectangle à coins arrondis 6"/>
          <p:cNvSpPr/>
          <p:nvPr/>
        </p:nvSpPr>
        <p:spPr>
          <a:xfrm>
            <a:off x="6810380" y="5072074"/>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5453058" y="4071942"/>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8" idx="3"/>
            <a:endCxn id="7" idx="1"/>
          </p:cNvCxnSpPr>
          <p:nvPr/>
        </p:nvCxnSpPr>
        <p:spPr>
          <a:xfrm>
            <a:off x="6810380" y="4214818"/>
            <a:ext cx="1588" cy="100013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onnecteur droit avec flèche 10"/>
          <p:cNvCxnSpPr>
            <a:endCxn id="8" idx="1"/>
          </p:cNvCxnSpPr>
          <p:nvPr/>
        </p:nvCxnSpPr>
        <p:spPr>
          <a:xfrm rot="16200000" flipH="1">
            <a:off x="4595802" y="3357562"/>
            <a:ext cx="928694" cy="7858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9406065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2"/>
          <p:cNvSpPr>
            <a:spLocks noGrp="1" noChangeArrowheads="1"/>
          </p:cNvSpPr>
          <p:nvPr>
            <p:ph type="title"/>
          </p:nvPr>
        </p:nvSpPr>
        <p:spPr>
          <a:prstGeom prst="rect">
            <a:avLst/>
          </a:prstGeom>
        </p:spPr>
        <p:txBody>
          <a:bodyPr/>
          <a:lstStyle/>
          <a:p>
            <a:pPr eaLnBrk="1" hangingPunct="1"/>
            <a:r>
              <a:rPr lang="fr-FR" altLang="fr-FR"/>
              <a:t>Le JSON</a:t>
            </a:r>
          </a:p>
        </p:txBody>
      </p:sp>
      <p:sp>
        <p:nvSpPr>
          <p:cNvPr id="32770" name="Rectangle 13"/>
          <p:cNvSpPr>
            <a:spLocks noGrp="1" noChangeArrowheads="1"/>
          </p:cNvSpPr>
          <p:nvPr>
            <p:ph type="sldNum" sz="quarter" idx="12"/>
          </p:nvPr>
        </p:nvSpPr>
        <p:spPr>
          <a:prstGeom prst="rect">
            <a:avLst/>
          </a:prstGeom>
          <a:noFill/>
        </p:spPr>
        <p:txBody>
          <a:bodyPr/>
          <a:lstStyle/>
          <a:p>
            <a:fld id="{7C600246-0110-42B3-8F3E-326894ED83B6}" type="slidenum">
              <a:rPr lang="fr-FR" altLang="fr-FR" smtClean="0"/>
              <a:pPr/>
              <a:t>64</a:t>
            </a:fld>
            <a:endParaRPr lang="fr-FR" altLang="fr-FR"/>
          </a:p>
        </p:txBody>
      </p:sp>
      <p:sp>
        <p:nvSpPr>
          <p:cNvPr id="32772" name="Rectangle 3"/>
          <p:cNvSpPr>
            <a:spLocks noGrp="1" noChangeArrowheads="1"/>
          </p:cNvSpPr>
          <p:nvPr>
            <p:ph sz="half" idx="1"/>
          </p:nvPr>
        </p:nvSpPr>
        <p:spPr>
          <a:xfrm>
            <a:off x="1738282" y="1071546"/>
            <a:ext cx="6572296" cy="5357850"/>
          </a:xfrm>
          <a:prstGeom prst="rect">
            <a:avLst/>
          </a:prstGeom>
        </p:spPr>
        <p:txBody>
          <a:bodyPr vert="horz" lIns="91440" tIns="45720" rIns="91440" bIns="45720" rtlCol="0">
            <a:normAutofit/>
          </a:bodyPr>
          <a:lstStyle/>
          <a:p>
            <a:pPr>
              <a:tabLst>
                <a:tab pos="8439150" algn="r"/>
              </a:tabLst>
            </a:pPr>
            <a:r>
              <a:rPr lang="fr-FR" altLang="fr-FR" dirty="0"/>
              <a:t>Le JSON Syntaxe proche de </a:t>
            </a:r>
            <a:r>
              <a:rPr lang="fr-FR" altLang="fr-FR" dirty="0" err="1"/>
              <a:t>js</a:t>
            </a:r>
            <a:r>
              <a:rPr lang="fr-FR" altLang="fr-FR" dirty="0"/>
              <a:t> </a:t>
            </a:r>
          </a:p>
          <a:p>
            <a:pPr lvl="2">
              <a:tabLst>
                <a:tab pos="8439150" algn="r"/>
              </a:tabLst>
            </a:pPr>
            <a:r>
              <a:rPr lang="fr-FR" dirty="0">
                <a:ea typeface="MS Mincho" pitchFamily="49" charset="-128"/>
              </a:rPr>
              <a:t>Basé sur un sous-ensemble ECMA-262 (3e éd.)</a:t>
            </a:r>
            <a:endParaRPr lang="fr-FR" altLang="fr-FR" dirty="0"/>
          </a:p>
          <a:p>
            <a:pPr>
              <a:tabLst>
                <a:tab pos="8439150" algn="r"/>
              </a:tabLst>
            </a:pPr>
            <a:r>
              <a:rPr lang="fr-FR" altLang="fr-FR" dirty="0"/>
              <a:t>Conversion rapide de JSON à JS</a:t>
            </a:r>
          </a:p>
          <a:p>
            <a:pPr>
              <a:tabLst>
                <a:tab pos="8439150" algn="r"/>
              </a:tabLst>
            </a:pPr>
            <a:endParaRPr lang="fr-FR" altLang="fr-FR" dirty="0"/>
          </a:p>
          <a:p>
            <a:pPr>
              <a:tabLst>
                <a:tab pos="8439150" algn="r"/>
              </a:tabLst>
            </a:pPr>
            <a:r>
              <a:rPr lang="fr-FR" altLang="fr-FR" dirty="0"/>
              <a:t>l'objet </a:t>
            </a:r>
            <a:r>
              <a:rPr lang="fr-FR" altLang="fr-FR" dirty="0" err="1"/>
              <a:t>javascript</a:t>
            </a:r>
            <a:r>
              <a:rPr lang="fr-FR" altLang="fr-FR" dirty="0"/>
              <a:t> </a:t>
            </a:r>
            <a:r>
              <a:rPr lang="fr-FR" altLang="fr-FR" i="1" dirty="0"/>
              <a:t>JSON</a:t>
            </a:r>
          </a:p>
          <a:p>
            <a:pPr>
              <a:tabLst>
                <a:tab pos="8439150" algn="r"/>
              </a:tabLst>
            </a:pPr>
            <a:endParaRPr lang="fr-FR" altLang="fr-FR" dirty="0"/>
          </a:p>
          <a:p>
            <a:pPr lvl="2">
              <a:tabLst>
                <a:tab pos="8439150" algn="r"/>
              </a:tabLst>
            </a:pPr>
            <a:r>
              <a:rPr lang="fr-FR" altLang="fr-FR" i="1" dirty="0" err="1"/>
              <a:t>JSON.parse</a:t>
            </a:r>
            <a:r>
              <a:rPr lang="fr-FR" altLang="fr-FR" i="1" dirty="0"/>
              <a:t>(chaine)</a:t>
            </a:r>
          </a:p>
          <a:p>
            <a:pPr lvl="3">
              <a:tabLst>
                <a:tab pos="8439150" algn="r"/>
              </a:tabLst>
            </a:pPr>
            <a:r>
              <a:rPr lang="fr-FR" altLang="fr-FR" dirty="0"/>
              <a:t>une chaine </a:t>
            </a:r>
            <a:r>
              <a:rPr lang="fr-FR" altLang="fr-FR" dirty="0" err="1"/>
              <a:t>json</a:t>
            </a:r>
            <a:r>
              <a:rPr lang="fr-FR" altLang="fr-FR" dirty="0"/>
              <a:t> vers </a:t>
            </a:r>
            <a:r>
              <a:rPr lang="fr-FR" altLang="fr-FR" dirty="0" err="1"/>
              <a:t>js</a:t>
            </a:r>
            <a:endParaRPr lang="fr-FR" altLang="fr-FR" dirty="0"/>
          </a:p>
          <a:p>
            <a:pPr lvl="3">
              <a:tabLst>
                <a:tab pos="8439150" algn="r"/>
              </a:tabLst>
            </a:pPr>
            <a:endParaRPr lang="fr-FR" altLang="fr-FR" dirty="0"/>
          </a:p>
          <a:p>
            <a:pPr lvl="2">
              <a:tabLst>
                <a:tab pos="8439150" algn="r"/>
              </a:tabLst>
            </a:pPr>
            <a:r>
              <a:rPr lang="fr-FR" altLang="fr-FR" i="1" dirty="0" err="1"/>
              <a:t>JSON.stringify</a:t>
            </a:r>
            <a:r>
              <a:rPr lang="fr-FR" altLang="fr-FR" i="1" dirty="0"/>
              <a:t>(</a:t>
            </a:r>
            <a:r>
              <a:rPr lang="fr-FR" altLang="fr-FR" i="1" dirty="0" err="1"/>
              <a:t>object</a:t>
            </a:r>
            <a:r>
              <a:rPr lang="fr-FR" altLang="fr-FR" i="1" dirty="0"/>
              <a:t>)</a:t>
            </a:r>
          </a:p>
          <a:p>
            <a:pPr lvl="3">
              <a:tabLst>
                <a:tab pos="8439150" algn="r"/>
              </a:tabLst>
            </a:pPr>
            <a:r>
              <a:rPr lang="fr-FR" altLang="fr-FR" dirty="0"/>
              <a:t>un Objet </a:t>
            </a:r>
            <a:r>
              <a:rPr lang="fr-FR" altLang="fr-FR" dirty="0" err="1"/>
              <a:t>js</a:t>
            </a:r>
            <a:r>
              <a:rPr lang="fr-FR" altLang="fr-FR" dirty="0"/>
              <a:t> vers chaine </a:t>
            </a:r>
            <a:r>
              <a:rPr lang="fr-FR" altLang="fr-FR" dirty="0" err="1"/>
              <a:t>json</a:t>
            </a:r>
            <a:endParaRPr lang="fr-FR" altLang="fr-FR" dirty="0"/>
          </a:p>
        </p:txBody>
      </p:sp>
      <p:pic>
        <p:nvPicPr>
          <p:cNvPr id="7" name="Picture 4" descr="https://www.percona.com/sites/default/files/json-logo.png"/>
          <p:cNvPicPr>
            <a:picLocks noChangeAspect="1" noChangeArrowheads="1"/>
          </p:cNvPicPr>
          <p:nvPr/>
        </p:nvPicPr>
        <p:blipFill>
          <a:blip r:embed="rId3"/>
          <a:srcRect/>
          <a:stretch>
            <a:fillRect/>
          </a:stretch>
        </p:blipFill>
        <p:spPr bwMode="auto">
          <a:xfrm>
            <a:off x="8310578" y="1308184"/>
            <a:ext cx="2286016" cy="906370"/>
          </a:xfrm>
          <a:prstGeom prst="rect">
            <a:avLst/>
          </a:prstGeom>
          <a:noFill/>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2"/>
          <p:cNvSpPr>
            <a:spLocks noGrp="1" noChangeArrowheads="1"/>
          </p:cNvSpPr>
          <p:nvPr>
            <p:ph type="title"/>
          </p:nvPr>
        </p:nvSpPr>
        <p:spPr>
          <a:prstGeom prst="rect">
            <a:avLst/>
          </a:prstGeom>
        </p:spPr>
        <p:txBody>
          <a:bodyPr/>
          <a:lstStyle/>
          <a:p>
            <a:pPr eaLnBrk="1" hangingPunct="1"/>
            <a:r>
              <a:rPr lang="fr-FR" altLang="fr-FR"/>
              <a:t>Le JSON</a:t>
            </a:r>
          </a:p>
        </p:txBody>
      </p:sp>
      <p:sp>
        <p:nvSpPr>
          <p:cNvPr id="32770" name="Rectangle 13"/>
          <p:cNvSpPr>
            <a:spLocks noGrp="1" noChangeArrowheads="1"/>
          </p:cNvSpPr>
          <p:nvPr>
            <p:ph type="sldNum" sz="quarter" idx="12"/>
          </p:nvPr>
        </p:nvSpPr>
        <p:spPr>
          <a:prstGeom prst="rect">
            <a:avLst/>
          </a:prstGeom>
          <a:noFill/>
        </p:spPr>
        <p:txBody>
          <a:bodyPr/>
          <a:lstStyle/>
          <a:p>
            <a:fld id="{7C600246-0110-42B3-8F3E-326894ED83B6}" type="slidenum">
              <a:rPr lang="fr-FR" altLang="fr-FR" smtClean="0"/>
              <a:pPr/>
              <a:t>65</a:t>
            </a:fld>
            <a:endParaRPr lang="fr-FR" altLang="fr-FR"/>
          </a:p>
        </p:txBody>
      </p:sp>
      <p:sp>
        <p:nvSpPr>
          <p:cNvPr id="32772" name="Rectangle 3"/>
          <p:cNvSpPr>
            <a:spLocks noGrp="1" noChangeArrowheads="1"/>
          </p:cNvSpPr>
          <p:nvPr>
            <p:ph sz="half" idx="1"/>
          </p:nvPr>
        </p:nvSpPr>
        <p:spPr>
          <a:xfrm>
            <a:off x="1738282" y="1071546"/>
            <a:ext cx="6572296" cy="5357850"/>
          </a:xfrm>
          <a:prstGeom prst="rect">
            <a:avLst/>
          </a:prstGeom>
        </p:spPr>
        <p:txBody>
          <a:bodyPr vert="horz" lIns="91440" tIns="45720" rIns="91440" bIns="45720" rtlCol="0">
            <a:normAutofit fontScale="92500" lnSpcReduction="10000"/>
          </a:bodyPr>
          <a:lstStyle/>
          <a:p>
            <a:pPr>
              <a:tabLst>
                <a:tab pos="8439150" algn="r"/>
              </a:tabLst>
            </a:pPr>
            <a:r>
              <a:rPr lang="fr-FR" altLang="fr-FR" dirty="0"/>
              <a:t>La syntaxe JSON (JavaScript Object Notation) </a:t>
            </a:r>
          </a:p>
          <a:p>
            <a:pPr lvl="1">
              <a:tabLst>
                <a:tab pos="8439150" algn="r"/>
              </a:tabLst>
            </a:pPr>
            <a:r>
              <a:rPr lang="fr-FR" altLang="fr-FR" dirty="0"/>
              <a:t>Un </a:t>
            </a:r>
            <a:r>
              <a:rPr lang="fr-FR" altLang="fr-FR" dirty="0" err="1"/>
              <a:t>array</a:t>
            </a:r>
            <a:r>
              <a:rPr lang="fr-FR" altLang="fr-FR" dirty="0"/>
              <a:t> (tableau) = [ value, value, value]</a:t>
            </a:r>
          </a:p>
          <a:p>
            <a:pPr lvl="2">
              <a:tabLst>
                <a:tab pos="8439150" algn="r"/>
              </a:tabLst>
            </a:pPr>
            <a:r>
              <a:rPr lang="fr-FR" altLang="fr-FR" dirty="0"/>
              <a:t>Ex: [1, 2, 3]   ou ["Albert", "Einstein",1960]</a:t>
            </a:r>
          </a:p>
          <a:p>
            <a:pPr lvl="1">
              <a:tabLst>
                <a:tab pos="8439150" algn="r"/>
              </a:tabLst>
            </a:pPr>
            <a:endParaRPr lang="fr-FR" altLang="fr-FR" dirty="0"/>
          </a:p>
          <a:p>
            <a:pPr lvl="1">
              <a:tabLst>
                <a:tab pos="8439150" algn="r"/>
              </a:tabLst>
            </a:pPr>
            <a:r>
              <a:rPr lang="fr-FR" altLang="fr-FR" dirty="0"/>
              <a:t>Un </a:t>
            </a:r>
            <a:r>
              <a:rPr lang="fr-FR" altLang="fr-FR" dirty="0" err="1"/>
              <a:t>object</a:t>
            </a:r>
            <a:r>
              <a:rPr lang="fr-FR" altLang="fr-FR" dirty="0"/>
              <a:t> (objet) = {"</a:t>
            </a:r>
            <a:r>
              <a:rPr lang="fr-FR" altLang="fr-FR" dirty="0" err="1"/>
              <a:t>propriete</a:t>
            </a:r>
            <a:r>
              <a:rPr lang="fr-FR" altLang="fr-FR" dirty="0"/>
              <a:t>":</a:t>
            </a:r>
            <a:r>
              <a:rPr lang="fr-FR" altLang="fr-FR" dirty="0" err="1"/>
              <a:t>value,"propriete</a:t>
            </a:r>
            <a:r>
              <a:rPr lang="fr-FR" altLang="fr-FR" dirty="0"/>
              <a:t>":value}</a:t>
            </a:r>
          </a:p>
          <a:p>
            <a:pPr lvl="2">
              <a:tabLst>
                <a:tab pos="8439150" algn="r"/>
              </a:tabLst>
            </a:pPr>
            <a:r>
              <a:rPr lang="fr-FR" altLang="fr-FR" dirty="0"/>
              <a:t>Ex: {"</a:t>
            </a:r>
            <a:r>
              <a:rPr lang="fr-FR" altLang="fr-FR" dirty="0" err="1"/>
              <a:t>prenom":"Albert</a:t>
            </a:r>
            <a:r>
              <a:rPr lang="fr-FR" altLang="fr-FR" dirty="0"/>
              <a:t>", "</a:t>
            </a:r>
            <a:r>
              <a:rPr lang="fr-FR" altLang="fr-FR" dirty="0" err="1"/>
              <a:t>nom":"EINSTEIN</a:t>
            </a:r>
            <a:r>
              <a:rPr lang="fr-FR" altLang="fr-FR" dirty="0"/>
              <a:t>", "age":64, "adresse":{"cp":75008, "</a:t>
            </a:r>
            <a:r>
              <a:rPr lang="fr-FR" altLang="fr-FR" dirty="0" err="1"/>
              <a:t>ville":"paris</a:t>
            </a:r>
            <a:r>
              <a:rPr lang="fr-FR" altLang="fr-FR" dirty="0"/>
              <a:t>"}, "enfants":[{"</a:t>
            </a:r>
            <a:r>
              <a:rPr lang="fr-FR" altLang="fr-FR" dirty="0" err="1"/>
              <a:t>prenom":"José</a:t>
            </a:r>
            <a:r>
              <a:rPr lang="fr-FR" altLang="fr-FR" dirty="0"/>
              <a:t>"},{"</a:t>
            </a:r>
            <a:r>
              <a:rPr lang="fr-FR" altLang="fr-FR" dirty="0" err="1"/>
              <a:t>prenom":"Bob</a:t>
            </a:r>
            <a:r>
              <a:rPr lang="fr-FR" altLang="fr-FR" dirty="0"/>
              <a:t>"}]</a:t>
            </a:r>
          </a:p>
          <a:p>
            <a:pPr lvl="1">
              <a:tabLst>
                <a:tab pos="8439150" algn="r"/>
              </a:tabLst>
            </a:pPr>
            <a:endParaRPr lang="fr-FR" altLang="fr-FR" dirty="0"/>
          </a:p>
          <a:p>
            <a:pPr lvl="1">
              <a:tabLst>
                <a:tab pos="8439150" algn="r"/>
              </a:tabLst>
            </a:pPr>
            <a:r>
              <a:rPr lang="fr-FR" altLang="fr-FR" dirty="0"/>
              <a:t>Les paramètres de hash : idem au JSON mais sans les " autour des propriétés des objets, ex :</a:t>
            </a:r>
          </a:p>
          <a:p>
            <a:pPr lvl="2">
              <a:tabLst>
                <a:tab pos="8439150" algn="r"/>
              </a:tabLst>
            </a:pPr>
            <a:r>
              <a:rPr lang="fr-FR" altLang="fr-FR" dirty="0"/>
              <a:t>{prenom:"Albert",nom:"EINSTEIN",age:64, adresse:{cp:75008,ville:"paris"}, enfants:[{</a:t>
            </a:r>
            <a:r>
              <a:rPr lang="fr-FR" altLang="fr-FR" dirty="0" err="1"/>
              <a:t>prenom:"José</a:t>
            </a:r>
            <a:r>
              <a:rPr lang="fr-FR" altLang="fr-FR" dirty="0"/>
              <a:t>"},{</a:t>
            </a:r>
            <a:r>
              <a:rPr lang="fr-FR" altLang="fr-FR" dirty="0" err="1"/>
              <a:t>prenom:"Bob</a:t>
            </a:r>
            <a:r>
              <a:rPr lang="fr-FR" altLang="fr-FR" dirty="0"/>
              <a:t>"}]</a:t>
            </a:r>
          </a:p>
        </p:txBody>
      </p:sp>
      <p:pic>
        <p:nvPicPr>
          <p:cNvPr id="7" name="Picture 4" descr="https://www.percona.com/sites/default/files/json-logo.png"/>
          <p:cNvPicPr>
            <a:picLocks noChangeAspect="1" noChangeArrowheads="1"/>
          </p:cNvPicPr>
          <p:nvPr/>
        </p:nvPicPr>
        <p:blipFill>
          <a:blip r:embed="rId3"/>
          <a:srcRect/>
          <a:stretch>
            <a:fillRect/>
          </a:stretch>
        </p:blipFill>
        <p:spPr bwMode="auto">
          <a:xfrm>
            <a:off x="9310710" y="1295484"/>
            <a:ext cx="2286016" cy="906370"/>
          </a:xfrm>
          <a:prstGeom prst="rect">
            <a:avLst/>
          </a:prstGeom>
          <a:no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2"/>
          <p:cNvSpPr>
            <a:spLocks noGrp="1" noChangeArrowheads="1"/>
          </p:cNvSpPr>
          <p:nvPr>
            <p:ph type="title"/>
          </p:nvPr>
        </p:nvSpPr>
        <p:spPr>
          <a:prstGeom prst="rect">
            <a:avLst/>
          </a:prstGeom>
        </p:spPr>
        <p:txBody>
          <a:bodyPr/>
          <a:lstStyle/>
          <a:p>
            <a:pPr eaLnBrk="1" hangingPunct="1"/>
            <a:r>
              <a:rPr lang="fr-FR" altLang="fr-FR"/>
              <a:t>Le JSON</a:t>
            </a:r>
          </a:p>
        </p:txBody>
      </p:sp>
      <p:sp>
        <p:nvSpPr>
          <p:cNvPr id="32770" name="Rectangle 13"/>
          <p:cNvSpPr>
            <a:spLocks noGrp="1" noChangeArrowheads="1"/>
          </p:cNvSpPr>
          <p:nvPr>
            <p:ph type="sldNum" sz="quarter" idx="12"/>
          </p:nvPr>
        </p:nvSpPr>
        <p:spPr>
          <a:prstGeom prst="rect">
            <a:avLst/>
          </a:prstGeom>
          <a:noFill/>
        </p:spPr>
        <p:txBody>
          <a:bodyPr/>
          <a:lstStyle/>
          <a:p>
            <a:fld id="{7C600246-0110-42B3-8F3E-326894ED83B6}" type="slidenum">
              <a:rPr lang="fr-FR" altLang="fr-FR" smtClean="0"/>
              <a:pPr/>
              <a:t>66</a:t>
            </a:fld>
            <a:endParaRPr lang="fr-FR" altLang="fr-FR"/>
          </a:p>
        </p:txBody>
      </p:sp>
      <p:sp>
        <p:nvSpPr>
          <p:cNvPr id="32772" name="Rectangle 3"/>
          <p:cNvSpPr>
            <a:spLocks noGrp="1" noChangeArrowheads="1"/>
          </p:cNvSpPr>
          <p:nvPr>
            <p:ph sz="half" idx="1"/>
          </p:nvPr>
        </p:nvSpPr>
        <p:spPr>
          <a:prstGeom prst="rect">
            <a:avLst/>
          </a:prstGeom>
        </p:spPr>
        <p:txBody>
          <a:bodyPr vert="horz" lIns="91440" tIns="45720" rIns="91440" bIns="45720" rtlCol="0">
            <a:normAutofit/>
          </a:bodyPr>
          <a:lstStyle/>
          <a:p>
            <a:pPr>
              <a:tabLst>
                <a:tab pos="8439150" algn="r"/>
              </a:tabLst>
            </a:pPr>
            <a:r>
              <a:rPr lang="fr-FR" altLang="fr-FR" dirty="0"/>
              <a:t>La syntaxe JSON (</a:t>
            </a:r>
            <a:r>
              <a:rPr lang="fr-FR" altLang="fr-FR" sz="2000" dirty="0"/>
              <a:t>JavaScript Object Notation</a:t>
            </a:r>
            <a:r>
              <a:rPr lang="fr-FR" altLang="fr-FR" dirty="0"/>
              <a:t>) :</a:t>
            </a:r>
          </a:p>
          <a:p>
            <a:pPr lvl="1">
              <a:tabLst>
                <a:tab pos="8439150" algn="r"/>
              </a:tabLst>
            </a:pPr>
            <a:endParaRPr lang="fr-FR" altLang="fr-FR" dirty="0"/>
          </a:p>
          <a:p>
            <a:pPr lvl="1">
              <a:tabLst>
                <a:tab pos="8439150" algn="r"/>
              </a:tabLst>
            </a:pPr>
            <a:r>
              <a:rPr lang="fr-FR" altLang="fr-FR" dirty="0"/>
              <a:t>Une value (valeur) = number, string, </a:t>
            </a:r>
            <a:r>
              <a:rPr lang="fr-FR" altLang="fr-FR" dirty="0" err="1"/>
              <a:t>object</a:t>
            </a:r>
            <a:r>
              <a:rPr lang="fr-FR" altLang="fr-FR" dirty="0"/>
              <a:t>, array, null, true, false</a:t>
            </a:r>
          </a:p>
          <a:p>
            <a:pPr lvl="1">
              <a:tabLst>
                <a:tab pos="8439150" algn="r"/>
              </a:tabLst>
            </a:pPr>
            <a:endParaRPr lang="fr-FR" altLang="fr-FR" dirty="0"/>
          </a:p>
          <a:p>
            <a:pPr lvl="1">
              <a:tabLst>
                <a:tab pos="8439150" algn="r"/>
              </a:tabLst>
            </a:pPr>
            <a:r>
              <a:rPr lang="fr-FR" altLang="fr-FR" dirty="0"/>
              <a:t>Un number (nombre) = chiffres et nombres entiers / décimaux / exponentiels</a:t>
            </a:r>
          </a:p>
          <a:p>
            <a:pPr lvl="2">
              <a:tabLst>
                <a:tab pos="8439150" algn="r"/>
              </a:tabLst>
            </a:pPr>
            <a:r>
              <a:rPr lang="fr-FR" altLang="fr-FR" dirty="0"/>
              <a:t>Ex: 12   ou   12.51   ou   0.221   ou   5e-6   ou   -15.50</a:t>
            </a:r>
          </a:p>
          <a:p>
            <a:pPr lvl="1">
              <a:tabLst>
                <a:tab pos="8439150" algn="r"/>
              </a:tabLst>
            </a:pPr>
            <a:endParaRPr lang="fr-FR" altLang="fr-FR" dirty="0"/>
          </a:p>
          <a:p>
            <a:pPr lvl="1">
              <a:tabLst>
                <a:tab pos="8439150" algn="r"/>
              </a:tabLst>
            </a:pPr>
            <a:r>
              <a:rPr lang="fr-FR" altLang="fr-FR" dirty="0"/>
              <a:t>Une string (chaine) = "chaine classique + caractères d’échappements (\n, \\...)"</a:t>
            </a:r>
          </a:p>
          <a:p>
            <a:pPr lvl="2">
              <a:tabLst>
                <a:tab pos="8439150" algn="r"/>
              </a:tabLst>
            </a:pPr>
            <a:r>
              <a:rPr lang="fr-FR" altLang="fr-FR" dirty="0"/>
              <a:t>Ex: "nom", "petite phrase \</a:t>
            </a:r>
            <a:r>
              <a:rPr lang="fr-FR" altLang="fr-FR" dirty="0" err="1"/>
              <a:t>nsur</a:t>
            </a:r>
            <a:r>
              <a:rPr lang="fr-FR" altLang="fr-FR" dirty="0"/>
              <a:t> plusieurs lignes"</a:t>
            </a:r>
          </a:p>
        </p:txBody>
      </p:sp>
      <p:pic>
        <p:nvPicPr>
          <p:cNvPr id="77828" name="Picture 4" descr="https://www.percona.com/sites/default/files/json-logo.png"/>
          <p:cNvPicPr>
            <a:picLocks noChangeAspect="1" noChangeArrowheads="1"/>
          </p:cNvPicPr>
          <p:nvPr/>
        </p:nvPicPr>
        <p:blipFill>
          <a:blip r:embed="rId3"/>
          <a:srcRect/>
          <a:stretch>
            <a:fillRect/>
          </a:stretch>
        </p:blipFill>
        <p:spPr bwMode="auto">
          <a:xfrm>
            <a:off x="285709" y="1344598"/>
            <a:ext cx="2286016" cy="906370"/>
          </a:xfrm>
          <a:prstGeom prst="rect">
            <a:avLst/>
          </a:prstGeom>
          <a:noFill/>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CDAA1363-B337-4BEA-B51B-F76B7D5324BF}"/>
              </a:ext>
            </a:extLst>
          </p:cNvPr>
          <p:cNvSpPr>
            <a:spLocks noGrp="1"/>
          </p:cNvSpPr>
          <p:nvPr>
            <p:ph type="title"/>
          </p:nvPr>
        </p:nvSpPr>
        <p:spPr/>
        <p:txBody>
          <a:bodyPr/>
          <a:lstStyle/>
          <a:p>
            <a:r>
              <a:rPr lang="fr-FR" dirty="0"/>
              <a:t>Conclusion</a:t>
            </a:r>
          </a:p>
        </p:txBody>
      </p:sp>
      <p:sp>
        <p:nvSpPr>
          <p:cNvPr id="6" name="Espace réservé du contenu 5">
            <a:extLst>
              <a:ext uri="{FF2B5EF4-FFF2-40B4-BE49-F238E27FC236}">
                <a16:creationId xmlns:a16="http://schemas.microsoft.com/office/drawing/2014/main" xmlns="" id="{EAE793C6-97E7-466A-B337-D032748C5EB9}"/>
              </a:ext>
            </a:extLst>
          </p:cNvPr>
          <p:cNvSpPr>
            <a:spLocks noGrp="1"/>
          </p:cNvSpPr>
          <p:nvPr>
            <p:ph idx="1"/>
          </p:nvPr>
        </p:nvSpPr>
        <p:spPr/>
        <p:txBody>
          <a:bodyPr/>
          <a:lstStyle/>
          <a:p>
            <a:r>
              <a:rPr lang="fr-FR" dirty="0"/>
              <a:t>Dans cette partie nous avons aborder :</a:t>
            </a:r>
          </a:p>
          <a:p>
            <a:endParaRPr lang="fr-FR" dirty="0"/>
          </a:p>
          <a:p>
            <a:pPr lvl="1"/>
            <a:r>
              <a:rPr lang="fr-FR" dirty="0"/>
              <a:t>Le HTML</a:t>
            </a:r>
          </a:p>
          <a:p>
            <a:pPr lvl="1"/>
            <a:endParaRPr lang="fr-FR" dirty="0"/>
          </a:p>
          <a:p>
            <a:pPr lvl="1"/>
            <a:r>
              <a:rPr lang="fr-FR" dirty="0"/>
              <a:t>Le CSS</a:t>
            </a:r>
          </a:p>
          <a:p>
            <a:pPr lvl="1"/>
            <a:endParaRPr lang="fr-FR" dirty="0"/>
          </a:p>
          <a:p>
            <a:pPr lvl="1"/>
            <a:r>
              <a:rPr lang="fr-FR" dirty="0"/>
              <a:t>Le JSON</a:t>
            </a:r>
          </a:p>
        </p:txBody>
      </p:sp>
    </p:spTree>
    <p:extLst>
      <p:ext uri="{BB962C8B-B14F-4D97-AF65-F5344CB8AC3E}">
        <p14:creationId xmlns:p14="http://schemas.microsoft.com/office/powerpoint/2010/main" val="112598299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003E264F-1B8A-4D1E-924A-8080F5D64C44}"/>
              </a:ext>
            </a:extLst>
          </p:cNvPr>
          <p:cNvSpPr>
            <a:spLocks noGrp="1"/>
          </p:cNvSpPr>
          <p:nvPr>
            <p:ph type="title"/>
          </p:nvPr>
        </p:nvSpPr>
        <p:spPr/>
        <p:txBody>
          <a:bodyPr/>
          <a:lstStyle/>
          <a:p>
            <a:r>
              <a:rPr lang="fr-FR" dirty="0"/>
              <a:t>Introduction PHP</a:t>
            </a:r>
          </a:p>
        </p:txBody>
      </p:sp>
      <p:sp>
        <p:nvSpPr>
          <p:cNvPr id="6" name="Espace réservé du texte 5">
            <a:extLst>
              <a:ext uri="{FF2B5EF4-FFF2-40B4-BE49-F238E27FC236}">
                <a16:creationId xmlns:a16="http://schemas.microsoft.com/office/drawing/2014/main" xmlns="" id="{F7234F58-5022-4012-A8D9-EEBBB3053DD1}"/>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42031818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FBA38A7C-159A-4452-83FC-3B6127655706}"/>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xmlns="" id="{5E7CDF08-148B-4137-B560-6BEC8E1E1495}"/>
              </a:ext>
            </a:extLst>
          </p:cNvPr>
          <p:cNvSpPr>
            <a:spLocks noGrp="1"/>
          </p:cNvSpPr>
          <p:nvPr>
            <p:ph idx="1"/>
          </p:nvPr>
        </p:nvSpPr>
        <p:spPr/>
        <p:txBody>
          <a:bodyPr/>
          <a:lstStyle/>
          <a:p>
            <a:r>
              <a:rPr lang="fr-FR" dirty="0"/>
              <a:t>Dans cette partie, nous aborderons :</a:t>
            </a:r>
          </a:p>
          <a:p>
            <a:pPr lvl="1"/>
            <a:endParaRPr lang="fr-FR" dirty="0"/>
          </a:p>
          <a:p>
            <a:pPr lvl="1"/>
            <a:r>
              <a:rPr lang="fr-FR" dirty="0"/>
              <a:t>La logique client / serveur</a:t>
            </a:r>
          </a:p>
          <a:p>
            <a:pPr lvl="1"/>
            <a:endParaRPr lang="fr-FR" dirty="0"/>
          </a:p>
          <a:p>
            <a:pPr lvl="1"/>
            <a:r>
              <a:rPr lang="fr-FR" dirty="0"/>
              <a:t>Les versions de php 4</a:t>
            </a:r>
            <a:r>
              <a:rPr lang="fr-FR" dirty="0">
                <a:sym typeface="Wingdings" panose="05000000000000000000" pitchFamily="2" charset="2"/>
              </a:rPr>
              <a:t>7</a:t>
            </a:r>
          </a:p>
          <a:p>
            <a:pPr lvl="1"/>
            <a:endParaRPr lang="fr-FR" dirty="0">
              <a:sym typeface="Wingdings" panose="05000000000000000000" pitchFamily="2" charset="2"/>
            </a:endParaRPr>
          </a:p>
          <a:p>
            <a:pPr lvl="1"/>
            <a:r>
              <a:rPr lang="fr-FR" dirty="0">
                <a:sym typeface="Wingdings" panose="05000000000000000000" pitchFamily="2" charset="2"/>
              </a:rPr>
              <a:t>La conception MVC</a:t>
            </a:r>
            <a:endParaRPr lang="fr-FR" dirty="0"/>
          </a:p>
        </p:txBody>
      </p:sp>
    </p:spTree>
    <p:extLst>
      <p:ext uri="{BB962C8B-B14F-4D97-AF65-F5344CB8AC3E}">
        <p14:creationId xmlns:p14="http://schemas.microsoft.com/office/powerpoint/2010/main" val="12790933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defRPr/>
            </a:pPr>
            <a:r>
              <a:rPr lang="fr-FR" dirty="0">
                <a:ea typeface="MS Mincho" pitchFamily="49" charset="-128"/>
              </a:rPr>
              <a:t>TCP/IP, HTTP, FTP</a:t>
            </a:r>
            <a:endParaRPr lang="en-JM" dirty="0"/>
          </a:p>
        </p:txBody>
      </p:sp>
      <p:sp>
        <p:nvSpPr>
          <p:cNvPr id="23567" name="Slide Number Placeholder 23"/>
          <p:cNvSpPr>
            <a:spLocks noGrp="1"/>
          </p:cNvSpPr>
          <p:nvPr>
            <p:ph type="sldNum" sz="quarter" idx="11"/>
          </p:nvPr>
        </p:nvSpPr>
        <p:spPr bwMode="auto">
          <a:xfrm>
            <a:off x="9677400" y="1"/>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5F50BED-D181-405E-83DF-3A873CBB8604}" type="slidenum">
              <a:rPr lang="en-JM" smtClean="0">
                <a:solidFill>
                  <a:schemeClr val="bg1"/>
                </a:solidFill>
              </a:rPr>
              <a:pPr fontAlgn="base">
                <a:spcBef>
                  <a:spcPct val="0"/>
                </a:spcBef>
                <a:spcAft>
                  <a:spcPct val="0"/>
                </a:spcAft>
                <a:defRPr/>
              </a:pPr>
              <a:t>7</a:t>
            </a:fld>
            <a:endParaRPr lang="en-JM" dirty="0">
              <a:solidFill>
                <a:schemeClr val="bg1"/>
              </a:solidFill>
            </a:endParaRPr>
          </a:p>
        </p:txBody>
      </p:sp>
      <p:sp>
        <p:nvSpPr>
          <p:cNvPr id="6" name="TextBox 5"/>
          <p:cNvSpPr txBox="1"/>
          <p:nvPr/>
        </p:nvSpPr>
        <p:spPr>
          <a:xfrm>
            <a:off x="1981200" y="1728789"/>
            <a:ext cx="1981200" cy="584775"/>
          </a:xfrm>
          <a:prstGeom prst="rect">
            <a:avLst/>
          </a:prstGeom>
          <a:noFill/>
        </p:spPr>
        <p:txBody>
          <a:bodyPr>
            <a:spAutoFit/>
          </a:bodyPr>
          <a:lstStyle/>
          <a:p>
            <a:pPr>
              <a:defRPr/>
            </a:pPr>
            <a:r>
              <a:rPr lang="en-JM" sz="1600" b="1" dirty="0">
                <a:solidFill>
                  <a:schemeClr val="tx1">
                    <a:lumMod val="75000"/>
                    <a:lumOff val="25000"/>
                  </a:schemeClr>
                </a:solidFill>
                <a:latin typeface="PT Sans Narrow" pitchFamily="34" charset="0"/>
              </a:rPr>
              <a:t>Transport / </a:t>
            </a:r>
            <a:r>
              <a:rPr lang="en-JM" sz="1600" b="1" dirty="0" err="1">
                <a:solidFill>
                  <a:schemeClr val="tx1">
                    <a:lumMod val="75000"/>
                    <a:lumOff val="25000"/>
                  </a:schemeClr>
                </a:solidFill>
                <a:latin typeface="PT Sans Narrow" pitchFamily="34" charset="0"/>
              </a:rPr>
              <a:t>Réseau</a:t>
            </a:r>
            <a:endParaRPr lang="en-JM" sz="1600" b="1" dirty="0">
              <a:solidFill>
                <a:schemeClr val="tx1">
                  <a:lumMod val="75000"/>
                  <a:lumOff val="25000"/>
                </a:schemeClr>
              </a:solidFill>
              <a:latin typeface="PT Sans Narrow" pitchFamily="34" charset="0"/>
            </a:endParaRPr>
          </a:p>
        </p:txBody>
      </p:sp>
      <p:grpSp>
        <p:nvGrpSpPr>
          <p:cNvPr id="3" name="Group 27"/>
          <p:cNvGrpSpPr>
            <a:grpSpLocks/>
          </p:cNvGrpSpPr>
          <p:nvPr/>
        </p:nvGrpSpPr>
        <p:grpSpPr bwMode="auto">
          <a:xfrm>
            <a:off x="2057400" y="2033588"/>
            <a:ext cx="2393330" cy="685800"/>
            <a:chOff x="533400" y="1752599"/>
            <a:chExt cx="1764792" cy="685801"/>
          </a:xfrm>
        </p:grpSpPr>
        <p:sp>
          <p:nvSpPr>
            <p:cNvPr id="5" name="Rectangle 4"/>
            <p:cNvSpPr/>
            <p:nvPr/>
          </p:nvSpPr>
          <p:spPr>
            <a:xfrm>
              <a:off x="533400" y="1752599"/>
              <a:ext cx="1764792" cy="96837"/>
            </a:xfrm>
            <a:prstGeom prst="rect">
              <a:avLst/>
            </a:prstGeom>
            <a:ln/>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JM" sz="1600" b="1">
                <a:solidFill>
                  <a:srgbClr val="00B0F0"/>
                </a:solidFill>
                <a:latin typeface="PT Sans Narrow" pitchFamily="34" charset="0"/>
              </a:endParaRPr>
            </a:p>
          </p:txBody>
        </p:sp>
        <p:sp>
          <p:nvSpPr>
            <p:cNvPr id="7" name="Rectangle 6"/>
            <p:cNvSpPr/>
            <p:nvPr/>
          </p:nvSpPr>
          <p:spPr>
            <a:xfrm>
              <a:off x="533400" y="1828799"/>
              <a:ext cx="1752096" cy="609601"/>
            </a:xfrm>
            <a:prstGeom prst="rect">
              <a:avLst/>
            </a:prstGeom>
            <a:ln/>
          </p:spPr>
          <p:style>
            <a:lnRef idx="0">
              <a:schemeClr val="accent2"/>
            </a:lnRef>
            <a:fillRef idx="3">
              <a:schemeClr val="accent2"/>
            </a:fillRef>
            <a:effectRef idx="3">
              <a:schemeClr val="accent2"/>
            </a:effectRef>
            <a:fontRef idx="minor">
              <a:schemeClr val="lt1"/>
            </a:fontRef>
          </p:style>
          <p:txBody>
            <a:bodyPr anchor="ctr"/>
            <a:lstStyle/>
            <a:p>
              <a:pPr>
                <a:defRPr/>
              </a:pPr>
              <a:r>
                <a:rPr lang="en-JM" sz="1600" b="1" dirty="0">
                  <a:solidFill>
                    <a:schemeClr val="bg1"/>
                  </a:solidFill>
                  <a:latin typeface="PT Sans Narrow" pitchFamily="34" charset="0"/>
                </a:rPr>
                <a:t>TCP/IP</a:t>
              </a:r>
            </a:p>
          </p:txBody>
        </p:sp>
      </p:grpSp>
      <p:sp>
        <p:nvSpPr>
          <p:cNvPr id="12" name="TextBox 11"/>
          <p:cNvSpPr txBox="1"/>
          <p:nvPr/>
        </p:nvSpPr>
        <p:spPr>
          <a:xfrm>
            <a:off x="5381620" y="1728789"/>
            <a:ext cx="1460500" cy="338137"/>
          </a:xfrm>
          <a:prstGeom prst="rect">
            <a:avLst/>
          </a:prstGeom>
          <a:noFill/>
        </p:spPr>
        <p:txBody>
          <a:bodyPr>
            <a:spAutoFit/>
          </a:bodyPr>
          <a:lstStyle/>
          <a:p>
            <a:pPr>
              <a:defRPr/>
            </a:pPr>
            <a:r>
              <a:rPr lang="en-JM" sz="1600" b="1" dirty="0">
                <a:solidFill>
                  <a:schemeClr val="tx1">
                    <a:lumMod val="95000"/>
                    <a:lumOff val="5000"/>
                  </a:schemeClr>
                </a:solidFill>
                <a:latin typeface="PT Sans Narrow" pitchFamily="34" charset="0"/>
              </a:rPr>
              <a:t>Application</a:t>
            </a:r>
          </a:p>
        </p:txBody>
      </p:sp>
      <p:grpSp>
        <p:nvGrpSpPr>
          <p:cNvPr id="21" name="Group 29"/>
          <p:cNvGrpSpPr>
            <a:grpSpLocks/>
          </p:cNvGrpSpPr>
          <p:nvPr/>
        </p:nvGrpSpPr>
        <p:grpSpPr bwMode="auto">
          <a:xfrm>
            <a:off x="4903306" y="2033588"/>
            <a:ext cx="2410317" cy="685800"/>
            <a:chOff x="4800600" y="1752599"/>
            <a:chExt cx="1764792" cy="685801"/>
          </a:xfrm>
        </p:grpSpPr>
        <p:sp>
          <p:nvSpPr>
            <p:cNvPr id="11" name="Rectangle 10"/>
            <p:cNvSpPr/>
            <p:nvPr/>
          </p:nvSpPr>
          <p:spPr>
            <a:xfrm>
              <a:off x="4800600" y="1752599"/>
              <a:ext cx="1764792" cy="96837"/>
            </a:xfrm>
            <a:prstGeom prst="rect">
              <a:avLst/>
            </a:prstGeom>
            <a:ln/>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en-JM" sz="1600" b="1">
                <a:solidFill>
                  <a:schemeClr val="bg1"/>
                </a:solidFill>
                <a:latin typeface="PT Sans Narrow" pitchFamily="34" charset="0"/>
              </a:endParaRPr>
            </a:p>
          </p:txBody>
        </p:sp>
        <p:sp>
          <p:nvSpPr>
            <p:cNvPr id="13" name="Rectangle 12"/>
            <p:cNvSpPr/>
            <p:nvPr/>
          </p:nvSpPr>
          <p:spPr>
            <a:xfrm>
              <a:off x="4800600" y="1828799"/>
              <a:ext cx="1752096" cy="609601"/>
            </a:xfrm>
            <a:prstGeom prst="rect">
              <a:avLst/>
            </a:prstGeom>
            <a:ln/>
          </p:spPr>
          <p:style>
            <a:lnRef idx="0">
              <a:schemeClr val="accent6"/>
            </a:lnRef>
            <a:fillRef idx="3">
              <a:schemeClr val="accent6"/>
            </a:fillRef>
            <a:effectRef idx="3">
              <a:schemeClr val="accent6"/>
            </a:effectRef>
            <a:fontRef idx="minor">
              <a:schemeClr val="lt1"/>
            </a:fontRef>
          </p:style>
          <p:txBody>
            <a:bodyPr anchor="ctr"/>
            <a:lstStyle/>
            <a:p>
              <a:pPr>
                <a:defRPr/>
              </a:pPr>
              <a:r>
                <a:rPr lang="en-JM" sz="1600" b="1" dirty="0">
                  <a:solidFill>
                    <a:schemeClr val="bg1"/>
                  </a:solidFill>
                  <a:latin typeface="PT Sans Narrow" pitchFamily="34" charset="0"/>
                </a:rPr>
                <a:t>HTTP</a:t>
              </a:r>
            </a:p>
          </p:txBody>
        </p:sp>
      </p:grpSp>
      <p:sp>
        <p:nvSpPr>
          <p:cNvPr id="15" name="TextBox 14"/>
          <p:cNvSpPr txBox="1"/>
          <p:nvPr/>
        </p:nvSpPr>
        <p:spPr>
          <a:xfrm>
            <a:off x="8305800" y="1728789"/>
            <a:ext cx="1460500" cy="338137"/>
          </a:xfrm>
          <a:prstGeom prst="rect">
            <a:avLst/>
          </a:prstGeom>
          <a:noFill/>
        </p:spPr>
        <p:txBody>
          <a:bodyPr>
            <a:spAutoFit/>
          </a:bodyPr>
          <a:lstStyle/>
          <a:p>
            <a:pPr>
              <a:defRPr/>
            </a:pPr>
            <a:r>
              <a:rPr lang="en-JM" sz="1600" b="1" dirty="0">
                <a:solidFill>
                  <a:schemeClr val="tx1">
                    <a:lumMod val="95000"/>
                    <a:lumOff val="5000"/>
                  </a:schemeClr>
                </a:solidFill>
                <a:latin typeface="PT Sans Narrow" pitchFamily="34" charset="0"/>
              </a:rPr>
              <a:t>Application</a:t>
            </a:r>
          </a:p>
        </p:txBody>
      </p:sp>
      <p:grpSp>
        <p:nvGrpSpPr>
          <p:cNvPr id="22" name="Group 30"/>
          <p:cNvGrpSpPr>
            <a:grpSpLocks/>
          </p:cNvGrpSpPr>
          <p:nvPr/>
        </p:nvGrpSpPr>
        <p:grpSpPr bwMode="auto">
          <a:xfrm>
            <a:off x="7736984" y="2033588"/>
            <a:ext cx="2410317" cy="685800"/>
            <a:chOff x="6858000" y="1752599"/>
            <a:chExt cx="1764792" cy="685801"/>
          </a:xfrm>
        </p:grpSpPr>
        <p:sp>
          <p:nvSpPr>
            <p:cNvPr id="14" name="Rectangle 13"/>
            <p:cNvSpPr/>
            <p:nvPr/>
          </p:nvSpPr>
          <p:spPr>
            <a:xfrm>
              <a:off x="6858000" y="1752599"/>
              <a:ext cx="1764792" cy="96837"/>
            </a:xfrm>
            <a:prstGeom prst="rect">
              <a:avLst/>
            </a:prstGeom>
            <a:ln/>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en-JM" sz="1600" b="1">
                <a:solidFill>
                  <a:schemeClr val="bg1"/>
                </a:solidFill>
                <a:latin typeface="PT Sans Narrow" pitchFamily="34" charset="0"/>
              </a:endParaRPr>
            </a:p>
          </p:txBody>
        </p:sp>
        <p:sp>
          <p:nvSpPr>
            <p:cNvPr id="16" name="Rectangle 15"/>
            <p:cNvSpPr/>
            <p:nvPr/>
          </p:nvSpPr>
          <p:spPr>
            <a:xfrm>
              <a:off x="6858000" y="1828799"/>
              <a:ext cx="1752096" cy="609601"/>
            </a:xfrm>
            <a:prstGeom prst="rect">
              <a:avLst/>
            </a:prstGeom>
            <a:ln/>
          </p:spPr>
          <p:style>
            <a:lnRef idx="0">
              <a:schemeClr val="accent6"/>
            </a:lnRef>
            <a:fillRef idx="3">
              <a:schemeClr val="accent6"/>
            </a:fillRef>
            <a:effectRef idx="3">
              <a:schemeClr val="accent6"/>
            </a:effectRef>
            <a:fontRef idx="minor">
              <a:schemeClr val="lt1"/>
            </a:fontRef>
          </p:style>
          <p:txBody>
            <a:bodyPr anchor="ctr"/>
            <a:lstStyle/>
            <a:p>
              <a:pPr>
                <a:defRPr/>
              </a:pPr>
              <a:r>
                <a:rPr lang="en-JM" sz="1600" b="1" dirty="0">
                  <a:solidFill>
                    <a:schemeClr val="bg1"/>
                  </a:solidFill>
                  <a:latin typeface="PT Sans Narrow" pitchFamily="34" charset="0"/>
                </a:rPr>
                <a:t>FTP</a:t>
              </a:r>
            </a:p>
          </p:txBody>
        </p:sp>
      </p:grpSp>
      <p:sp>
        <p:nvSpPr>
          <p:cNvPr id="18" name="TextBox 17"/>
          <p:cNvSpPr txBox="1"/>
          <p:nvPr/>
        </p:nvSpPr>
        <p:spPr>
          <a:xfrm>
            <a:off x="4748218" y="2871789"/>
            <a:ext cx="2705104" cy="2031325"/>
          </a:xfrm>
          <a:prstGeom prst="rect">
            <a:avLst/>
          </a:prstGeom>
          <a:noFill/>
        </p:spPr>
        <p:txBody>
          <a:bodyPr wrap="square">
            <a:spAutoFit/>
          </a:bodyPr>
          <a:lstStyle/>
          <a:p>
            <a:pPr>
              <a:defRPr/>
            </a:pPr>
            <a:r>
              <a:rPr lang="fr-FR" sz="1400" b="1" dirty="0">
                <a:solidFill>
                  <a:schemeClr val="tx1">
                    <a:lumMod val="75000"/>
                    <a:lumOff val="25000"/>
                  </a:schemeClr>
                </a:solidFill>
              </a:rPr>
              <a:t>L'HyperText Transfer Protocol </a:t>
            </a:r>
            <a:r>
              <a:rPr lang="fr-FR" sz="1400" dirty="0">
                <a:solidFill>
                  <a:schemeClr val="tx1">
                    <a:lumMod val="75000"/>
                    <a:lumOff val="25000"/>
                  </a:schemeClr>
                </a:solidFill>
              </a:rPr>
              <a:t>est un protocole de communication client-serveur développé pour le World Wide Web. </a:t>
            </a:r>
          </a:p>
          <a:p>
            <a:pPr>
              <a:defRPr/>
            </a:pPr>
            <a:endParaRPr lang="fr-FR" sz="1400" dirty="0">
              <a:solidFill>
                <a:schemeClr val="tx1">
                  <a:lumMod val="75000"/>
                  <a:lumOff val="25000"/>
                </a:schemeClr>
              </a:solidFill>
            </a:endParaRPr>
          </a:p>
          <a:p>
            <a:pPr>
              <a:defRPr/>
            </a:pPr>
            <a:r>
              <a:rPr lang="fr-FR" sz="1400" dirty="0" err="1">
                <a:solidFill>
                  <a:schemeClr val="tx1">
                    <a:lumMod val="75000"/>
                    <a:lumOff val="25000"/>
                  </a:schemeClr>
                </a:solidFill>
              </a:rPr>
              <a:t>HTTP</a:t>
            </a:r>
            <a:r>
              <a:rPr lang="fr-FR" sz="1400" b="1" dirty="0" err="1">
                <a:solidFill>
                  <a:schemeClr val="tx1">
                    <a:lumMod val="75000"/>
                    <a:lumOff val="25000"/>
                  </a:schemeClr>
                </a:solidFill>
              </a:rPr>
              <a:t>S</a:t>
            </a:r>
            <a:r>
              <a:rPr lang="fr-FR" sz="1400" dirty="0">
                <a:solidFill>
                  <a:schemeClr val="tx1">
                    <a:lumMod val="75000"/>
                    <a:lumOff val="25000"/>
                  </a:schemeClr>
                </a:solidFill>
              </a:rPr>
              <a:t> (avec S pour </a:t>
            </a:r>
            <a:br>
              <a:rPr lang="fr-FR" sz="1400" dirty="0">
                <a:solidFill>
                  <a:schemeClr val="tx1">
                    <a:lumMod val="75000"/>
                    <a:lumOff val="25000"/>
                  </a:schemeClr>
                </a:solidFill>
              </a:rPr>
            </a:br>
            <a:r>
              <a:rPr lang="fr-FR" sz="1400" b="1" dirty="0">
                <a:solidFill>
                  <a:schemeClr val="tx1">
                    <a:lumMod val="75000"/>
                    <a:lumOff val="25000"/>
                  </a:schemeClr>
                </a:solidFill>
              </a:rPr>
              <a:t>« sécurisé »</a:t>
            </a:r>
            <a:r>
              <a:rPr lang="fr-FR" sz="1400" dirty="0">
                <a:solidFill>
                  <a:schemeClr val="tx1">
                    <a:lumMod val="75000"/>
                    <a:lumOff val="25000"/>
                  </a:schemeClr>
                </a:solidFill>
              </a:rPr>
              <a:t>) est la variante du HTTP sécurisée par l'usage des protocoles </a:t>
            </a:r>
            <a:r>
              <a:rPr lang="fr-FR" sz="1400" dirty="0" err="1">
                <a:solidFill>
                  <a:schemeClr val="tx1">
                    <a:lumMod val="75000"/>
                    <a:lumOff val="25000"/>
                  </a:schemeClr>
                </a:solidFill>
              </a:rPr>
              <a:t>SSL</a:t>
            </a:r>
            <a:r>
              <a:rPr lang="fr-FR" sz="1400" dirty="0">
                <a:solidFill>
                  <a:schemeClr val="tx1">
                    <a:lumMod val="75000"/>
                    <a:lumOff val="25000"/>
                  </a:schemeClr>
                </a:solidFill>
              </a:rPr>
              <a:t> ou </a:t>
            </a:r>
            <a:r>
              <a:rPr lang="fr-FR" sz="1400" dirty="0" err="1">
                <a:solidFill>
                  <a:schemeClr val="tx1">
                    <a:lumMod val="75000"/>
                    <a:lumOff val="25000"/>
                  </a:schemeClr>
                </a:solidFill>
              </a:rPr>
              <a:t>TLS</a:t>
            </a:r>
            <a:r>
              <a:rPr lang="fr-FR" sz="1400" dirty="0">
                <a:solidFill>
                  <a:schemeClr val="tx1">
                    <a:lumMod val="75000"/>
                    <a:lumOff val="25000"/>
                  </a:schemeClr>
                </a:solidFill>
              </a:rPr>
              <a:t>.</a:t>
            </a:r>
            <a:endParaRPr lang="en-JM" sz="1400" dirty="0">
              <a:solidFill>
                <a:schemeClr val="tx1">
                  <a:lumMod val="75000"/>
                  <a:lumOff val="25000"/>
                </a:schemeClr>
              </a:solidFill>
            </a:endParaRPr>
          </a:p>
        </p:txBody>
      </p:sp>
      <p:sp>
        <p:nvSpPr>
          <p:cNvPr id="19" name="TextBox 18"/>
          <p:cNvSpPr txBox="1"/>
          <p:nvPr/>
        </p:nvSpPr>
        <p:spPr>
          <a:xfrm>
            <a:off x="7581896" y="2871789"/>
            <a:ext cx="2705104" cy="2031325"/>
          </a:xfrm>
          <a:prstGeom prst="rect">
            <a:avLst/>
          </a:prstGeom>
          <a:noFill/>
        </p:spPr>
        <p:txBody>
          <a:bodyPr wrap="square">
            <a:spAutoFit/>
          </a:bodyPr>
          <a:lstStyle/>
          <a:p>
            <a:pPr>
              <a:defRPr/>
            </a:pPr>
            <a:r>
              <a:rPr lang="fr-FR" sz="1400" b="1" dirty="0">
                <a:solidFill>
                  <a:schemeClr val="tx1">
                    <a:lumMod val="75000"/>
                    <a:lumOff val="25000"/>
                  </a:schemeClr>
                </a:solidFill>
              </a:rPr>
              <a:t>File Transfer Protocol </a:t>
            </a:r>
            <a:r>
              <a:rPr lang="fr-FR" sz="1400" dirty="0">
                <a:solidFill>
                  <a:schemeClr val="tx1">
                    <a:lumMod val="75000"/>
                    <a:lumOff val="25000"/>
                  </a:schemeClr>
                </a:solidFill>
              </a:rPr>
              <a:t>ou FTP, est un protocole de communication destiné à l'échange informatique de fichiers sur un réseau </a:t>
            </a:r>
            <a:r>
              <a:rPr lang="fr-FR" sz="1400" dirty="0" err="1">
                <a:solidFill>
                  <a:schemeClr val="tx1">
                    <a:lumMod val="75000"/>
                    <a:lumOff val="25000"/>
                  </a:schemeClr>
                </a:solidFill>
              </a:rPr>
              <a:t>TCP</a:t>
            </a:r>
            <a:r>
              <a:rPr lang="fr-FR" sz="1400" dirty="0">
                <a:solidFill>
                  <a:schemeClr val="tx1">
                    <a:lumMod val="75000"/>
                    <a:lumOff val="25000"/>
                  </a:schemeClr>
                </a:solidFill>
              </a:rPr>
              <a:t>/IP. </a:t>
            </a:r>
          </a:p>
          <a:p>
            <a:pPr>
              <a:defRPr/>
            </a:pPr>
            <a:endParaRPr lang="fr-FR" sz="1400" dirty="0">
              <a:solidFill>
                <a:schemeClr val="tx1">
                  <a:lumMod val="75000"/>
                  <a:lumOff val="25000"/>
                </a:schemeClr>
              </a:solidFill>
            </a:endParaRPr>
          </a:p>
          <a:p>
            <a:pPr>
              <a:defRPr/>
            </a:pPr>
            <a:r>
              <a:rPr lang="fr-FR" sz="1400" dirty="0">
                <a:solidFill>
                  <a:schemeClr val="tx1">
                    <a:lumMod val="75000"/>
                    <a:lumOff val="25000"/>
                  </a:schemeClr>
                </a:solidFill>
              </a:rPr>
              <a:t>Il permet, depuis un ordinateur, de copier, de supprimer ou de modifier des fichiers sur un autre ordinateur du réseau,.</a:t>
            </a:r>
            <a:endParaRPr lang="en-JM" sz="1400" dirty="0">
              <a:solidFill>
                <a:schemeClr val="tx1">
                  <a:lumMod val="75000"/>
                  <a:lumOff val="25000"/>
                </a:schemeClr>
              </a:solidFill>
            </a:endParaRPr>
          </a:p>
        </p:txBody>
      </p:sp>
      <p:sp>
        <p:nvSpPr>
          <p:cNvPr id="20" name="TextBox 19"/>
          <p:cNvSpPr txBox="1"/>
          <p:nvPr/>
        </p:nvSpPr>
        <p:spPr>
          <a:xfrm>
            <a:off x="1981200" y="2871789"/>
            <a:ext cx="2686040" cy="2031325"/>
          </a:xfrm>
          <a:prstGeom prst="rect">
            <a:avLst/>
          </a:prstGeom>
          <a:noFill/>
        </p:spPr>
        <p:txBody>
          <a:bodyPr wrap="square">
            <a:spAutoFit/>
          </a:bodyPr>
          <a:lstStyle/>
          <a:p>
            <a:pPr>
              <a:defRPr/>
            </a:pPr>
            <a:r>
              <a:rPr lang="fr-FR" sz="1400" dirty="0" err="1">
                <a:solidFill>
                  <a:schemeClr val="tx1">
                    <a:lumMod val="75000"/>
                    <a:lumOff val="25000"/>
                  </a:schemeClr>
                </a:solidFill>
              </a:rPr>
              <a:t>TCP</a:t>
            </a:r>
            <a:r>
              <a:rPr lang="fr-FR" sz="1400" dirty="0">
                <a:solidFill>
                  <a:schemeClr val="tx1">
                    <a:lumMod val="75000"/>
                    <a:lumOff val="25000"/>
                  </a:schemeClr>
                </a:solidFill>
              </a:rPr>
              <a:t> (</a:t>
            </a:r>
            <a:r>
              <a:rPr lang="fr-FR" sz="1400" b="1" dirty="0">
                <a:solidFill>
                  <a:schemeClr val="tx1">
                    <a:lumMod val="75000"/>
                    <a:lumOff val="25000"/>
                  </a:schemeClr>
                </a:solidFill>
              </a:rPr>
              <a:t>Transmission Control Protocol</a:t>
            </a:r>
            <a:r>
              <a:rPr lang="fr-FR" sz="1400" dirty="0">
                <a:solidFill>
                  <a:schemeClr val="tx1">
                    <a:lumMod val="75000"/>
                    <a:lumOff val="25000"/>
                  </a:schemeClr>
                </a:solidFill>
              </a:rPr>
              <a:t>) , gère le découpage  des flux de données transmis sur une connexion réseau.</a:t>
            </a:r>
          </a:p>
          <a:p>
            <a:pPr>
              <a:defRPr/>
            </a:pPr>
            <a:endParaRPr lang="fr-FR" sz="1400" dirty="0">
              <a:solidFill>
                <a:schemeClr val="tx1">
                  <a:lumMod val="75000"/>
                  <a:lumOff val="25000"/>
                </a:schemeClr>
              </a:solidFill>
            </a:endParaRPr>
          </a:p>
          <a:p>
            <a:pPr>
              <a:defRPr/>
            </a:pPr>
            <a:r>
              <a:rPr lang="fr-FR" sz="1400" dirty="0">
                <a:solidFill>
                  <a:schemeClr val="tx1">
                    <a:lumMod val="75000"/>
                    <a:lumOff val="25000"/>
                  </a:schemeClr>
                </a:solidFill>
              </a:rPr>
              <a:t>IP (</a:t>
            </a:r>
            <a:r>
              <a:rPr lang="fr-FR" sz="1400" b="1" dirty="0">
                <a:solidFill>
                  <a:schemeClr val="tx1">
                    <a:lumMod val="75000"/>
                    <a:lumOff val="25000"/>
                  </a:schemeClr>
                </a:solidFill>
              </a:rPr>
              <a:t>Internet Protocol</a:t>
            </a:r>
            <a:r>
              <a:rPr lang="fr-FR" sz="1400" dirty="0">
                <a:solidFill>
                  <a:schemeClr val="tx1">
                    <a:lumMod val="75000"/>
                    <a:lumOff val="25000"/>
                  </a:schemeClr>
                </a:solidFill>
              </a:rPr>
              <a:t>), permet un service d'adressage unique pour l'ensemble des terminaux connectés</a:t>
            </a:r>
            <a:endParaRPr lang="en-JM" sz="1400" dirty="0">
              <a:solidFill>
                <a:schemeClr val="tx1">
                  <a:lumMod val="75000"/>
                  <a:lumOff val="25000"/>
                </a:schemeClr>
              </a:solidFill>
            </a:endParaRPr>
          </a:p>
        </p:txBody>
      </p:sp>
    </p:spTree>
    <p:extLst>
      <p:ext uri="{BB962C8B-B14F-4D97-AF65-F5344CB8AC3E}">
        <p14:creationId xmlns:p14="http://schemas.microsoft.com/office/powerpoint/2010/main" val="424142400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750A05AE-5250-4D6E-AB61-7B8D0273CEF8}"/>
              </a:ext>
            </a:extLst>
          </p:cNvPr>
          <p:cNvSpPr>
            <a:spLocks noGrp="1"/>
          </p:cNvSpPr>
          <p:nvPr>
            <p:ph type="title"/>
          </p:nvPr>
        </p:nvSpPr>
        <p:spPr/>
        <p:txBody>
          <a:bodyPr/>
          <a:lstStyle/>
          <a:p>
            <a:r>
              <a:rPr lang="fr-FR" dirty="0"/>
              <a:t>Architecture WEB</a:t>
            </a:r>
          </a:p>
        </p:txBody>
      </p:sp>
      <p:sp>
        <p:nvSpPr>
          <p:cNvPr id="5" name="Espace réservé du contenu 4">
            <a:extLst>
              <a:ext uri="{FF2B5EF4-FFF2-40B4-BE49-F238E27FC236}">
                <a16:creationId xmlns:a16="http://schemas.microsoft.com/office/drawing/2014/main" xmlns="" id="{F7BA33BC-D422-4BD7-A828-76676F99AD87}"/>
              </a:ext>
            </a:extLst>
          </p:cNvPr>
          <p:cNvSpPr>
            <a:spLocks noGrp="1"/>
          </p:cNvSpPr>
          <p:nvPr>
            <p:ph idx="1"/>
          </p:nvPr>
        </p:nvSpPr>
        <p:spPr/>
        <p:txBody>
          <a:bodyPr>
            <a:normAutofit fontScale="92500" lnSpcReduction="10000"/>
          </a:bodyPr>
          <a:lstStyle/>
          <a:p>
            <a:r>
              <a:rPr lang="fr-FR" dirty="0"/>
              <a:t>Protocole HTTP</a:t>
            </a:r>
          </a:p>
          <a:p>
            <a:pPr lvl="2"/>
            <a:r>
              <a:rPr lang="fr-FR" dirty="0"/>
              <a:t>HyperText Transfert Protocol</a:t>
            </a:r>
          </a:p>
          <a:p>
            <a:pPr lvl="3"/>
            <a:r>
              <a:rPr lang="fr-FR" dirty="0"/>
              <a:t>Protocole d’échange de contenu entre un client &amp; un server</a:t>
            </a:r>
          </a:p>
          <a:p>
            <a:r>
              <a:rPr lang="fr-FR" dirty="0"/>
              <a:t>CGI</a:t>
            </a:r>
          </a:p>
          <a:p>
            <a:pPr lvl="1"/>
            <a:r>
              <a:rPr lang="fr-FR" dirty="0"/>
              <a:t>Common Gateway Interface</a:t>
            </a:r>
          </a:p>
          <a:p>
            <a:pPr lvl="2"/>
            <a:endParaRPr lang="fr-FR" dirty="0"/>
          </a:p>
          <a:p>
            <a:r>
              <a:rPr lang="fr-FR" dirty="0"/>
              <a:t>Code Client</a:t>
            </a:r>
          </a:p>
          <a:p>
            <a:pPr lvl="2"/>
            <a:r>
              <a:rPr lang="fr-FR" dirty="0" err="1"/>
              <a:t>Executé</a:t>
            </a:r>
            <a:r>
              <a:rPr lang="fr-FR" dirty="0"/>
              <a:t> dans le navigateur, </a:t>
            </a:r>
          </a:p>
          <a:p>
            <a:pPr lvl="3"/>
            <a:r>
              <a:rPr lang="fr-FR" dirty="0"/>
              <a:t>exemple Javascript, flash(disparaitra des navigateur en </a:t>
            </a:r>
            <a:r>
              <a:rPr lang="fr-FR" dirty="0" err="1"/>
              <a:t>dec</a:t>
            </a:r>
            <a:r>
              <a:rPr lang="fr-FR" dirty="0"/>
              <a:t> 2020)</a:t>
            </a:r>
          </a:p>
          <a:p>
            <a:pPr lvl="2"/>
            <a:endParaRPr lang="fr-FR" dirty="0"/>
          </a:p>
          <a:p>
            <a:r>
              <a:rPr lang="fr-FR" dirty="0"/>
              <a:t>Code serveur </a:t>
            </a:r>
          </a:p>
          <a:p>
            <a:pPr lvl="2"/>
            <a:r>
              <a:rPr lang="fr-FR" dirty="0"/>
              <a:t>Dynamisation préparée dans le serveur avant l’envoi vers le client</a:t>
            </a:r>
          </a:p>
          <a:p>
            <a:pPr lvl="3"/>
            <a:r>
              <a:rPr lang="fr-FR" dirty="0"/>
              <a:t>Exemple : python, perl, PHP, …</a:t>
            </a:r>
          </a:p>
          <a:p>
            <a:pPr marL="1371600" lvl="3" indent="0">
              <a:buNone/>
            </a:pPr>
            <a:endParaRPr lang="fr-FR" dirty="0"/>
          </a:p>
          <a:p>
            <a:endParaRPr lang="fr-FR" dirty="0"/>
          </a:p>
        </p:txBody>
      </p:sp>
      <p:pic>
        <p:nvPicPr>
          <p:cNvPr id="7" name="Image 6">
            <a:extLst>
              <a:ext uri="{FF2B5EF4-FFF2-40B4-BE49-F238E27FC236}">
                <a16:creationId xmlns:a16="http://schemas.microsoft.com/office/drawing/2014/main" xmlns="" id="{7E0AE875-10AC-4A81-923E-F2E4369F1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7675" y="2315910"/>
            <a:ext cx="3314598" cy="1967200"/>
          </a:xfrm>
          <a:prstGeom prst="rect">
            <a:avLst/>
          </a:prstGeom>
        </p:spPr>
      </p:pic>
    </p:spTree>
    <p:extLst>
      <p:ext uri="{BB962C8B-B14F-4D97-AF65-F5344CB8AC3E}">
        <p14:creationId xmlns:p14="http://schemas.microsoft.com/office/powerpoint/2010/main" val="57014953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BD86A5C-8AC8-4CD9-A664-038B196D0295}"/>
              </a:ext>
            </a:extLst>
          </p:cNvPr>
          <p:cNvSpPr>
            <a:spLocks noGrp="1"/>
          </p:cNvSpPr>
          <p:nvPr>
            <p:ph type="title"/>
          </p:nvPr>
        </p:nvSpPr>
        <p:spPr/>
        <p:txBody>
          <a:bodyPr/>
          <a:lstStyle/>
          <a:p>
            <a:r>
              <a:rPr lang="fr-FR" dirty="0"/>
              <a:t>Qu’est ce que PHP</a:t>
            </a:r>
          </a:p>
        </p:txBody>
      </p:sp>
      <p:sp>
        <p:nvSpPr>
          <p:cNvPr id="3" name="Espace réservé du contenu 2">
            <a:extLst>
              <a:ext uri="{FF2B5EF4-FFF2-40B4-BE49-F238E27FC236}">
                <a16:creationId xmlns:a16="http://schemas.microsoft.com/office/drawing/2014/main" xmlns="" id="{9E5642FC-9F7E-4B53-9597-BCAD4FA163C1}"/>
              </a:ext>
            </a:extLst>
          </p:cNvPr>
          <p:cNvSpPr>
            <a:spLocks noGrp="1"/>
          </p:cNvSpPr>
          <p:nvPr>
            <p:ph idx="1"/>
          </p:nvPr>
        </p:nvSpPr>
        <p:spPr/>
        <p:txBody>
          <a:bodyPr/>
          <a:lstStyle/>
          <a:p>
            <a:r>
              <a:rPr lang="fr-FR" dirty="0"/>
              <a:t>Langage créer en 1994 </a:t>
            </a:r>
            <a:r>
              <a:rPr lang="fr-FR" dirty="0" err="1"/>
              <a:t>Rasmus</a:t>
            </a:r>
            <a:r>
              <a:rPr lang="fr-FR" dirty="0"/>
              <a:t> LERDORF pour la création de son site</a:t>
            </a:r>
          </a:p>
          <a:p>
            <a:pPr lvl="1"/>
            <a:r>
              <a:rPr lang="en-US" dirty="0"/>
              <a:t>Personal Home Page Tools (PHP Tools) </a:t>
            </a:r>
            <a:r>
              <a:rPr lang="en-US" dirty="0">
                <a:sym typeface="Wingdings" panose="05000000000000000000" pitchFamily="2" charset="2"/>
              </a:rPr>
              <a:t> </a:t>
            </a:r>
            <a:r>
              <a:rPr lang="en-US" dirty="0" err="1">
                <a:sym typeface="Wingdings" panose="05000000000000000000" pitchFamily="2" charset="2"/>
              </a:rPr>
              <a:t>devenu</a:t>
            </a:r>
            <a:r>
              <a:rPr lang="en-US" dirty="0">
                <a:sym typeface="Wingdings" panose="05000000000000000000" pitchFamily="2" charset="2"/>
              </a:rPr>
              <a:t> php a la version 1.0</a:t>
            </a:r>
            <a:endParaRPr lang="fr-FR" dirty="0"/>
          </a:p>
          <a:p>
            <a:pPr lvl="1"/>
            <a:r>
              <a:rPr lang="fr-FR" dirty="0"/>
              <a:t>Assemblage dynamique de contenu</a:t>
            </a:r>
          </a:p>
          <a:p>
            <a:pPr lvl="1"/>
            <a:r>
              <a:rPr lang="fr-FR" dirty="0"/>
              <a:t>Initialement écrit en C et code php procédurale uniquement</a:t>
            </a:r>
          </a:p>
          <a:p>
            <a:pPr lvl="1"/>
            <a:r>
              <a:rPr lang="fr-FR" dirty="0"/>
              <a:t>Permettait l’accès au SGBDR</a:t>
            </a:r>
          </a:p>
          <a:p>
            <a:pPr lvl="1"/>
            <a:r>
              <a:rPr lang="fr-FR" dirty="0"/>
              <a:t>1ere publication en 1995 </a:t>
            </a:r>
          </a:p>
        </p:txBody>
      </p:sp>
      <p:pic>
        <p:nvPicPr>
          <p:cNvPr id="7" name="Image 6">
            <a:extLst>
              <a:ext uri="{FF2B5EF4-FFF2-40B4-BE49-F238E27FC236}">
                <a16:creationId xmlns:a16="http://schemas.microsoft.com/office/drawing/2014/main" xmlns="" id="{5542A817-149E-4D9E-9BB0-B04C3C6C1C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534" y="4551270"/>
            <a:ext cx="7512505" cy="1878126"/>
          </a:xfrm>
          <a:prstGeom prst="rect">
            <a:avLst/>
          </a:prstGeom>
        </p:spPr>
      </p:pic>
    </p:spTree>
    <p:extLst>
      <p:ext uri="{BB962C8B-B14F-4D97-AF65-F5344CB8AC3E}">
        <p14:creationId xmlns:p14="http://schemas.microsoft.com/office/powerpoint/2010/main" val="381080185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8D47F41D-9F92-458D-AE48-1FDD9E3C2DF6}"/>
              </a:ext>
            </a:extLst>
          </p:cNvPr>
          <p:cNvSpPr>
            <a:spLocks noGrp="1"/>
          </p:cNvSpPr>
          <p:nvPr>
            <p:ph type="title"/>
          </p:nvPr>
        </p:nvSpPr>
        <p:spPr/>
        <p:txBody>
          <a:bodyPr/>
          <a:lstStyle/>
          <a:p>
            <a:r>
              <a:rPr lang="fr-FR" dirty="0"/>
              <a:t>Historique des Versions</a:t>
            </a:r>
          </a:p>
        </p:txBody>
      </p:sp>
      <p:sp>
        <p:nvSpPr>
          <p:cNvPr id="3" name="Espace réservé du contenu 2">
            <a:extLst>
              <a:ext uri="{FF2B5EF4-FFF2-40B4-BE49-F238E27FC236}">
                <a16:creationId xmlns:a16="http://schemas.microsoft.com/office/drawing/2014/main" xmlns="" id="{A8AD8502-68BE-4467-A862-AAE62854DC48}"/>
              </a:ext>
            </a:extLst>
          </p:cNvPr>
          <p:cNvSpPr>
            <a:spLocks noGrp="1"/>
          </p:cNvSpPr>
          <p:nvPr>
            <p:ph idx="1"/>
          </p:nvPr>
        </p:nvSpPr>
        <p:spPr/>
        <p:txBody>
          <a:bodyPr>
            <a:normAutofit fontScale="92500" lnSpcReduction="20000"/>
          </a:bodyPr>
          <a:lstStyle/>
          <a:p>
            <a:r>
              <a:rPr lang="fr-FR" dirty="0"/>
              <a:t>Datation et maintient des versions</a:t>
            </a:r>
          </a:p>
          <a:p>
            <a:pPr lvl="1"/>
            <a:r>
              <a:rPr lang="fr-FR" dirty="0"/>
              <a:t>Version 1.0 </a:t>
            </a:r>
            <a:r>
              <a:rPr lang="fr-FR" dirty="0">
                <a:sym typeface="Wingdings" panose="05000000000000000000" pitchFamily="2" charset="2"/>
              </a:rPr>
              <a:t></a:t>
            </a:r>
            <a:r>
              <a:rPr lang="fr-FR" dirty="0"/>
              <a:t>1995</a:t>
            </a:r>
          </a:p>
          <a:p>
            <a:pPr lvl="2"/>
            <a:r>
              <a:rPr lang="fr-FR" dirty="0"/>
              <a:t>Projet initial non maintenu </a:t>
            </a:r>
          </a:p>
          <a:p>
            <a:pPr lvl="1"/>
            <a:r>
              <a:rPr lang="fr-FR" dirty="0"/>
              <a:t>Version 2.0 </a:t>
            </a:r>
            <a:r>
              <a:rPr lang="fr-FR" dirty="0">
                <a:sym typeface="Wingdings" panose="05000000000000000000" pitchFamily="2" charset="2"/>
              </a:rPr>
              <a:t>1997</a:t>
            </a:r>
          </a:p>
          <a:p>
            <a:pPr lvl="2"/>
            <a:r>
              <a:rPr lang="fr-FR" dirty="0">
                <a:sym typeface="Wingdings" panose="05000000000000000000" pitchFamily="2" charset="2"/>
              </a:rPr>
              <a:t>Projet non maintenu</a:t>
            </a:r>
          </a:p>
          <a:p>
            <a:pPr lvl="1"/>
            <a:r>
              <a:rPr lang="fr-FR" dirty="0">
                <a:sym typeface="Wingdings" panose="05000000000000000000" pitchFamily="2" charset="2"/>
              </a:rPr>
              <a:t>Version 3.01998</a:t>
            </a:r>
          </a:p>
          <a:p>
            <a:pPr lvl="2"/>
            <a:r>
              <a:rPr lang="fr-FR" dirty="0">
                <a:sym typeface="Wingdings" panose="05000000000000000000" pitchFamily="2" charset="2"/>
              </a:rPr>
              <a:t>Projet non maintenu</a:t>
            </a:r>
          </a:p>
          <a:p>
            <a:pPr lvl="1"/>
            <a:r>
              <a:rPr lang="fr-FR" dirty="0">
                <a:sym typeface="Wingdings" panose="05000000000000000000" pitchFamily="2" charset="2"/>
              </a:rPr>
              <a:t>Version 4.0  2000</a:t>
            </a:r>
          </a:p>
          <a:p>
            <a:pPr lvl="2"/>
            <a:r>
              <a:rPr lang="fr-FR" dirty="0">
                <a:sym typeface="Wingdings" panose="05000000000000000000" pitchFamily="2" charset="2"/>
              </a:rPr>
              <a:t>Projet maintenu jusqu’à sa version 4.4.9 achevé le 7 Aout 2008</a:t>
            </a:r>
          </a:p>
          <a:p>
            <a:pPr lvl="1"/>
            <a:r>
              <a:rPr lang="fr-FR" dirty="0">
                <a:sym typeface="Wingdings" panose="05000000000000000000" pitchFamily="2" charset="2"/>
              </a:rPr>
              <a:t>Version 5.0 2004</a:t>
            </a:r>
          </a:p>
          <a:p>
            <a:pPr lvl="2"/>
            <a:r>
              <a:rPr lang="fr-FR" dirty="0">
                <a:sym typeface="Wingdings" panose="05000000000000000000" pitchFamily="2" charset="2"/>
              </a:rPr>
              <a:t>Projet maintenu jusqu’à sa version 5.6.40 achevé le 10 janvier 2019</a:t>
            </a:r>
          </a:p>
          <a:p>
            <a:pPr lvl="1"/>
            <a:r>
              <a:rPr lang="fr-FR" dirty="0">
                <a:sym typeface="Wingdings" panose="05000000000000000000" pitchFamily="2" charset="2"/>
              </a:rPr>
              <a:t>Version 7.0 2004</a:t>
            </a:r>
          </a:p>
          <a:p>
            <a:pPr lvl="2"/>
            <a:r>
              <a:rPr lang="fr-FR" dirty="0">
                <a:sym typeface="Wingdings" panose="05000000000000000000" pitchFamily="2" charset="2"/>
              </a:rPr>
              <a:t>Projet maintenu jusqu’à sa version 7.4.3 achevé le 20 </a:t>
            </a:r>
            <a:r>
              <a:rPr lang="fr-FR" dirty="0" err="1">
                <a:sym typeface="Wingdings" panose="05000000000000000000" pitchFamily="2" charset="2"/>
              </a:rPr>
              <a:t>fevrier</a:t>
            </a:r>
            <a:r>
              <a:rPr lang="fr-FR" dirty="0">
                <a:sym typeface="Wingdings" panose="05000000000000000000" pitchFamily="2" charset="2"/>
              </a:rPr>
              <a:t> 2020</a:t>
            </a:r>
          </a:p>
          <a:p>
            <a:pPr lvl="1"/>
            <a:endParaRPr lang="fr-FR" dirty="0">
              <a:sym typeface="Wingdings" panose="05000000000000000000" pitchFamily="2" charset="2"/>
            </a:endParaRPr>
          </a:p>
          <a:p>
            <a:pPr lvl="1"/>
            <a:endParaRPr lang="fr-FR" dirty="0"/>
          </a:p>
        </p:txBody>
      </p:sp>
    </p:spTree>
    <p:extLst>
      <p:ext uri="{BB962C8B-B14F-4D97-AF65-F5344CB8AC3E}">
        <p14:creationId xmlns:p14="http://schemas.microsoft.com/office/powerpoint/2010/main" val="17696498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632D505B-132A-491A-A022-7D4A6EE2AC5D}"/>
              </a:ext>
            </a:extLst>
          </p:cNvPr>
          <p:cNvSpPr>
            <a:spLocks noGrp="1"/>
          </p:cNvSpPr>
          <p:nvPr>
            <p:ph type="title"/>
          </p:nvPr>
        </p:nvSpPr>
        <p:spPr/>
        <p:txBody>
          <a:bodyPr/>
          <a:lstStyle/>
          <a:p>
            <a:r>
              <a:rPr lang="fr-FR" dirty="0"/>
              <a:t>Historique version PHP 1</a:t>
            </a:r>
            <a:r>
              <a:rPr lang="fr-FR" dirty="0">
                <a:sym typeface="Wingdings" panose="05000000000000000000" pitchFamily="2" charset="2"/>
              </a:rPr>
              <a:t>5</a:t>
            </a:r>
            <a:endParaRPr lang="fr-FR" dirty="0"/>
          </a:p>
        </p:txBody>
      </p:sp>
      <p:sp>
        <p:nvSpPr>
          <p:cNvPr id="3" name="Espace réservé du contenu 2">
            <a:extLst>
              <a:ext uri="{FF2B5EF4-FFF2-40B4-BE49-F238E27FC236}">
                <a16:creationId xmlns:a16="http://schemas.microsoft.com/office/drawing/2014/main" xmlns="" id="{9E171B4F-0D41-44CD-AA91-D7DF9FC9E86C}"/>
              </a:ext>
            </a:extLst>
          </p:cNvPr>
          <p:cNvSpPr>
            <a:spLocks noGrp="1"/>
          </p:cNvSpPr>
          <p:nvPr>
            <p:ph idx="1"/>
          </p:nvPr>
        </p:nvSpPr>
        <p:spPr/>
        <p:txBody>
          <a:bodyPr>
            <a:normAutofit fontScale="70000" lnSpcReduction="20000"/>
          </a:bodyPr>
          <a:lstStyle/>
          <a:p>
            <a:r>
              <a:rPr lang="fr-FR" dirty="0"/>
              <a:t>Versions &amp; ajouts majeurs</a:t>
            </a:r>
          </a:p>
          <a:p>
            <a:pPr lvl="2"/>
            <a:r>
              <a:rPr lang="fr-FR" dirty="0"/>
              <a:t>1.0 </a:t>
            </a:r>
            <a:r>
              <a:rPr lang="fr-FR" dirty="0">
                <a:sym typeface="Wingdings" panose="05000000000000000000" pitchFamily="2" charset="2"/>
              </a:rPr>
              <a:t></a:t>
            </a:r>
            <a:r>
              <a:rPr lang="fr-FR" dirty="0"/>
              <a:t>8 Juin 1995</a:t>
            </a:r>
          </a:p>
          <a:p>
            <a:pPr lvl="2"/>
            <a:r>
              <a:rPr lang="fr-FR" dirty="0"/>
              <a:t>3.0 </a:t>
            </a:r>
            <a:r>
              <a:rPr lang="fr-FR" dirty="0">
                <a:sym typeface="Wingdings" panose="05000000000000000000" pitchFamily="2" charset="2"/>
              </a:rPr>
              <a:t>6 Juin 1998</a:t>
            </a:r>
          </a:p>
          <a:p>
            <a:pPr lvl="3"/>
            <a:r>
              <a:rPr lang="fr-FR" dirty="0">
                <a:sym typeface="Wingdings" panose="05000000000000000000" pitchFamily="2" charset="2"/>
              </a:rPr>
              <a:t>Réécriture par une </a:t>
            </a:r>
            <a:r>
              <a:rPr lang="fr-FR" dirty="0" err="1">
                <a:sym typeface="Wingdings" panose="05000000000000000000" pitchFamily="2" charset="2"/>
              </a:rPr>
              <a:t>equipe</a:t>
            </a:r>
            <a:r>
              <a:rPr lang="fr-FR" dirty="0">
                <a:sym typeface="Wingdings" panose="05000000000000000000" pitchFamily="2" charset="2"/>
              </a:rPr>
              <a:t> de dev</a:t>
            </a:r>
          </a:p>
          <a:p>
            <a:pPr lvl="4"/>
            <a:r>
              <a:rPr lang="fr-FR" dirty="0" err="1"/>
              <a:t>Zeev</a:t>
            </a:r>
            <a:r>
              <a:rPr lang="fr-FR" dirty="0"/>
              <a:t> Suraski et Andi </a:t>
            </a:r>
            <a:r>
              <a:rPr lang="fr-FR" dirty="0" err="1"/>
              <a:t>Gutmans</a:t>
            </a:r>
            <a:endParaRPr lang="fr-FR" dirty="0"/>
          </a:p>
          <a:p>
            <a:pPr lvl="2"/>
            <a:endParaRPr lang="fr-FR" dirty="0"/>
          </a:p>
          <a:p>
            <a:pPr lvl="2"/>
            <a:r>
              <a:rPr lang="fr-FR" dirty="0"/>
              <a:t>4.x </a:t>
            </a:r>
            <a:r>
              <a:rPr lang="fr-FR" dirty="0">
                <a:sym typeface="Wingdings" panose="05000000000000000000" pitchFamily="2" charset="2"/>
              </a:rPr>
              <a:t> 22 mai 2000 à 2005</a:t>
            </a:r>
          </a:p>
          <a:p>
            <a:pPr lvl="3"/>
            <a:r>
              <a:rPr lang="fr-FR" dirty="0">
                <a:sym typeface="Wingdings" panose="05000000000000000000" pitchFamily="2" charset="2"/>
              </a:rPr>
              <a:t>4.0  Analyseur syntaxique (Zend engine)</a:t>
            </a:r>
          </a:p>
          <a:p>
            <a:pPr lvl="3"/>
            <a:r>
              <a:rPr lang="fr-FR" dirty="0">
                <a:sym typeface="Wingdings" panose="05000000000000000000" pitchFamily="2" charset="2"/>
              </a:rPr>
              <a:t>4.1  Super globales ($_GET, $_POST, $_SESSION,…)</a:t>
            </a:r>
          </a:p>
          <a:p>
            <a:pPr lvl="3"/>
            <a:r>
              <a:rPr lang="fr-FR" dirty="0">
                <a:sym typeface="Wingdings" panose="05000000000000000000" pitchFamily="2" charset="2"/>
              </a:rPr>
              <a:t>4.2  </a:t>
            </a:r>
            <a:r>
              <a:rPr lang="fr-FR" dirty="0"/>
              <a:t>Désactive </a:t>
            </a:r>
            <a:r>
              <a:rPr lang="fr-FR" dirty="0" err="1"/>
              <a:t>register_globals</a:t>
            </a:r>
            <a:r>
              <a:rPr lang="fr-FR" dirty="0"/>
              <a:t> par défaut</a:t>
            </a:r>
          </a:p>
          <a:p>
            <a:pPr lvl="3"/>
            <a:r>
              <a:rPr lang="fr-FR" dirty="0"/>
              <a:t>4.3 </a:t>
            </a:r>
            <a:r>
              <a:rPr lang="fr-FR" dirty="0">
                <a:sym typeface="Wingdings" panose="05000000000000000000" pitchFamily="2" charset="2"/>
              </a:rPr>
              <a:t> CLI command line interface</a:t>
            </a:r>
          </a:p>
          <a:p>
            <a:pPr lvl="3"/>
            <a:r>
              <a:rPr lang="fr-FR" dirty="0">
                <a:sym typeface="Wingdings" panose="05000000000000000000" pitchFamily="2" charset="2"/>
              </a:rPr>
              <a:t>4.4   Ajout d’un manuel</a:t>
            </a:r>
          </a:p>
          <a:p>
            <a:pPr lvl="2"/>
            <a:endParaRPr lang="fr-FR" dirty="0"/>
          </a:p>
          <a:p>
            <a:pPr lvl="2"/>
            <a:r>
              <a:rPr lang="fr-FR" dirty="0"/>
              <a:t>5.0 </a:t>
            </a:r>
            <a:r>
              <a:rPr lang="fr-FR" dirty="0">
                <a:sym typeface="Wingdings" panose="05000000000000000000" pitchFamily="2" charset="2"/>
              </a:rPr>
              <a:t>13 Juillet 2004</a:t>
            </a:r>
          </a:p>
          <a:p>
            <a:pPr lvl="3"/>
            <a:r>
              <a:rPr lang="fr-FR" dirty="0">
                <a:sym typeface="Wingdings" panose="05000000000000000000" pitchFamily="2" charset="2"/>
              </a:rPr>
              <a:t>Zend Engine 2 ajout model Objets</a:t>
            </a:r>
          </a:p>
          <a:p>
            <a:pPr lvl="2"/>
            <a:endParaRPr lang="fr-FR" dirty="0">
              <a:sym typeface="Wingdings" panose="05000000000000000000" pitchFamily="2" charset="2"/>
            </a:endParaRPr>
          </a:p>
          <a:p>
            <a:pPr lvl="2"/>
            <a:r>
              <a:rPr lang="fr-FR" dirty="0">
                <a:sym typeface="Wingdings" panose="05000000000000000000" pitchFamily="2" charset="2"/>
              </a:rPr>
              <a:t>5.1 24 Novembre 2005</a:t>
            </a:r>
          </a:p>
          <a:p>
            <a:pPr lvl="3"/>
            <a:r>
              <a:rPr lang="fr-FR" dirty="0">
                <a:sym typeface="Wingdings" panose="05000000000000000000" pitchFamily="2" charset="2"/>
              </a:rPr>
              <a:t>Introduction des variables de compilation avec </a:t>
            </a:r>
            <a:r>
              <a:rPr lang="fr-FR" dirty="0" err="1">
                <a:sym typeface="Wingdings" panose="05000000000000000000" pitchFamily="2" charset="2"/>
              </a:rPr>
              <a:t>moddification</a:t>
            </a:r>
            <a:r>
              <a:rPr lang="fr-FR" dirty="0">
                <a:sym typeface="Wingdings" panose="05000000000000000000" pitchFamily="2" charset="2"/>
              </a:rPr>
              <a:t> du moteur</a:t>
            </a:r>
          </a:p>
          <a:p>
            <a:pPr lvl="2"/>
            <a:endParaRPr lang="fr-FR" dirty="0"/>
          </a:p>
          <a:p>
            <a:pPr lvl="2"/>
            <a:r>
              <a:rPr lang="fr-FR" dirty="0"/>
              <a:t>5.2 </a:t>
            </a:r>
            <a:r>
              <a:rPr lang="fr-FR" dirty="0">
                <a:sym typeface="Wingdings" panose="05000000000000000000" pitchFamily="2" charset="2"/>
              </a:rPr>
              <a:t>2 Novembre 2006</a:t>
            </a:r>
          </a:p>
          <a:p>
            <a:pPr lvl="3"/>
            <a:r>
              <a:rPr lang="fr-FR" dirty="0">
                <a:sym typeface="Wingdings" panose="05000000000000000000" pitchFamily="2" charset="2"/>
              </a:rPr>
              <a:t>Activation de l’extension « </a:t>
            </a:r>
            <a:r>
              <a:rPr lang="fr-FR" dirty="0" err="1">
                <a:sym typeface="Wingdings" panose="05000000000000000000" pitchFamily="2" charset="2"/>
              </a:rPr>
              <a:t>filter</a:t>
            </a:r>
            <a:r>
              <a:rPr lang="fr-FR" dirty="0">
                <a:sym typeface="Wingdings" panose="05000000000000000000" pitchFamily="2" charset="2"/>
              </a:rPr>
              <a:t> »</a:t>
            </a:r>
          </a:p>
          <a:p>
            <a:pPr lvl="2"/>
            <a:endParaRPr lang="fr-FR" dirty="0">
              <a:sym typeface="Wingdings" panose="05000000000000000000" pitchFamily="2" charset="2"/>
            </a:endParaRPr>
          </a:p>
          <a:p>
            <a:pPr lvl="2"/>
            <a:endParaRPr lang="fr-FR" dirty="0"/>
          </a:p>
        </p:txBody>
      </p:sp>
      <p:pic>
        <p:nvPicPr>
          <p:cNvPr id="4" name="Image 3">
            <a:extLst>
              <a:ext uri="{FF2B5EF4-FFF2-40B4-BE49-F238E27FC236}">
                <a16:creationId xmlns:a16="http://schemas.microsoft.com/office/drawing/2014/main" xmlns="" id="{DDF63494-9880-46CB-A6D8-F3677C0A9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25600"/>
            <a:ext cx="5706035" cy="3403600"/>
          </a:xfrm>
          <a:prstGeom prst="rect">
            <a:avLst/>
          </a:prstGeom>
        </p:spPr>
      </p:pic>
    </p:spTree>
    <p:extLst>
      <p:ext uri="{BB962C8B-B14F-4D97-AF65-F5344CB8AC3E}">
        <p14:creationId xmlns:p14="http://schemas.microsoft.com/office/powerpoint/2010/main" val="328302047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ACDEF76-44F1-4237-922C-E9F426300563}"/>
              </a:ext>
            </a:extLst>
          </p:cNvPr>
          <p:cNvSpPr>
            <a:spLocks noGrp="1"/>
          </p:cNvSpPr>
          <p:nvPr>
            <p:ph type="title"/>
          </p:nvPr>
        </p:nvSpPr>
        <p:spPr/>
        <p:txBody>
          <a:bodyPr/>
          <a:lstStyle/>
          <a:p>
            <a:r>
              <a:rPr lang="fr-FR" dirty="0"/>
              <a:t>Historique PHP 5.3</a:t>
            </a:r>
          </a:p>
        </p:txBody>
      </p:sp>
      <p:sp>
        <p:nvSpPr>
          <p:cNvPr id="3" name="Espace réservé du contenu 2">
            <a:extLst>
              <a:ext uri="{FF2B5EF4-FFF2-40B4-BE49-F238E27FC236}">
                <a16:creationId xmlns:a16="http://schemas.microsoft.com/office/drawing/2014/main" xmlns="" id="{27F99600-DD5B-4D3D-8667-7528DED45B7F}"/>
              </a:ext>
            </a:extLst>
          </p:cNvPr>
          <p:cNvSpPr>
            <a:spLocks noGrp="1"/>
          </p:cNvSpPr>
          <p:nvPr>
            <p:ph idx="1"/>
          </p:nvPr>
        </p:nvSpPr>
        <p:spPr/>
        <p:txBody>
          <a:bodyPr>
            <a:normAutofit lnSpcReduction="10000"/>
          </a:bodyPr>
          <a:lstStyle/>
          <a:p>
            <a:r>
              <a:rPr lang="fr-FR" dirty="0"/>
              <a:t>Versions &amp; ajouts</a:t>
            </a:r>
          </a:p>
          <a:p>
            <a:pPr lvl="1"/>
            <a:r>
              <a:rPr lang="fr-FR" dirty="0">
                <a:sym typeface="Wingdings" panose="05000000000000000000" pitchFamily="2" charset="2"/>
              </a:rPr>
              <a:t>5.3.x  30 Juin 2009 à 2012</a:t>
            </a:r>
          </a:p>
          <a:p>
            <a:pPr lvl="2"/>
            <a:r>
              <a:rPr lang="fr-FR" dirty="0"/>
              <a:t>5.3.0</a:t>
            </a:r>
          </a:p>
          <a:p>
            <a:pPr lvl="3"/>
            <a:r>
              <a:rPr lang="fr-FR" dirty="0" err="1">
                <a:sym typeface="Wingdings" panose="05000000000000000000" pitchFamily="2" charset="2"/>
              </a:rPr>
              <a:t>Namespace</a:t>
            </a:r>
            <a:r>
              <a:rPr lang="fr-FR" dirty="0">
                <a:sym typeface="Wingdings" panose="05000000000000000000" pitchFamily="2" charset="2"/>
              </a:rPr>
              <a:t>, </a:t>
            </a:r>
          </a:p>
          <a:p>
            <a:pPr lvl="3"/>
            <a:r>
              <a:rPr lang="fr-FR" dirty="0" err="1">
                <a:sym typeface="Wingdings" panose="05000000000000000000" pitchFamily="2" charset="2"/>
              </a:rPr>
              <a:t>Late</a:t>
            </a:r>
            <a:r>
              <a:rPr lang="fr-FR" dirty="0">
                <a:sym typeface="Wingdings" panose="05000000000000000000" pitchFamily="2" charset="2"/>
              </a:rPr>
              <a:t> </a:t>
            </a:r>
            <a:r>
              <a:rPr lang="fr-FR" dirty="0" err="1">
                <a:sym typeface="Wingdings" panose="05000000000000000000" pitchFamily="2" charset="2"/>
              </a:rPr>
              <a:t>static</a:t>
            </a:r>
            <a:r>
              <a:rPr lang="fr-FR" dirty="0">
                <a:sym typeface="Wingdings" panose="05000000000000000000" pitchFamily="2" charset="2"/>
              </a:rPr>
              <a:t> binding, </a:t>
            </a:r>
          </a:p>
          <a:p>
            <a:pPr lvl="3"/>
            <a:r>
              <a:rPr lang="fr-FR" dirty="0" err="1">
                <a:sym typeface="Wingdings" panose="05000000000000000000" pitchFamily="2" charset="2"/>
              </a:rPr>
              <a:t>goto</a:t>
            </a:r>
            <a:r>
              <a:rPr lang="fr-FR" dirty="0">
                <a:sym typeface="Wingdings" panose="05000000000000000000" pitchFamily="2" charset="2"/>
              </a:rPr>
              <a:t>, </a:t>
            </a:r>
          </a:p>
          <a:p>
            <a:pPr lvl="3"/>
            <a:r>
              <a:rPr lang="fr-FR" dirty="0" err="1">
                <a:sym typeface="Wingdings" panose="05000000000000000000" pitchFamily="2" charset="2"/>
              </a:rPr>
              <a:t>closure</a:t>
            </a:r>
            <a:r>
              <a:rPr lang="fr-FR" dirty="0">
                <a:sym typeface="Wingdings" panose="05000000000000000000" pitchFamily="2" charset="2"/>
              </a:rPr>
              <a:t>, </a:t>
            </a:r>
          </a:p>
          <a:p>
            <a:pPr lvl="3"/>
            <a:r>
              <a:rPr lang="fr-FR" dirty="0">
                <a:sym typeface="Wingdings" panose="05000000000000000000" pitchFamily="2" charset="2"/>
              </a:rPr>
              <a:t>Native PHP Archive (</a:t>
            </a:r>
            <a:r>
              <a:rPr lang="fr-FR" dirty="0" err="1">
                <a:sym typeface="Wingdings" panose="05000000000000000000" pitchFamily="2" charset="2"/>
              </a:rPr>
              <a:t>phar</a:t>
            </a:r>
            <a:r>
              <a:rPr lang="fr-FR" dirty="0">
                <a:sym typeface="Wingdings" panose="05000000000000000000" pitchFamily="2" charset="2"/>
              </a:rPr>
              <a:t>), </a:t>
            </a:r>
          </a:p>
          <a:p>
            <a:pPr lvl="3"/>
            <a:r>
              <a:rPr lang="fr-FR" dirty="0" err="1">
                <a:sym typeface="Wingdings" panose="05000000000000000000" pitchFamily="2" charset="2"/>
              </a:rPr>
              <a:t>Garbadge</a:t>
            </a:r>
            <a:r>
              <a:rPr lang="fr-FR" dirty="0">
                <a:sym typeface="Wingdings" panose="05000000000000000000" pitchFamily="2" charset="2"/>
              </a:rPr>
              <a:t> collector, Mysqli &amp; sqlite3, </a:t>
            </a:r>
          </a:p>
          <a:p>
            <a:pPr lvl="3"/>
            <a:r>
              <a:rPr lang="fr-FR" dirty="0">
                <a:sym typeface="Wingdings" panose="05000000000000000000" pitchFamily="2" charset="2"/>
              </a:rPr>
              <a:t>remplacement de </a:t>
            </a:r>
            <a:r>
              <a:rPr lang="fr-FR" dirty="0" err="1">
                <a:sym typeface="Wingdings" panose="05000000000000000000" pitchFamily="2" charset="2"/>
              </a:rPr>
              <a:t>mime_magic</a:t>
            </a:r>
            <a:r>
              <a:rPr lang="fr-FR" dirty="0">
                <a:sym typeface="Wingdings" panose="05000000000000000000" pitchFamily="2" charset="2"/>
              </a:rPr>
              <a:t> par </a:t>
            </a:r>
            <a:r>
              <a:rPr lang="fr-FR" dirty="0" err="1"/>
              <a:t>fileinfo</a:t>
            </a:r>
            <a:r>
              <a:rPr lang="fr-FR" dirty="0"/>
              <a:t>, </a:t>
            </a:r>
          </a:p>
          <a:p>
            <a:pPr lvl="3"/>
            <a:r>
              <a:rPr lang="fr-FR" dirty="0"/>
              <a:t>prise en charge des ternaires, </a:t>
            </a:r>
          </a:p>
          <a:p>
            <a:pPr lvl="3"/>
            <a:r>
              <a:rPr lang="fr-FR" dirty="0"/>
              <a:t>fonctions anonymes</a:t>
            </a:r>
          </a:p>
          <a:p>
            <a:pPr lvl="2"/>
            <a:r>
              <a:rPr lang="fr-FR" dirty="0"/>
              <a:t>5.3.3 </a:t>
            </a:r>
            <a:endParaRPr lang="fr-FR" dirty="0">
              <a:sym typeface="Wingdings" panose="05000000000000000000" pitchFamily="2" charset="2"/>
            </a:endParaRPr>
          </a:p>
          <a:p>
            <a:pPr lvl="3"/>
            <a:r>
              <a:rPr lang="fr-FR" dirty="0"/>
              <a:t>PHP-FPM accès avec fast-</a:t>
            </a:r>
            <a:r>
              <a:rPr lang="fr-FR" dirty="0" err="1"/>
              <a:t>cgi</a:t>
            </a:r>
            <a:endParaRPr lang="fr-FR" dirty="0"/>
          </a:p>
          <a:p>
            <a:endParaRPr lang="fr-FR" dirty="0"/>
          </a:p>
        </p:txBody>
      </p:sp>
    </p:spTree>
    <p:extLst>
      <p:ext uri="{BB962C8B-B14F-4D97-AF65-F5344CB8AC3E}">
        <p14:creationId xmlns:p14="http://schemas.microsoft.com/office/powerpoint/2010/main" val="371717499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6F7B58F-4DE7-4503-89C4-A3CD344A502A}"/>
              </a:ext>
            </a:extLst>
          </p:cNvPr>
          <p:cNvSpPr>
            <a:spLocks noGrp="1"/>
          </p:cNvSpPr>
          <p:nvPr>
            <p:ph type="title"/>
          </p:nvPr>
        </p:nvSpPr>
        <p:spPr/>
        <p:txBody>
          <a:bodyPr/>
          <a:lstStyle/>
          <a:p>
            <a:r>
              <a:rPr lang="fr-FR" dirty="0"/>
              <a:t>Historique PHP 5.4</a:t>
            </a:r>
          </a:p>
        </p:txBody>
      </p:sp>
      <p:sp>
        <p:nvSpPr>
          <p:cNvPr id="3" name="Espace réservé du contenu 2">
            <a:extLst>
              <a:ext uri="{FF2B5EF4-FFF2-40B4-BE49-F238E27FC236}">
                <a16:creationId xmlns:a16="http://schemas.microsoft.com/office/drawing/2014/main" xmlns="" id="{56D32795-7704-4363-8CC1-CBA1EEAF2A53}"/>
              </a:ext>
            </a:extLst>
          </p:cNvPr>
          <p:cNvSpPr>
            <a:spLocks noGrp="1"/>
          </p:cNvSpPr>
          <p:nvPr>
            <p:ph idx="1"/>
          </p:nvPr>
        </p:nvSpPr>
        <p:spPr/>
        <p:txBody>
          <a:bodyPr>
            <a:normAutofit fontScale="85000" lnSpcReduction="10000"/>
          </a:bodyPr>
          <a:lstStyle/>
          <a:p>
            <a:r>
              <a:rPr lang="fr-FR" dirty="0"/>
              <a:t>Versions &amp; ajouts</a:t>
            </a:r>
          </a:p>
          <a:p>
            <a:pPr lvl="1"/>
            <a:r>
              <a:rPr lang="fr-FR" dirty="0"/>
              <a:t>5.4.x de 2012 à 2013</a:t>
            </a:r>
          </a:p>
          <a:p>
            <a:pPr lvl="2"/>
            <a:r>
              <a:rPr lang="fr-FR" dirty="0"/>
              <a:t>5.4.0 </a:t>
            </a:r>
            <a:r>
              <a:rPr lang="fr-FR" dirty="0">
                <a:sym typeface="Wingdings" panose="05000000000000000000" pitchFamily="2" charset="2"/>
              </a:rPr>
              <a:t></a:t>
            </a:r>
            <a:r>
              <a:rPr lang="fr-FR" dirty="0"/>
              <a:t>1</a:t>
            </a:r>
            <a:r>
              <a:rPr lang="fr-FR" baseline="30000" dirty="0"/>
              <a:t>er</a:t>
            </a:r>
            <a:r>
              <a:rPr lang="fr-FR" dirty="0"/>
              <a:t> mars 2012</a:t>
            </a:r>
          </a:p>
          <a:p>
            <a:pPr lvl="3"/>
            <a:r>
              <a:rPr lang="fr-FR" dirty="0"/>
              <a:t>Support des traits</a:t>
            </a:r>
          </a:p>
          <a:p>
            <a:pPr lvl="3"/>
            <a:r>
              <a:rPr lang="fr-FR" dirty="0"/>
              <a:t>syntaxe courte des tableaux</a:t>
            </a:r>
          </a:p>
          <a:p>
            <a:pPr lvl="3"/>
            <a:r>
              <a:rPr lang="fr-FR" dirty="0"/>
              <a:t>accès aux index de tableaux en sortie de fonctions</a:t>
            </a:r>
          </a:p>
          <a:p>
            <a:pPr lvl="3"/>
            <a:r>
              <a:rPr lang="fr-FR" dirty="0"/>
              <a:t>les </a:t>
            </a:r>
            <a:r>
              <a:rPr lang="fr-FR" dirty="0" err="1"/>
              <a:t>closures</a:t>
            </a:r>
            <a:r>
              <a:rPr lang="fr-FR" dirty="0"/>
              <a:t> supportent $this </a:t>
            </a:r>
          </a:p>
          <a:p>
            <a:pPr lvl="3"/>
            <a:r>
              <a:rPr lang="fr-FR" b="1" dirty="0"/>
              <a:t>&lt;?=</a:t>
            </a:r>
            <a:r>
              <a:rPr lang="fr-FR" dirty="0"/>
              <a:t> toujours disponible</a:t>
            </a:r>
          </a:p>
          <a:p>
            <a:pPr lvl="3"/>
            <a:r>
              <a:rPr lang="fr-FR" dirty="0"/>
              <a:t>accès aux attributs d'un objet dès l'instanciation</a:t>
            </a:r>
          </a:p>
          <a:p>
            <a:pPr lvl="3"/>
            <a:r>
              <a:rPr lang="fr-FR" dirty="0"/>
              <a:t>ajout syntaxe Class::{</a:t>
            </a:r>
            <a:r>
              <a:rPr lang="fr-FR" dirty="0" err="1"/>
              <a:t>expr</a:t>
            </a:r>
            <a:r>
              <a:rPr lang="fr-FR" dirty="0"/>
              <a:t>}()</a:t>
            </a:r>
          </a:p>
          <a:p>
            <a:pPr lvl="3"/>
            <a:r>
              <a:rPr lang="fr-FR" dirty="0"/>
              <a:t>ajout format de nombres binaires</a:t>
            </a:r>
          </a:p>
          <a:p>
            <a:pPr lvl="3"/>
            <a:r>
              <a:rPr lang="fr-FR" dirty="0"/>
              <a:t>suivi des envois de fichiers via l'extension de session</a:t>
            </a:r>
          </a:p>
          <a:p>
            <a:pPr lvl="3"/>
            <a:r>
              <a:rPr lang="fr-FR" dirty="0"/>
              <a:t>serveur web embarqué en CLI27 dédié au développement</a:t>
            </a:r>
          </a:p>
          <a:p>
            <a:pPr lvl="3"/>
            <a:r>
              <a:rPr lang="fr-FR" dirty="0"/>
              <a:t>support de </a:t>
            </a:r>
            <a:r>
              <a:rPr lang="fr-FR" dirty="0" err="1"/>
              <a:t>Dtrace</a:t>
            </a:r>
            <a:endParaRPr lang="fr-FR" dirty="0"/>
          </a:p>
          <a:p>
            <a:pPr lvl="3"/>
            <a:r>
              <a:rPr lang="fr-FR" dirty="0"/>
              <a:t>suppression des extensions </a:t>
            </a:r>
            <a:r>
              <a:rPr lang="fr-FR" dirty="0" err="1"/>
              <a:t>magic</a:t>
            </a:r>
            <a:r>
              <a:rPr lang="fr-FR" dirty="0"/>
              <a:t> </a:t>
            </a:r>
            <a:r>
              <a:rPr lang="fr-FR" dirty="0" err="1"/>
              <a:t>quotes</a:t>
            </a:r>
            <a:r>
              <a:rPr lang="fr-FR" dirty="0"/>
              <a:t>, </a:t>
            </a:r>
            <a:r>
              <a:rPr lang="fr-FR" dirty="0" err="1"/>
              <a:t>safe_mode</a:t>
            </a:r>
            <a:r>
              <a:rPr lang="fr-FR" dirty="0"/>
              <a:t>, </a:t>
            </a:r>
            <a:r>
              <a:rPr lang="fr-FR" dirty="0" err="1"/>
              <a:t>register_globals</a:t>
            </a:r>
            <a:r>
              <a:rPr lang="fr-FR" dirty="0"/>
              <a:t> et </a:t>
            </a:r>
            <a:r>
              <a:rPr lang="fr-FR" dirty="0" err="1"/>
              <a:t>register_long_array</a:t>
            </a:r>
            <a:endParaRPr lang="fr-FR" dirty="0"/>
          </a:p>
          <a:p>
            <a:pPr lvl="2"/>
            <a:r>
              <a:rPr lang="fr-FR" dirty="0"/>
              <a:t>5.4.26 </a:t>
            </a:r>
            <a:r>
              <a:rPr lang="fr-FR" dirty="0">
                <a:sym typeface="Wingdings" panose="05000000000000000000" pitchFamily="2" charset="2"/>
              </a:rPr>
              <a:t> 1</a:t>
            </a:r>
            <a:r>
              <a:rPr lang="fr-FR" baseline="30000" dirty="0">
                <a:sym typeface="Wingdings" panose="05000000000000000000" pitchFamily="2" charset="2"/>
              </a:rPr>
              <a:t>er</a:t>
            </a:r>
            <a:r>
              <a:rPr lang="fr-FR" dirty="0">
                <a:sym typeface="Wingdings" panose="05000000000000000000" pitchFamily="2" charset="2"/>
              </a:rPr>
              <a:t> mars 2013</a:t>
            </a:r>
          </a:p>
          <a:p>
            <a:pPr lvl="3"/>
            <a:r>
              <a:rPr lang="fr-FR" dirty="0"/>
              <a:t>Ajout de </a:t>
            </a:r>
            <a:r>
              <a:rPr lang="fr-FR" dirty="0" err="1"/>
              <a:t>ldap_modify_batch</a:t>
            </a:r>
            <a:r>
              <a:rPr lang="fr-FR" dirty="0"/>
              <a:t>() </a:t>
            </a:r>
          </a:p>
          <a:p>
            <a:pPr lvl="1"/>
            <a:endParaRPr lang="fr-FR" dirty="0"/>
          </a:p>
        </p:txBody>
      </p:sp>
    </p:spTree>
    <p:extLst>
      <p:ext uri="{BB962C8B-B14F-4D97-AF65-F5344CB8AC3E}">
        <p14:creationId xmlns:p14="http://schemas.microsoft.com/office/powerpoint/2010/main" val="27497529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6471088-52A4-41B4-846E-CD6B29D59337}"/>
              </a:ext>
            </a:extLst>
          </p:cNvPr>
          <p:cNvSpPr>
            <a:spLocks noGrp="1"/>
          </p:cNvSpPr>
          <p:nvPr>
            <p:ph type="title"/>
          </p:nvPr>
        </p:nvSpPr>
        <p:spPr/>
        <p:txBody>
          <a:bodyPr/>
          <a:lstStyle/>
          <a:p>
            <a:r>
              <a:rPr lang="fr-FR" dirty="0"/>
              <a:t>Historique PHP 5.5</a:t>
            </a:r>
          </a:p>
        </p:txBody>
      </p:sp>
      <p:sp>
        <p:nvSpPr>
          <p:cNvPr id="3" name="Espace réservé du contenu 2">
            <a:extLst>
              <a:ext uri="{FF2B5EF4-FFF2-40B4-BE49-F238E27FC236}">
                <a16:creationId xmlns:a16="http://schemas.microsoft.com/office/drawing/2014/main" xmlns="" id="{A82A08D5-4281-4690-B883-A5CCC9A1601B}"/>
              </a:ext>
            </a:extLst>
          </p:cNvPr>
          <p:cNvSpPr>
            <a:spLocks noGrp="1"/>
          </p:cNvSpPr>
          <p:nvPr>
            <p:ph idx="1"/>
          </p:nvPr>
        </p:nvSpPr>
        <p:spPr/>
        <p:txBody>
          <a:bodyPr>
            <a:normAutofit fontScale="62500" lnSpcReduction="20000"/>
          </a:bodyPr>
          <a:lstStyle/>
          <a:p>
            <a:r>
              <a:rPr lang="fr-FR" dirty="0"/>
              <a:t>Versions &amp; ajout majeurs</a:t>
            </a:r>
          </a:p>
          <a:p>
            <a:pPr lvl="1"/>
            <a:r>
              <a:rPr lang="fr-FR" dirty="0"/>
              <a:t>5.5.x </a:t>
            </a:r>
            <a:r>
              <a:rPr lang="fr-FR" dirty="0">
                <a:sym typeface="Wingdings" panose="05000000000000000000" pitchFamily="2" charset="2"/>
              </a:rPr>
              <a:t>2013 à 2014</a:t>
            </a:r>
          </a:p>
          <a:p>
            <a:pPr lvl="2"/>
            <a:r>
              <a:rPr lang="fr-FR" dirty="0">
                <a:sym typeface="Wingdings" panose="05000000000000000000" pitchFamily="2" charset="2"/>
              </a:rPr>
              <a:t>5.5.0 20 Juin 2013</a:t>
            </a:r>
          </a:p>
          <a:p>
            <a:pPr lvl="3"/>
            <a:r>
              <a:rPr lang="fr-FR" dirty="0">
                <a:sym typeface="Wingdings" panose="05000000000000000000" pitchFamily="2" charset="2"/>
              </a:rPr>
              <a:t>Support des générateurs et des coroutines</a:t>
            </a:r>
          </a:p>
          <a:p>
            <a:pPr lvl="3"/>
            <a:r>
              <a:rPr lang="fr-FR" dirty="0">
                <a:sym typeface="Wingdings" panose="05000000000000000000" pitchFamily="2" charset="2"/>
              </a:rPr>
              <a:t>ajout d'une API de hachage des mots de passe</a:t>
            </a:r>
          </a:p>
          <a:p>
            <a:pPr lvl="3"/>
            <a:r>
              <a:rPr lang="fr-FR" dirty="0">
                <a:sym typeface="Wingdings" panose="05000000000000000000" pitchFamily="2" charset="2"/>
              </a:rPr>
              <a:t>intégration en standard du système de cache Zend OPcache28</a:t>
            </a:r>
          </a:p>
          <a:p>
            <a:pPr lvl="3"/>
            <a:r>
              <a:rPr lang="fr-FR" b="1" dirty="0">
                <a:sym typeface="Wingdings" panose="05000000000000000000" pitchFamily="2" charset="2"/>
              </a:rPr>
              <a:t>arrêt du support de Windows XP et Windows Server 2003</a:t>
            </a:r>
          </a:p>
          <a:p>
            <a:pPr lvl="3"/>
            <a:r>
              <a:rPr lang="fr-FR" dirty="0">
                <a:sym typeface="Wingdings" panose="05000000000000000000" pitchFamily="2" charset="2"/>
              </a:rPr>
              <a:t>mise à jour de la bibliothèque GD</a:t>
            </a:r>
          </a:p>
          <a:p>
            <a:pPr lvl="3"/>
            <a:r>
              <a:rPr lang="fr-FR" dirty="0">
                <a:sym typeface="Wingdings" panose="05000000000000000000" pitchFamily="2" charset="2"/>
              </a:rPr>
              <a:t>les fonctions </a:t>
            </a:r>
            <a:r>
              <a:rPr lang="fr-FR" b="1" dirty="0">
                <a:sym typeface="Wingdings" panose="05000000000000000000" pitchFamily="2" charset="2"/>
              </a:rPr>
              <a:t>mysql_</a:t>
            </a:r>
            <a:r>
              <a:rPr lang="fr-FR" dirty="0">
                <a:sym typeface="Wingdings" panose="05000000000000000000" pitchFamily="2" charset="2"/>
              </a:rPr>
              <a:t> sont maintenant considérées comme </a:t>
            </a:r>
            <a:r>
              <a:rPr lang="fr-FR" b="1" dirty="0">
                <a:sym typeface="Wingdings" panose="05000000000000000000" pitchFamily="2" charset="2"/>
              </a:rPr>
              <a:t>obsolètes</a:t>
            </a:r>
            <a:r>
              <a:rPr lang="fr-FR" dirty="0">
                <a:sym typeface="Wingdings" panose="05000000000000000000" pitchFamily="2" charset="2"/>
              </a:rPr>
              <a:t> (mise en avant de mysqli_ et de </a:t>
            </a:r>
            <a:r>
              <a:rPr lang="fr-FR" dirty="0" err="1">
                <a:sym typeface="Wingdings" panose="05000000000000000000" pitchFamily="2" charset="2"/>
              </a:rPr>
              <a:t>PDO_MySQL</a:t>
            </a:r>
            <a:r>
              <a:rPr lang="fr-FR" dirty="0">
                <a:sym typeface="Wingdings" panose="05000000000000000000" pitchFamily="2" charset="2"/>
              </a:rPr>
              <a:t>).</a:t>
            </a:r>
          </a:p>
          <a:p>
            <a:pPr lvl="2"/>
            <a:endParaRPr lang="fr-FR" dirty="0"/>
          </a:p>
          <a:p>
            <a:pPr lvl="2"/>
            <a:r>
              <a:rPr lang="fr-FR" dirty="0"/>
              <a:t>5.5.4 </a:t>
            </a:r>
            <a:r>
              <a:rPr lang="fr-FR" dirty="0">
                <a:sym typeface="Wingdings" panose="05000000000000000000" pitchFamily="2" charset="2"/>
              </a:rPr>
              <a:t>à 5.5.6 19 Sept 2013 au 14 Novembre 2013</a:t>
            </a:r>
          </a:p>
          <a:p>
            <a:pPr lvl="3"/>
            <a:r>
              <a:rPr lang="fr-FR" dirty="0" err="1"/>
              <a:t>fputcsv</a:t>
            </a:r>
            <a:r>
              <a:rPr lang="fr-FR" dirty="0"/>
              <a:t>() 5.5.4</a:t>
            </a:r>
          </a:p>
          <a:p>
            <a:pPr lvl="3"/>
            <a:r>
              <a:rPr lang="fr-FR" dirty="0" err="1"/>
              <a:t>opcache_compile_file</a:t>
            </a:r>
            <a:r>
              <a:rPr lang="fr-FR" dirty="0"/>
              <a:t>() 5.5.5</a:t>
            </a:r>
          </a:p>
          <a:p>
            <a:pPr lvl="3"/>
            <a:r>
              <a:rPr lang="fr-FR" dirty="0"/>
              <a:t>Amélioration des performances de </a:t>
            </a:r>
            <a:r>
              <a:rPr lang="fr-FR" dirty="0" err="1"/>
              <a:t>array_merge</a:t>
            </a:r>
            <a:r>
              <a:rPr lang="fr-FR" dirty="0"/>
              <a:t>() et </a:t>
            </a:r>
            <a:r>
              <a:rPr lang="fr-FR" dirty="0" err="1"/>
              <a:t>func_get_args</a:t>
            </a:r>
            <a:r>
              <a:rPr lang="fr-FR" dirty="0"/>
              <a:t>() 5.5.6</a:t>
            </a:r>
          </a:p>
          <a:p>
            <a:pPr lvl="2"/>
            <a:endParaRPr lang="fr-FR" dirty="0"/>
          </a:p>
          <a:p>
            <a:pPr lvl="2"/>
            <a:r>
              <a:rPr lang="fr-FR" dirty="0"/>
              <a:t>5.5.7 </a:t>
            </a:r>
            <a:r>
              <a:rPr lang="fr-FR" dirty="0">
                <a:sym typeface="Wingdings" panose="05000000000000000000" pitchFamily="2" charset="2"/>
              </a:rPr>
              <a:t> 2 </a:t>
            </a:r>
            <a:r>
              <a:rPr lang="fr-FR" dirty="0" err="1">
                <a:sym typeface="Wingdings" panose="05000000000000000000" pitchFamily="2" charset="2"/>
              </a:rPr>
              <a:t>decembre</a:t>
            </a:r>
            <a:r>
              <a:rPr lang="fr-FR" dirty="0">
                <a:sym typeface="Wingdings" panose="05000000000000000000" pitchFamily="2" charset="2"/>
              </a:rPr>
              <a:t> 2013</a:t>
            </a:r>
          </a:p>
          <a:p>
            <a:pPr lvl="3"/>
            <a:r>
              <a:rPr lang="fr-FR" dirty="0" err="1"/>
              <a:t>getallheaders</a:t>
            </a:r>
            <a:r>
              <a:rPr lang="fr-FR" dirty="0"/>
              <a:t>()</a:t>
            </a:r>
          </a:p>
          <a:p>
            <a:pPr lvl="3"/>
            <a:r>
              <a:rPr lang="fr-FR" dirty="0"/>
              <a:t>Nouveaux types MIME dans le serveur de développement</a:t>
            </a:r>
          </a:p>
          <a:p>
            <a:pPr lvl="3"/>
            <a:r>
              <a:rPr lang="fr-FR" dirty="0"/>
              <a:t>ajout de </a:t>
            </a:r>
            <a:r>
              <a:rPr lang="fr-FR" dirty="0" err="1"/>
              <a:t>apache_response_headers</a:t>
            </a:r>
            <a:r>
              <a:rPr lang="fr-FR" dirty="0"/>
              <a:t>()</a:t>
            </a:r>
          </a:p>
          <a:p>
            <a:pPr lvl="2"/>
            <a:endParaRPr lang="fr-FR" dirty="0"/>
          </a:p>
          <a:p>
            <a:pPr lvl="2"/>
            <a:r>
              <a:rPr lang="fr-FR" dirty="0"/>
              <a:t>5.5.10 à 5.5.13 </a:t>
            </a:r>
            <a:r>
              <a:rPr lang="fr-FR" dirty="0">
                <a:sym typeface="Wingdings" panose="05000000000000000000" pitchFamily="2" charset="2"/>
              </a:rPr>
              <a:t> du 6 Mars au 29 Mai 2014</a:t>
            </a:r>
          </a:p>
          <a:p>
            <a:pPr lvl="3"/>
            <a:r>
              <a:rPr lang="fr-FR" dirty="0">
                <a:sym typeface="Wingdings" panose="05000000000000000000" pitchFamily="2" charset="2"/>
              </a:rPr>
              <a:t>PCRE 5.5.10</a:t>
            </a:r>
            <a:endParaRPr lang="fr-FR" dirty="0"/>
          </a:p>
          <a:p>
            <a:pPr lvl="3"/>
            <a:r>
              <a:rPr lang="fr-FR" dirty="0"/>
              <a:t> </a:t>
            </a:r>
            <a:r>
              <a:rPr lang="fr-FR" dirty="0" err="1"/>
              <a:t>ldap_modify_batch</a:t>
            </a:r>
            <a:r>
              <a:rPr lang="fr-FR" dirty="0"/>
              <a:t>() 5.5.10</a:t>
            </a:r>
          </a:p>
          <a:p>
            <a:pPr lvl="3"/>
            <a:r>
              <a:rPr lang="fr-FR" dirty="0"/>
              <a:t>Type MIME </a:t>
            </a:r>
            <a:r>
              <a:rPr lang="fr-FR" dirty="0" err="1"/>
              <a:t>xsl</a:t>
            </a:r>
            <a:r>
              <a:rPr lang="fr-FR" dirty="0"/>
              <a:t>/xml 5.5.13</a:t>
            </a:r>
          </a:p>
          <a:p>
            <a:pPr lvl="3"/>
            <a:endParaRPr lang="fr-FR" dirty="0"/>
          </a:p>
        </p:txBody>
      </p:sp>
    </p:spTree>
    <p:extLst>
      <p:ext uri="{BB962C8B-B14F-4D97-AF65-F5344CB8AC3E}">
        <p14:creationId xmlns:p14="http://schemas.microsoft.com/office/powerpoint/2010/main" val="160384717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78E5246-4258-4CA6-A52B-0B38EC971648}"/>
              </a:ext>
            </a:extLst>
          </p:cNvPr>
          <p:cNvSpPr>
            <a:spLocks noGrp="1"/>
          </p:cNvSpPr>
          <p:nvPr>
            <p:ph type="title"/>
          </p:nvPr>
        </p:nvSpPr>
        <p:spPr/>
        <p:txBody>
          <a:bodyPr/>
          <a:lstStyle/>
          <a:p>
            <a:r>
              <a:rPr lang="fr-FR" dirty="0"/>
              <a:t>Historique PHP 5.6</a:t>
            </a:r>
          </a:p>
        </p:txBody>
      </p:sp>
      <p:sp>
        <p:nvSpPr>
          <p:cNvPr id="3" name="Espace réservé du contenu 2">
            <a:extLst>
              <a:ext uri="{FF2B5EF4-FFF2-40B4-BE49-F238E27FC236}">
                <a16:creationId xmlns:a16="http://schemas.microsoft.com/office/drawing/2014/main" xmlns="" id="{E6949E33-5351-4E84-A13B-0D68E08421B3}"/>
              </a:ext>
            </a:extLst>
          </p:cNvPr>
          <p:cNvSpPr>
            <a:spLocks noGrp="1"/>
          </p:cNvSpPr>
          <p:nvPr>
            <p:ph idx="1"/>
          </p:nvPr>
        </p:nvSpPr>
        <p:spPr/>
        <p:txBody>
          <a:bodyPr>
            <a:normAutofit lnSpcReduction="10000"/>
          </a:bodyPr>
          <a:lstStyle/>
          <a:p>
            <a:r>
              <a:rPr lang="fr-FR" dirty="0"/>
              <a:t>Versions et ajouts majeurs</a:t>
            </a:r>
          </a:p>
          <a:p>
            <a:pPr lvl="1"/>
            <a:r>
              <a:rPr lang="fr-FR" dirty="0"/>
              <a:t>5.6.x</a:t>
            </a:r>
          </a:p>
          <a:p>
            <a:pPr lvl="2"/>
            <a:r>
              <a:rPr lang="fr-FR" dirty="0"/>
              <a:t>5.6.0 </a:t>
            </a:r>
            <a:r>
              <a:rPr lang="fr-FR" dirty="0">
                <a:sym typeface="Wingdings" panose="05000000000000000000" pitchFamily="2" charset="2"/>
              </a:rPr>
              <a:t>28 Aout 2014</a:t>
            </a:r>
          </a:p>
          <a:p>
            <a:pPr lvl="3"/>
            <a:r>
              <a:rPr lang="fr-FR" dirty="0"/>
              <a:t>Nouvelle syntaxe pour les fonctions à paramètres variables et dépaquetage de paramètres</a:t>
            </a:r>
          </a:p>
          <a:p>
            <a:pPr lvl="3"/>
            <a:r>
              <a:rPr lang="fr-FR" dirty="0"/>
              <a:t>importation de fonctions au sein d'espaces de noms</a:t>
            </a:r>
          </a:p>
          <a:p>
            <a:pPr lvl="3"/>
            <a:r>
              <a:rPr lang="fr-FR" dirty="0"/>
              <a:t>intégration du débogueur </a:t>
            </a:r>
            <a:r>
              <a:rPr lang="fr-FR" dirty="0" err="1"/>
              <a:t>phpdbg</a:t>
            </a:r>
            <a:r>
              <a:rPr lang="fr-FR" dirty="0"/>
              <a:t> en standard</a:t>
            </a:r>
          </a:p>
          <a:p>
            <a:pPr lvl="3"/>
            <a:r>
              <a:rPr lang="fr-FR" dirty="0"/>
              <a:t>amélioration de l'extension zip</a:t>
            </a:r>
          </a:p>
          <a:p>
            <a:pPr lvl="3"/>
            <a:r>
              <a:rPr lang="fr-FR" dirty="0"/>
              <a:t>expressions acceptées pour la définition de constantes</a:t>
            </a:r>
          </a:p>
          <a:p>
            <a:pPr lvl="3"/>
            <a:r>
              <a:rPr lang="fr-FR" dirty="0"/>
              <a:t>amélioration de la gestion des données POST</a:t>
            </a:r>
          </a:p>
          <a:p>
            <a:pPr lvl="3"/>
            <a:r>
              <a:rPr lang="fr-FR" dirty="0"/>
              <a:t>support de la surcharge d'opérateurs dans le Zend Engine</a:t>
            </a:r>
          </a:p>
          <a:p>
            <a:pPr lvl="3"/>
            <a:r>
              <a:rPr lang="fr-FR" dirty="0"/>
              <a:t>nouvelle méthode magique __</a:t>
            </a:r>
            <a:r>
              <a:rPr lang="fr-FR" dirty="0" err="1"/>
              <a:t>debugInfo</a:t>
            </a:r>
            <a:r>
              <a:rPr lang="fr-FR" dirty="0"/>
              <a:t>() informations de débogage sur les objets</a:t>
            </a:r>
          </a:p>
          <a:p>
            <a:pPr lvl="3"/>
            <a:r>
              <a:rPr lang="fr-FR" dirty="0"/>
              <a:t>améliorations diverses sur le support de SSL/TLS</a:t>
            </a:r>
          </a:p>
          <a:p>
            <a:pPr lvl="3"/>
            <a:r>
              <a:rPr lang="fr-FR" dirty="0"/>
              <a:t>ajout de l'opérateur d'exponentiation « ** »</a:t>
            </a:r>
          </a:p>
          <a:p>
            <a:pPr lvl="3"/>
            <a:r>
              <a:rPr lang="fr-FR" dirty="0"/>
              <a:t>téléchargements de poids supérieur à 2 Go désormais supportés.</a:t>
            </a:r>
          </a:p>
          <a:p>
            <a:pPr lvl="2"/>
            <a:endParaRPr lang="fr-FR" dirty="0"/>
          </a:p>
        </p:txBody>
      </p:sp>
    </p:spTree>
    <p:extLst>
      <p:ext uri="{BB962C8B-B14F-4D97-AF65-F5344CB8AC3E}">
        <p14:creationId xmlns:p14="http://schemas.microsoft.com/office/powerpoint/2010/main" val="332720308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84AEE43-C1F0-479D-9E22-143CCACFF6DF}"/>
              </a:ext>
            </a:extLst>
          </p:cNvPr>
          <p:cNvSpPr>
            <a:spLocks noGrp="1"/>
          </p:cNvSpPr>
          <p:nvPr>
            <p:ph type="title"/>
          </p:nvPr>
        </p:nvSpPr>
        <p:spPr/>
        <p:txBody>
          <a:bodyPr/>
          <a:lstStyle/>
          <a:p>
            <a:r>
              <a:rPr lang="fr-FR" dirty="0"/>
              <a:t>Historique PHP 7.0</a:t>
            </a:r>
          </a:p>
        </p:txBody>
      </p:sp>
      <p:sp>
        <p:nvSpPr>
          <p:cNvPr id="3" name="Espace réservé du contenu 2">
            <a:extLst>
              <a:ext uri="{FF2B5EF4-FFF2-40B4-BE49-F238E27FC236}">
                <a16:creationId xmlns:a16="http://schemas.microsoft.com/office/drawing/2014/main" xmlns="" id="{E1993C46-F32A-42C1-B3E7-5C4DDF9B6725}"/>
              </a:ext>
            </a:extLst>
          </p:cNvPr>
          <p:cNvSpPr>
            <a:spLocks noGrp="1"/>
          </p:cNvSpPr>
          <p:nvPr>
            <p:ph idx="1"/>
          </p:nvPr>
        </p:nvSpPr>
        <p:spPr/>
        <p:txBody>
          <a:bodyPr/>
          <a:lstStyle/>
          <a:p>
            <a:r>
              <a:rPr lang="fr-FR" dirty="0"/>
              <a:t>Version &amp; ajouts majeurs</a:t>
            </a:r>
          </a:p>
          <a:p>
            <a:pPr lvl="1"/>
            <a:r>
              <a:rPr lang="fr-FR" dirty="0"/>
              <a:t>7.0 </a:t>
            </a:r>
            <a:r>
              <a:rPr lang="fr-FR" dirty="0">
                <a:sym typeface="Wingdings" panose="05000000000000000000" pitchFamily="2" charset="2"/>
              </a:rPr>
              <a:t>3 </a:t>
            </a:r>
            <a:r>
              <a:rPr lang="fr-FR" dirty="0" err="1">
                <a:sym typeface="Wingdings" panose="05000000000000000000" pitchFamily="2" charset="2"/>
              </a:rPr>
              <a:t>Decembre</a:t>
            </a:r>
            <a:r>
              <a:rPr lang="fr-FR" dirty="0">
                <a:sym typeface="Wingdings" panose="05000000000000000000" pitchFamily="2" charset="2"/>
              </a:rPr>
              <a:t> 2015</a:t>
            </a:r>
          </a:p>
          <a:p>
            <a:pPr lvl="2"/>
            <a:r>
              <a:rPr lang="fr-FR" dirty="0">
                <a:sym typeface="Wingdings" panose="05000000000000000000" pitchFamily="2" charset="2"/>
              </a:rPr>
              <a:t>7.0.1</a:t>
            </a:r>
          </a:p>
          <a:p>
            <a:pPr lvl="3"/>
            <a:r>
              <a:rPr lang="fr-FR" dirty="0"/>
              <a:t>Performance améliorée grâce au moteur « </a:t>
            </a:r>
            <a:r>
              <a:rPr lang="fr-FR" dirty="0" err="1"/>
              <a:t>phpng</a:t>
            </a:r>
            <a:r>
              <a:rPr lang="fr-FR" dirty="0"/>
              <a:t> » (jusqu'à deux fois plus rapide que PHP 5.6)</a:t>
            </a:r>
          </a:p>
          <a:p>
            <a:pPr lvl="3"/>
            <a:r>
              <a:rPr lang="fr-FR" dirty="0"/>
              <a:t>support homogène des architectures 64 bits</a:t>
            </a:r>
          </a:p>
          <a:p>
            <a:pPr lvl="3"/>
            <a:r>
              <a:rPr lang="fr-FR" dirty="0"/>
              <a:t>ajout d'exceptions permettant d'intercepter des erreurs fatales</a:t>
            </a:r>
          </a:p>
          <a:p>
            <a:pPr lvl="3"/>
            <a:r>
              <a:rPr lang="fr-FR" dirty="0"/>
              <a:t>ajout des opérateurs « ?? » (dit « null </a:t>
            </a:r>
            <a:r>
              <a:rPr lang="fr-FR" dirty="0" err="1"/>
              <a:t>coalescing</a:t>
            </a:r>
            <a:r>
              <a:rPr lang="fr-FR" dirty="0"/>
              <a:t> ») et « &lt;=&gt; » (dit « </a:t>
            </a:r>
            <a:r>
              <a:rPr lang="fr-FR" dirty="0" err="1"/>
              <a:t>combined</a:t>
            </a:r>
            <a:r>
              <a:rPr lang="fr-FR" dirty="0"/>
              <a:t> </a:t>
            </a:r>
            <a:r>
              <a:rPr lang="fr-FR" dirty="0" err="1"/>
              <a:t>comparison</a:t>
            </a:r>
            <a:r>
              <a:rPr lang="fr-FR" dirty="0"/>
              <a:t> »)</a:t>
            </a:r>
          </a:p>
          <a:p>
            <a:pPr lvl="3"/>
            <a:r>
              <a:rPr lang="fr-FR" dirty="0"/>
              <a:t>possibilité de déclarer explicitement le type retourné par une fonction ainsi que les types scalaires des arguments</a:t>
            </a:r>
          </a:p>
          <a:p>
            <a:pPr lvl="3"/>
            <a:r>
              <a:rPr lang="fr-FR" dirty="0"/>
              <a:t>support des classes anonymes29...</a:t>
            </a:r>
          </a:p>
          <a:p>
            <a:pPr lvl="2"/>
            <a:r>
              <a:rPr lang="fr-FR" dirty="0"/>
              <a:t>7.0.2 à 7.0.33</a:t>
            </a:r>
            <a:r>
              <a:rPr lang="fr-FR" dirty="0">
                <a:sym typeface="Wingdings" panose="05000000000000000000" pitchFamily="2" charset="2"/>
              </a:rPr>
              <a:t>maintenu jusqu’au 6 décembre 2018</a:t>
            </a:r>
          </a:p>
          <a:p>
            <a:pPr lvl="3"/>
            <a:r>
              <a:rPr lang="fr-FR" dirty="0">
                <a:sym typeface="Wingdings" panose="05000000000000000000" pitchFamily="2" charset="2"/>
              </a:rPr>
              <a:t>Correction de bogues </a:t>
            </a:r>
            <a:endParaRPr lang="fr-FR" dirty="0"/>
          </a:p>
        </p:txBody>
      </p:sp>
    </p:spTree>
    <p:extLst>
      <p:ext uri="{BB962C8B-B14F-4D97-AF65-F5344CB8AC3E}">
        <p14:creationId xmlns:p14="http://schemas.microsoft.com/office/powerpoint/2010/main" val="40366218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84AEE43-C1F0-479D-9E22-143CCACFF6DF}"/>
              </a:ext>
            </a:extLst>
          </p:cNvPr>
          <p:cNvSpPr>
            <a:spLocks noGrp="1"/>
          </p:cNvSpPr>
          <p:nvPr>
            <p:ph type="title"/>
          </p:nvPr>
        </p:nvSpPr>
        <p:spPr/>
        <p:txBody>
          <a:bodyPr/>
          <a:lstStyle/>
          <a:p>
            <a:r>
              <a:rPr lang="fr-FR" dirty="0"/>
              <a:t>Historique PHP 7.1 &amp; 7.2</a:t>
            </a:r>
          </a:p>
        </p:txBody>
      </p:sp>
      <p:sp>
        <p:nvSpPr>
          <p:cNvPr id="3" name="Espace réservé du contenu 2">
            <a:extLst>
              <a:ext uri="{FF2B5EF4-FFF2-40B4-BE49-F238E27FC236}">
                <a16:creationId xmlns:a16="http://schemas.microsoft.com/office/drawing/2014/main" xmlns="" id="{E1993C46-F32A-42C1-B3E7-5C4DDF9B6725}"/>
              </a:ext>
            </a:extLst>
          </p:cNvPr>
          <p:cNvSpPr>
            <a:spLocks noGrp="1"/>
          </p:cNvSpPr>
          <p:nvPr>
            <p:ph idx="1"/>
          </p:nvPr>
        </p:nvSpPr>
        <p:spPr/>
        <p:txBody>
          <a:bodyPr/>
          <a:lstStyle/>
          <a:p>
            <a:r>
              <a:rPr lang="fr-FR" dirty="0"/>
              <a:t>Version &amp; ajouts majeurs</a:t>
            </a:r>
          </a:p>
          <a:p>
            <a:pPr lvl="1"/>
            <a:r>
              <a:rPr lang="fr-FR" dirty="0"/>
              <a:t>7.1.x </a:t>
            </a:r>
            <a:r>
              <a:rPr lang="fr-FR" dirty="0">
                <a:sym typeface="Wingdings" panose="05000000000000000000" pitchFamily="2" charset="2"/>
              </a:rPr>
              <a:t>30 </a:t>
            </a:r>
            <a:r>
              <a:rPr lang="fr-FR" dirty="0" err="1">
                <a:sym typeface="Wingdings" panose="05000000000000000000" pitchFamily="2" charset="2"/>
              </a:rPr>
              <a:t>Novmbre</a:t>
            </a:r>
            <a:r>
              <a:rPr lang="fr-FR" dirty="0">
                <a:sym typeface="Wingdings" panose="05000000000000000000" pitchFamily="2" charset="2"/>
              </a:rPr>
              <a:t> 2017</a:t>
            </a:r>
          </a:p>
          <a:p>
            <a:pPr lvl="2"/>
            <a:r>
              <a:rPr lang="fr-FR" dirty="0">
                <a:sym typeface="Wingdings" panose="05000000000000000000" pitchFamily="2" charset="2"/>
              </a:rPr>
              <a:t>7.1.0</a:t>
            </a:r>
          </a:p>
          <a:p>
            <a:pPr lvl="3"/>
            <a:r>
              <a:rPr lang="fr-FR" dirty="0"/>
              <a:t>Types </a:t>
            </a:r>
            <a:r>
              <a:rPr lang="fr-FR" dirty="0" err="1"/>
              <a:t>nullables</a:t>
            </a:r>
            <a:endParaRPr lang="fr-FR" dirty="0"/>
          </a:p>
          <a:p>
            <a:pPr lvl="3"/>
            <a:r>
              <a:rPr lang="fr-FR" dirty="0"/>
              <a:t>type de retour void</a:t>
            </a:r>
          </a:p>
          <a:p>
            <a:pPr lvl="3"/>
            <a:r>
              <a:rPr lang="fr-FR" dirty="0"/>
              <a:t>pseudo-type </a:t>
            </a:r>
            <a:r>
              <a:rPr lang="fr-FR" dirty="0" err="1"/>
              <a:t>iterable</a:t>
            </a:r>
            <a:endParaRPr lang="fr-FR" dirty="0"/>
          </a:p>
          <a:p>
            <a:pPr lvl="3"/>
            <a:r>
              <a:rPr lang="fr-FR" dirty="0"/>
              <a:t>visibilité des constantes de classes</a:t>
            </a:r>
          </a:p>
          <a:p>
            <a:pPr lvl="3"/>
            <a:r>
              <a:rPr lang="fr-FR" dirty="0"/>
              <a:t>améliorations de </a:t>
            </a:r>
            <a:r>
              <a:rPr lang="fr-FR" dirty="0" err="1"/>
              <a:t>list</a:t>
            </a:r>
            <a:r>
              <a:rPr lang="fr-FR" dirty="0"/>
              <a:t>()</a:t>
            </a:r>
          </a:p>
          <a:p>
            <a:pPr lvl="3"/>
            <a:r>
              <a:rPr lang="fr-FR" dirty="0"/>
              <a:t>catch de plusieurs types d'exception</a:t>
            </a:r>
          </a:p>
          <a:p>
            <a:pPr lvl="2"/>
            <a:r>
              <a:rPr lang="fr-FR" dirty="0"/>
              <a:t>7.1.1 à 7.1.25</a:t>
            </a:r>
            <a:r>
              <a:rPr lang="fr-FR" dirty="0">
                <a:sym typeface="Wingdings" panose="05000000000000000000" pitchFamily="2" charset="2"/>
              </a:rPr>
              <a:t>maintenu </a:t>
            </a:r>
            <a:r>
              <a:rPr lang="fr-FR" dirty="0" err="1">
                <a:sym typeface="Wingdings" panose="05000000000000000000" pitchFamily="2" charset="2"/>
              </a:rPr>
              <a:t>jsqu’au</a:t>
            </a:r>
            <a:r>
              <a:rPr lang="fr-FR" dirty="0">
                <a:sym typeface="Wingdings" panose="05000000000000000000" pitchFamily="2" charset="2"/>
              </a:rPr>
              <a:t> 6 décembre 2018</a:t>
            </a:r>
          </a:p>
          <a:p>
            <a:pPr lvl="3"/>
            <a:r>
              <a:rPr lang="fr-FR" dirty="0">
                <a:sym typeface="Wingdings" panose="05000000000000000000" pitchFamily="2" charset="2"/>
              </a:rPr>
              <a:t>Correction de bogues </a:t>
            </a:r>
          </a:p>
          <a:p>
            <a:pPr lvl="1"/>
            <a:r>
              <a:rPr lang="fr-FR" dirty="0">
                <a:sym typeface="Wingdings" panose="05000000000000000000" pitchFamily="2" charset="2"/>
              </a:rPr>
              <a:t>7.2.0 à 7.2.16 30 Novembre 2017 maintenu jusqu’au 7 mars 2019</a:t>
            </a:r>
          </a:p>
          <a:p>
            <a:pPr lvl="2"/>
            <a:endParaRPr lang="fr-FR" dirty="0"/>
          </a:p>
        </p:txBody>
      </p:sp>
    </p:spTree>
    <p:extLst>
      <p:ext uri="{BB962C8B-B14F-4D97-AF65-F5344CB8AC3E}">
        <p14:creationId xmlns:p14="http://schemas.microsoft.com/office/powerpoint/2010/main" val="81660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clients web </a:t>
            </a:r>
          </a:p>
        </p:txBody>
      </p:sp>
      <p:sp>
        <p:nvSpPr>
          <p:cNvPr id="3" name="Espace réservé du contenu 2"/>
          <p:cNvSpPr>
            <a:spLocks noGrp="1"/>
          </p:cNvSpPr>
          <p:nvPr>
            <p:ph idx="1"/>
          </p:nvPr>
        </p:nvSpPr>
        <p:spPr/>
        <p:txBody>
          <a:bodyPr>
            <a:normAutofit/>
          </a:bodyPr>
          <a:lstStyle/>
          <a:p>
            <a:r>
              <a:rPr lang="fr-FR" dirty="0"/>
              <a:t>On appelle client </a:t>
            </a:r>
          </a:p>
          <a:p>
            <a:pPr lvl="1"/>
            <a:r>
              <a:rPr lang="fr-FR" dirty="0"/>
              <a:t>une application  qui </a:t>
            </a:r>
          </a:p>
          <a:p>
            <a:pPr lvl="2"/>
            <a:r>
              <a:rPr lang="fr-FR" dirty="0"/>
              <a:t>comprend le html </a:t>
            </a:r>
          </a:p>
          <a:p>
            <a:pPr lvl="2"/>
            <a:r>
              <a:rPr lang="fr-FR" dirty="0"/>
              <a:t>comprend le </a:t>
            </a:r>
            <a:r>
              <a:rPr lang="fr-FR" dirty="0" err="1"/>
              <a:t>css</a:t>
            </a:r>
            <a:endParaRPr lang="fr-FR" dirty="0"/>
          </a:p>
          <a:p>
            <a:pPr lvl="2"/>
            <a:r>
              <a:rPr lang="fr-FR" dirty="0"/>
              <a:t>et  des langages de scripts</a:t>
            </a:r>
          </a:p>
          <a:p>
            <a:pPr lvl="2"/>
            <a:r>
              <a:rPr lang="fr-FR" dirty="0"/>
              <a:t>assemble le tout pour afficher une page et gérer son fonctionnement </a:t>
            </a:r>
          </a:p>
          <a:p>
            <a:pPr lvl="2"/>
            <a:endParaRPr lang="fr-FR" dirty="0"/>
          </a:p>
          <a:p>
            <a:pPr lvl="2"/>
            <a:r>
              <a:rPr lang="fr-FR" dirty="0"/>
              <a:t>les plus courants :</a:t>
            </a:r>
          </a:p>
          <a:p>
            <a:pPr lvl="3"/>
            <a:r>
              <a:rPr lang="fr-FR" dirty="0"/>
              <a:t>Microsoft IE5/6/7/8/9, EDGE</a:t>
            </a:r>
          </a:p>
          <a:p>
            <a:pPr lvl="3"/>
            <a:r>
              <a:rPr lang="fr-FR" dirty="0" err="1"/>
              <a:t>Mozilla</a:t>
            </a:r>
            <a:r>
              <a:rPr lang="fr-FR" dirty="0"/>
              <a:t> </a:t>
            </a:r>
            <a:r>
              <a:rPr lang="fr-FR" dirty="0" err="1"/>
              <a:t>Firefox</a:t>
            </a:r>
            <a:endParaRPr lang="fr-FR" dirty="0"/>
          </a:p>
          <a:p>
            <a:pPr lvl="3"/>
            <a:r>
              <a:rPr lang="fr-FR" dirty="0"/>
              <a:t>Google Chrome , </a:t>
            </a:r>
            <a:r>
              <a:rPr lang="fr-FR" dirty="0" err="1"/>
              <a:t>chronium</a:t>
            </a:r>
            <a:endParaRPr lang="fr-FR" dirty="0"/>
          </a:p>
          <a:p>
            <a:pPr lvl="3"/>
            <a:r>
              <a:rPr lang="fr-FR" dirty="0"/>
              <a:t>Apple safari</a:t>
            </a:r>
          </a:p>
        </p:txBody>
      </p:sp>
    </p:spTree>
    <p:extLst>
      <p:ext uri="{BB962C8B-B14F-4D97-AF65-F5344CB8AC3E}">
        <p14:creationId xmlns:p14="http://schemas.microsoft.com/office/powerpoint/2010/main" val="287946699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03659B1-0AC3-4A8F-98B5-CADFF770EA64}"/>
              </a:ext>
            </a:extLst>
          </p:cNvPr>
          <p:cNvSpPr>
            <a:spLocks noGrp="1"/>
          </p:cNvSpPr>
          <p:nvPr>
            <p:ph type="title"/>
          </p:nvPr>
        </p:nvSpPr>
        <p:spPr/>
        <p:txBody>
          <a:bodyPr/>
          <a:lstStyle/>
          <a:p>
            <a:r>
              <a:rPr lang="fr-FR" dirty="0"/>
              <a:t>Historique PHP 7.3 &amp; 7.4</a:t>
            </a:r>
          </a:p>
        </p:txBody>
      </p:sp>
      <p:sp>
        <p:nvSpPr>
          <p:cNvPr id="3" name="Espace réservé du contenu 2">
            <a:extLst>
              <a:ext uri="{FF2B5EF4-FFF2-40B4-BE49-F238E27FC236}">
                <a16:creationId xmlns:a16="http://schemas.microsoft.com/office/drawing/2014/main" xmlns="" id="{D9052F74-32AC-4AA2-83FD-9BE64872F82C}"/>
              </a:ext>
            </a:extLst>
          </p:cNvPr>
          <p:cNvSpPr>
            <a:spLocks noGrp="1"/>
          </p:cNvSpPr>
          <p:nvPr>
            <p:ph idx="1"/>
          </p:nvPr>
        </p:nvSpPr>
        <p:spPr/>
        <p:txBody>
          <a:bodyPr>
            <a:normAutofit fontScale="70000" lnSpcReduction="20000"/>
          </a:bodyPr>
          <a:lstStyle/>
          <a:p>
            <a:r>
              <a:rPr lang="fr-FR" dirty="0"/>
              <a:t>Versions &amp; ajouts majeurs</a:t>
            </a:r>
          </a:p>
          <a:p>
            <a:pPr lvl="2"/>
            <a:r>
              <a:rPr lang="fr-FR" dirty="0"/>
              <a:t>7.3.0</a:t>
            </a:r>
            <a:r>
              <a:rPr lang="fr-FR" dirty="0">
                <a:sym typeface="Wingdings" panose="05000000000000000000" pitchFamily="2" charset="2"/>
              </a:rPr>
              <a:t>28 Novembre 2018</a:t>
            </a:r>
            <a:endParaRPr lang="fr-FR" dirty="0"/>
          </a:p>
          <a:p>
            <a:pPr lvl="3"/>
            <a:r>
              <a:rPr lang="fr-FR" dirty="0"/>
              <a:t>Syntaxe </a:t>
            </a:r>
            <a:r>
              <a:rPr lang="fr-FR" dirty="0" err="1"/>
              <a:t>Heredoc</a:t>
            </a:r>
            <a:r>
              <a:rPr lang="fr-FR" dirty="0"/>
              <a:t> et </a:t>
            </a:r>
            <a:r>
              <a:rPr lang="fr-FR" dirty="0" err="1"/>
              <a:t>Nowdoc</a:t>
            </a:r>
            <a:r>
              <a:rPr lang="fr-FR" dirty="0"/>
              <a:t> plus flexibles</a:t>
            </a:r>
          </a:p>
          <a:p>
            <a:pPr lvl="3"/>
            <a:r>
              <a:rPr lang="fr-FR" dirty="0"/>
              <a:t>virgule de fin dans l’appel de fonction</a:t>
            </a:r>
          </a:p>
          <a:p>
            <a:pPr lvl="3"/>
            <a:r>
              <a:rPr lang="fr-FR" dirty="0"/>
              <a:t>JSON_THROW_ON_ERROR</a:t>
            </a:r>
          </a:p>
          <a:p>
            <a:pPr lvl="3"/>
            <a:r>
              <a:rPr lang="fr-FR" dirty="0"/>
              <a:t>affectation par référence avec la fonction </a:t>
            </a:r>
            <a:r>
              <a:rPr lang="fr-FR" dirty="0" err="1"/>
              <a:t>list</a:t>
            </a:r>
            <a:r>
              <a:rPr lang="fr-FR" dirty="0"/>
              <a:t>()</a:t>
            </a:r>
          </a:p>
          <a:p>
            <a:pPr lvl="3"/>
            <a:r>
              <a:rPr lang="fr-FR" dirty="0" err="1"/>
              <a:t>is_countable</a:t>
            </a:r>
            <a:r>
              <a:rPr lang="fr-FR" dirty="0"/>
              <a:t>(), </a:t>
            </a:r>
            <a:r>
              <a:rPr lang="fr-FR" dirty="0" err="1"/>
              <a:t>array_key_first</a:t>
            </a:r>
            <a:r>
              <a:rPr lang="fr-FR" dirty="0"/>
              <a:t>() et </a:t>
            </a:r>
            <a:r>
              <a:rPr lang="fr-FR" dirty="0" err="1"/>
              <a:t>array_key_last</a:t>
            </a:r>
            <a:r>
              <a:rPr lang="fr-FR" dirty="0"/>
              <a:t>()</a:t>
            </a:r>
          </a:p>
          <a:p>
            <a:pPr lvl="3"/>
            <a:r>
              <a:rPr lang="fr-FR" dirty="0"/>
              <a:t>algorithme de hachage Argon2id, etc. 40</a:t>
            </a:r>
          </a:p>
          <a:p>
            <a:pPr lvl="2"/>
            <a:endParaRPr lang="fr-FR" dirty="0"/>
          </a:p>
          <a:p>
            <a:pPr lvl="2"/>
            <a:r>
              <a:rPr lang="fr-FR" dirty="0"/>
              <a:t>7.4.0</a:t>
            </a:r>
            <a:r>
              <a:rPr lang="fr-FR" dirty="0">
                <a:sym typeface="Wingdings" panose="05000000000000000000" pitchFamily="2" charset="2"/>
              </a:rPr>
              <a:t>29 Novembre 2019</a:t>
            </a:r>
            <a:endParaRPr lang="fr-FR" dirty="0"/>
          </a:p>
          <a:p>
            <a:pPr lvl="3"/>
            <a:r>
              <a:rPr lang="fr-FR" dirty="0"/>
              <a:t>Propriétés typées 2.0</a:t>
            </a:r>
          </a:p>
          <a:p>
            <a:pPr lvl="3"/>
            <a:r>
              <a:rPr lang="fr-FR" dirty="0" err="1"/>
              <a:t>Préchargement</a:t>
            </a:r>
            <a:endParaRPr lang="fr-FR" dirty="0"/>
          </a:p>
          <a:p>
            <a:pPr lvl="3"/>
            <a:r>
              <a:rPr lang="fr-FR" dirty="0"/>
              <a:t>opérateur d’affectation par coalescence nulle</a:t>
            </a:r>
          </a:p>
          <a:p>
            <a:pPr lvl="3"/>
            <a:r>
              <a:rPr lang="fr-FR" dirty="0" err="1"/>
              <a:t>openssl_random_pseudo_bytes</a:t>
            </a:r>
            <a:r>
              <a:rPr lang="fr-FR" dirty="0"/>
              <a:t> peut lancer une exception</a:t>
            </a:r>
          </a:p>
          <a:p>
            <a:pPr lvl="3"/>
            <a:r>
              <a:rPr lang="fr-FR" dirty="0"/>
              <a:t>ajout des références faibles</a:t>
            </a:r>
          </a:p>
          <a:p>
            <a:pPr lvl="3"/>
            <a:r>
              <a:rPr lang="fr-FR" dirty="0"/>
              <a:t>l’extension de hash de l’interface FFI (</a:t>
            </a:r>
            <a:r>
              <a:rPr lang="fr-FR" dirty="0" err="1"/>
              <a:t>Foreign</a:t>
            </a:r>
            <a:r>
              <a:rPr lang="fr-FR" dirty="0"/>
              <a:t> Function Interface) est toujours obligatoire</a:t>
            </a:r>
          </a:p>
          <a:p>
            <a:pPr lvl="3"/>
            <a:r>
              <a:rPr lang="fr-FR" dirty="0"/>
              <a:t>registre des </a:t>
            </a:r>
            <a:r>
              <a:rPr lang="fr-FR" dirty="0" err="1"/>
              <a:t>hashs</a:t>
            </a:r>
            <a:r>
              <a:rPr lang="fr-FR" dirty="0"/>
              <a:t> de mots de passe</a:t>
            </a:r>
          </a:p>
          <a:p>
            <a:pPr lvl="3"/>
            <a:r>
              <a:rPr lang="fr-FR" dirty="0"/>
              <a:t>split sur les chaînes multi‐octets</a:t>
            </a:r>
          </a:p>
          <a:p>
            <a:pPr lvl="3"/>
            <a:r>
              <a:rPr lang="fr-FR" dirty="0"/>
              <a:t>réflexion pour les références</a:t>
            </a:r>
          </a:p>
          <a:p>
            <a:pPr lvl="3"/>
            <a:r>
              <a:rPr lang="fr-FR" dirty="0" err="1"/>
              <a:t>unbundle</a:t>
            </a:r>
            <a:r>
              <a:rPr lang="fr-FR" dirty="0"/>
              <a:t> </a:t>
            </a:r>
            <a:r>
              <a:rPr lang="fr-FR" dirty="0" err="1"/>
              <a:t>ext</a:t>
            </a:r>
            <a:r>
              <a:rPr lang="fr-FR" dirty="0"/>
              <a:t>/</a:t>
            </a:r>
            <a:r>
              <a:rPr lang="fr-FR" dirty="0" err="1"/>
              <a:t>wddx</a:t>
            </a:r>
            <a:endParaRPr lang="fr-FR" dirty="0"/>
          </a:p>
          <a:p>
            <a:pPr lvl="3"/>
            <a:r>
              <a:rPr lang="fr-FR" dirty="0"/>
              <a:t>nouveau mécanisme de sérialisation personnalisée des objets</a:t>
            </a:r>
          </a:p>
          <a:p>
            <a:pPr lvl="1"/>
            <a:r>
              <a:rPr lang="fr-FR" dirty="0"/>
              <a:t>8.0 </a:t>
            </a:r>
            <a:r>
              <a:rPr lang="fr-FR" dirty="0">
                <a:sym typeface="Wingdings" panose="05000000000000000000" pitchFamily="2" charset="2"/>
              </a:rPr>
              <a:t> version à venir prévu pour 2020</a:t>
            </a:r>
            <a:endParaRPr lang="fr-FR" dirty="0"/>
          </a:p>
        </p:txBody>
      </p:sp>
    </p:spTree>
    <p:extLst>
      <p:ext uri="{BB962C8B-B14F-4D97-AF65-F5344CB8AC3E}">
        <p14:creationId xmlns:p14="http://schemas.microsoft.com/office/powerpoint/2010/main" val="18463593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2FA9860-8CE3-4953-822B-A04956FBC5B1}"/>
              </a:ext>
            </a:extLst>
          </p:cNvPr>
          <p:cNvSpPr>
            <a:spLocks noGrp="1"/>
          </p:cNvSpPr>
          <p:nvPr>
            <p:ph type="title"/>
          </p:nvPr>
        </p:nvSpPr>
        <p:spPr/>
        <p:txBody>
          <a:bodyPr/>
          <a:lstStyle/>
          <a:p>
            <a:r>
              <a:rPr lang="fr-FR" dirty="0"/>
              <a:t>Introduction MVC</a:t>
            </a:r>
          </a:p>
        </p:txBody>
      </p:sp>
      <p:sp>
        <p:nvSpPr>
          <p:cNvPr id="3" name="Espace réservé du contenu 2">
            <a:extLst>
              <a:ext uri="{FF2B5EF4-FFF2-40B4-BE49-F238E27FC236}">
                <a16:creationId xmlns:a16="http://schemas.microsoft.com/office/drawing/2014/main" xmlns="" id="{F59DCBEC-F171-4A8F-B8C4-7B3EECB7DB7C}"/>
              </a:ext>
            </a:extLst>
          </p:cNvPr>
          <p:cNvSpPr>
            <a:spLocks noGrp="1"/>
          </p:cNvSpPr>
          <p:nvPr>
            <p:ph idx="1"/>
          </p:nvPr>
        </p:nvSpPr>
        <p:spPr/>
        <p:txBody>
          <a:bodyPr>
            <a:normAutofit/>
          </a:bodyPr>
          <a:lstStyle/>
          <a:p>
            <a:r>
              <a:rPr lang="fr-FR" dirty="0"/>
              <a:t>Modèle de conception</a:t>
            </a:r>
          </a:p>
          <a:p>
            <a:pPr lvl="1"/>
            <a:r>
              <a:rPr lang="fr-FR" dirty="0"/>
              <a:t>Basé sur la séparation sémantique des contenus</a:t>
            </a:r>
          </a:p>
          <a:p>
            <a:pPr lvl="1"/>
            <a:endParaRPr lang="fr-FR" dirty="0"/>
          </a:p>
          <a:p>
            <a:pPr lvl="1"/>
            <a:endParaRPr lang="fr-FR" dirty="0"/>
          </a:p>
          <a:p>
            <a:pPr lvl="1"/>
            <a:endParaRPr lang="fr-FR" dirty="0"/>
          </a:p>
          <a:p>
            <a:pPr lvl="1"/>
            <a:endParaRPr lang="fr-FR" dirty="0"/>
          </a:p>
          <a:p>
            <a:pPr lvl="1"/>
            <a:r>
              <a:rPr lang="fr-FR" dirty="0"/>
              <a:t>Cf modèle est facilité par l’usage d’un url </a:t>
            </a:r>
            <a:r>
              <a:rPr lang="fr-FR" dirty="0" err="1"/>
              <a:t>rewiting</a:t>
            </a:r>
            <a:endParaRPr lang="fr-FR" dirty="0"/>
          </a:p>
          <a:p>
            <a:pPr lvl="3"/>
            <a:r>
              <a:rPr lang="fr-FR" dirty="0"/>
              <a:t>Renommage des chemins</a:t>
            </a:r>
          </a:p>
          <a:p>
            <a:pPr lvl="1"/>
            <a:r>
              <a:rPr lang="fr-FR" dirty="0"/>
              <a:t>Des </a:t>
            </a:r>
            <a:r>
              <a:rPr lang="fr-FR" dirty="0" err="1"/>
              <a:t>framework</a:t>
            </a:r>
            <a:r>
              <a:rPr lang="fr-FR" dirty="0"/>
              <a:t> dédiés exemple : cakePHP</a:t>
            </a:r>
          </a:p>
        </p:txBody>
      </p:sp>
      <p:sp>
        <p:nvSpPr>
          <p:cNvPr id="5" name="Rectangle 4">
            <a:extLst>
              <a:ext uri="{FF2B5EF4-FFF2-40B4-BE49-F238E27FC236}">
                <a16:creationId xmlns:a16="http://schemas.microsoft.com/office/drawing/2014/main" xmlns="" id="{CD9882EE-4F74-4E7F-B18F-C9A9B40CE27D}"/>
              </a:ext>
            </a:extLst>
          </p:cNvPr>
          <p:cNvSpPr/>
          <p:nvPr/>
        </p:nvSpPr>
        <p:spPr>
          <a:xfrm>
            <a:off x="1054100" y="2590800"/>
            <a:ext cx="1511300" cy="11303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&lt;une vue/&gt;</a:t>
            </a:r>
          </a:p>
        </p:txBody>
      </p:sp>
      <p:sp>
        <p:nvSpPr>
          <p:cNvPr id="6" name="Ellipse 5">
            <a:extLst>
              <a:ext uri="{FF2B5EF4-FFF2-40B4-BE49-F238E27FC236}">
                <a16:creationId xmlns:a16="http://schemas.microsoft.com/office/drawing/2014/main" xmlns="" id="{7EABFB35-5F7C-4CB1-B8BC-2A6050589711}"/>
              </a:ext>
            </a:extLst>
          </p:cNvPr>
          <p:cNvSpPr/>
          <p:nvPr/>
        </p:nvSpPr>
        <p:spPr>
          <a:xfrm>
            <a:off x="4826000" y="2527300"/>
            <a:ext cx="1511300" cy="1244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1200" dirty="0"/>
              <a:t>&lt;?</a:t>
            </a:r>
          </a:p>
          <a:p>
            <a:pPr algn="ctr"/>
            <a:r>
              <a:rPr lang="fr-FR" sz="1400" dirty="0"/>
              <a:t>Modèle</a:t>
            </a:r>
            <a:endParaRPr lang="fr-FR" dirty="0"/>
          </a:p>
          <a:p>
            <a:pPr algn="ctr"/>
            <a:r>
              <a:rPr lang="fr-FR" sz="1200" dirty="0"/>
              <a:t>?&gt;</a:t>
            </a:r>
            <a:endParaRPr lang="fr-FR" dirty="0"/>
          </a:p>
        </p:txBody>
      </p:sp>
      <p:sp>
        <p:nvSpPr>
          <p:cNvPr id="7" name="Triangle isocèle 6">
            <a:extLst>
              <a:ext uri="{FF2B5EF4-FFF2-40B4-BE49-F238E27FC236}">
                <a16:creationId xmlns:a16="http://schemas.microsoft.com/office/drawing/2014/main" xmlns="" id="{51572EAE-08B9-4692-87C9-D57F42D26ED6}"/>
              </a:ext>
            </a:extLst>
          </p:cNvPr>
          <p:cNvSpPr/>
          <p:nvPr/>
        </p:nvSpPr>
        <p:spPr>
          <a:xfrm>
            <a:off x="8724900" y="2362200"/>
            <a:ext cx="1854200" cy="1358900"/>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200" dirty="0"/>
              <a:t>&lt;?</a:t>
            </a:r>
            <a:r>
              <a:rPr lang="fr-FR" sz="1400" dirty="0"/>
              <a:t> </a:t>
            </a:r>
            <a:r>
              <a:rPr lang="fr-FR" sz="1400" dirty="0" err="1"/>
              <a:t>controller</a:t>
            </a:r>
            <a:r>
              <a:rPr lang="fr-FR" sz="1400" dirty="0"/>
              <a:t> </a:t>
            </a:r>
            <a:r>
              <a:rPr lang="fr-FR" sz="1200" dirty="0"/>
              <a:t>?&gt;</a:t>
            </a:r>
            <a:endParaRPr lang="fr-FR" dirty="0"/>
          </a:p>
        </p:txBody>
      </p:sp>
      <p:cxnSp>
        <p:nvCxnSpPr>
          <p:cNvPr id="9" name="Connecteur droit avec flèche 8">
            <a:extLst>
              <a:ext uri="{FF2B5EF4-FFF2-40B4-BE49-F238E27FC236}">
                <a16:creationId xmlns:a16="http://schemas.microsoft.com/office/drawing/2014/main" xmlns="" id="{E303BA54-F731-4DBD-8C3F-50EAAD8B6613}"/>
              </a:ext>
            </a:extLst>
          </p:cNvPr>
          <p:cNvCxnSpPr>
            <a:stCxn id="7" idx="1"/>
            <a:endCxn id="6" idx="6"/>
          </p:cNvCxnSpPr>
          <p:nvPr/>
        </p:nvCxnSpPr>
        <p:spPr>
          <a:xfrm flipH="1">
            <a:off x="6337300" y="3041650"/>
            <a:ext cx="2851150" cy="107950"/>
          </a:xfrm>
          <a:prstGeom prst="straightConnector1">
            <a:avLst/>
          </a:prstGeom>
          <a:ln w="76200">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 name="Connecteur droit avec flèche 10">
            <a:extLst>
              <a:ext uri="{FF2B5EF4-FFF2-40B4-BE49-F238E27FC236}">
                <a16:creationId xmlns:a16="http://schemas.microsoft.com/office/drawing/2014/main" xmlns="" id="{2A364E78-36C4-4E8B-92B2-F39EF12C175D}"/>
              </a:ext>
            </a:extLst>
          </p:cNvPr>
          <p:cNvCxnSpPr>
            <a:stCxn id="6" idx="2"/>
            <a:endCxn id="5" idx="3"/>
          </p:cNvCxnSpPr>
          <p:nvPr/>
        </p:nvCxnSpPr>
        <p:spPr>
          <a:xfrm flipH="1">
            <a:off x="2565400" y="3149600"/>
            <a:ext cx="2260600" cy="635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20376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FBA38A7C-159A-4452-83FC-3B6127655706}"/>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xmlns="" id="{5E7CDF08-148B-4137-B560-6BEC8E1E1495}"/>
              </a:ext>
            </a:extLst>
          </p:cNvPr>
          <p:cNvSpPr>
            <a:spLocks noGrp="1"/>
          </p:cNvSpPr>
          <p:nvPr>
            <p:ph idx="1"/>
          </p:nvPr>
        </p:nvSpPr>
        <p:spPr/>
        <p:txBody>
          <a:bodyPr/>
          <a:lstStyle/>
          <a:p>
            <a:r>
              <a:rPr lang="fr-FR" dirty="0"/>
              <a:t>Dans cette partie, nous avons aborder :</a:t>
            </a:r>
          </a:p>
          <a:p>
            <a:pPr lvl="1"/>
            <a:endParaRPr lang="fr-FR" dirty="0"/>
          </a:p>
          <a:p>
            <a:pPr lvl="1"/>
            <a:r>
              <a:rPr lang="fr-FR" dirty="0"/>
              <a:t>La logique client / serveur</a:t>
            </a:r>
          </a:p>
          <a:p>
            <a:pPr lvl="1"/>
            <a:endParaRPr lang="fr-FR" dirty="0"/>
          </a:p>
          <a:p>
            <a:pPr lvl="1"/>
            <a:r>
              <a:rPr lang="fr-FR" dirty="0"/>
              <a:t>Les versions de php 4</a:t>
            </a:r>
            <a:r>
              <a:rPr lang="fr-FR" dirty="0">
                <a:sym typeface="Wingdings" panose="05000000000000000000" pitchFamily="2" charset="2"/>
              </a:rPr>
              <a:t>7</a:t>
            </a:r>
          </a:p>
          <a:p>
            <a:pPr lvl="1"/>
            <a:endParaRPr lang="fr-FR" dirty="0">
              <a:sym typeface="Wingdings" panose="05000000000000000000" pitchFamily="2" charset="2"/>
            </a:endParaRPr>
          </a:p>
          <a:p>
            <a:pPr lvl="1"/>
            <a:r>
              <a:rPr lang="fr-FR" dirty="0">
                <a:sym typeface="Wingdings" panose="05000000000000000000" pitchFamily="2" charset="2"/>
              </a:rPr>
              <a:t>La conception MVC</a:t>
            </a:r>
            <a:endParaRPr lang="fr-FR" dirty="0"/>
          </a:p>
        </p:txBody>
      </p:sp>
    </p:spTree>
    <p:extLst>
      <p:ext uri="{BB962C8B-B14F-4D97-AF65-F5344CB8AC3E}">
        <p14:creationId xmlns:p14="http://schemas.microsoft.com/office/powerpoint/2010/main" val="255654671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B0A3838D-D367-4C68-8F1C-2CE2583EA03B}"/>
              </a:ext>
            </a:extLst>
          </p:cNvPr>
          <p:cNvSpPr>
            <a:spLocks noGrp="1"/>
          </p:cNvSpPr>
          <p:nvPr>
            <p:ph type="title"/>
          </p:nvPr>
        </p:nvSpPr>
        <p:spPr/>
        <p:txBody>
          <a:bodyPr/>
          <a:lstStyle/>
          <a:p>
            <a:r>
              <a:rPr lang="fr-FR" dirty="0"/>
              <a:t>Automatisation d’un page web</a:t>
            </a:r>
          </a:p>
        </p:txBody>
      </p:sp>
      <p:sp>
        <p:nvSpPr>
          <p:cNvPr id="5" name="Espace réservé du texte 4">
            <a:extLst>
              <a:ext uri="{FF2B5EF4-FFF2-40B4-BE49-F238E27FC236}">
                <a16:creationId xmlns:a16="http://schemas.microsoft.com/office/drawing/2014/main" xmlns="" id="{BD072488-F952-48AB-B07C-CD1CDB498882}"/>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7901268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48663C21-DC02-4186-B1CF-5C013451B6A9}"/>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xmlns="" id="{8D72324C-77D0-42E5-A2AC-117708E938B4}"/>
              </a:ext>
            </a:extLst>
          </p:cNvPr>
          <p:cNvSpPr>
            <a:spLocks noGrp="1"/>
          </p:cNvSpPr>
          <p:nvPr>
            <p:ph idx="1"/>
          </p:nvPr>
        </p:nvSpPr>
        <p:spPr/>
        <p:txBody>
          <a:bodyPr/>
          <a:lstStyle/>
          <a:p>
            <a:r>
              <a:rPr lang="fr-FR" dirty="0"/>
              <a:t>Dans cette partie, nous aborderons </a:t>
            </a:r>
          </a:p>
          <a:p>
            <a:endParaRPr lang="fr-FR" dirty="0"/>
          </a:p>
          <a:p>
            <a:pPr lvl="1"/>
            <a:r>
              <a:rPr lang="fr-FR" dirty="0"/>
              <a:t>La conception client / serveur</a:t>
            </a:r>
          </a:p>
          <a:p>
            <a:pPr lvl="1"/>
            <a:endParaRPr lang="fr-FR" dirty="0"/>
          </a:p>
          <a:p>
            <a:pPr lvl="1"/>
            <a:endParaRPr lang="fr-FR" dirty="0"/>
          </a:p>
          <a:p>
            <a:pPr lvl="1"/>
            <a:r>
              <a:rPr lang="fr-FR" dirty="0"/>
              <a:t>Le principe SPA</a:t>
            </a:r>
          </a:p>
          <a:p>
            <a:pPr lvl="1"/>
            <a:endParaRPr lang="fr-FR" dirty="0"/>
          </a:p>
          <a:p>
            <a:pPr lvl="1"/>
            <a:endParaRPr lang="fr-FR" dirty="0"/>
          </a:p>
          <a:p>
            <a:pPr lvl="1"/>
            <a:r>
              <a:rPr lang="fr-FR" dirty="0"/>
              <a:t>La mise en </a:t>
            </a:r>
            <a:r>
              <a:rPr lang="fr-FR" dirty="0" err="1"/>
              <a:t>oeuvre</a:t>
            </a:r>
            <a:r>
              <a:rPr lang="fr-FR" dirty="0"/>
              <a:t> de php et ses fonctionnalités </a:t>
            </a:r>
          </a:p>
        </p:txBody>
      </p:sp>
    </p:spTree>
    <p:extLst>
      <p:ext uri="{BB962C8B-B14F-4D97-AF65-F5344CB8AC3E}">
        <p14:creationId xmlns:p14="http://schemas.microsoft.com/office/powerpoint/2010/main" val="85400197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25EAB41-990B-4E6E-A561-58DE988C5FB2}"/>
              </a:ext>
            </a:extLst>
          </p:cNvPr>
          <p:cNvSpPr>
            <a:spLocks noGrp="1"/>
          </p:cNvSpPr>
          <p:nvPr>
            <p:ph type="title"/>
          </p:nvPr>
        </p:nvSpPr>
        <p:spPr/>
        <p:txBody>
          <a:bodyPr/>
          <a:lstStyle/>
          <a:p>
            <a:r>
              <a:rPr lang="fr-FR" dirty="0"/>
              <a:t>Principe de client -serveur</a:t>
            </a:r>
          </a:p>
        </p:txBody>
      </p:sp>
      <p:sp>
        <p:nvSpPr>
          <p:cNvPr id="3" name="Espace réservé du contenu 2">
            <a:extLst>
              <a:ext uri="{FF2B5EF4-FFF2-40B4-BE49-F238E27FC236}">
                <a16:creationId xmlns:a16="http://schemas.microsoft.com/office/drawing/2014/main" xmlns="" id="{BAA25314-31C8-4765-BC15-D371A3AB1278}"/>
              </a:ext>
            </a:extLst>
          </p:cNvPr>
          <p:cNvSpPr>
            <a:spLocks noGrp="1"/>
          </p:cNvSpPr>
          <p:nvPr>
            <p:ph idx="1"/>
          </p:nvPr>
        </p:nvSpPr>
        <p:spPr/>
        <p:txBody>
          <a:bodyPr/>
          <a:lstStyle/>
          <a:p>
            <a:r>
              <a:rPr lang="fr-FR" dirty="0"/>
              <a:t>Découpage client / serveur</a:t>
            </a:r>
          </a:p>
          <a:p>
            <a:pPr lvl="2"/>
            <a:r>
              <a:rPr lang="fr-FR" dirty="0"/>
              <a:t>Serveur 3 tiers : </a:t>
            </a:r>
            <a:r>
              <a:rPr lang="fr-FR" b="1" dirty="0">
                <a:solidFill>
                  <a:srgbClr val="00B050"/>
                </a:solidFill>
              </a:rPr>
              <a:t>A</a:t>
            </a:r>
            <a:r>
              <a:rPr lang="fr-FR" dirty="0"/>
              <a:t>pache </a:t>
            </a:r>
            <a:r>
              <a:rPr lang="fr-FR" b="1" dirty="0">
                <a:solidFill>
                  <a:schemeClr val="accent5">
                    <a:lumMod val="75000"/>
                  </a:schemeClr>
                </a:solidFill>
              </a:rPr>
              <a:t>M</a:t>
            </a:r>
            <a:r>
              <a:rPr lang="fr-FR" dirty="0"/>
              <a:t>ysql </a:t>
            </a:r>
            <a:r>
              <a:rPr lang="fr-FR" b="1" dirty="0">
                <a:solidFill>
                  <a:srgbClr val="7030A0"/>
                </a:solidFill>
              </a:rPr>
              <a:t>P</a:t>
            </a:r>
            <a:r>
              <a:rPr lang="fr-FR" dirty="0"/>
              <a:t>hp</a:t>
            </a:r>
          </a:p>
        </p:txBody>
      </p:sp>
      <p:sp>
        <p:nvSpPr>
          <p:cNvPr id="4" name="Rectangle 3">
            <a:extLst>
              <a:ext uri="{FF2B5EF4-FFF2-40B4-BE49-F238E27FC236}">
                <a16:creationId xmlns:a16="http://schemas.microsoft.com/office/drawing/2014/main" xmlns="" id="{EFFF356D-7750-4819-B31F-A331BD65E3D8}"/>
              </a:ext>
            </a:extLst>
          </p:cNvPr>
          <p:cNvSpPr/>
          <p:nvPr/>
        </p:nvSpPr>
        <p:spPr>
          <a:xfrm>
            <a:off x="942975" y="2308860"/>
            <a:ext cx="2695575" cy="3853816"/>
          </a:xfrm>
          <a:prstGeom prst="rec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fr-FR" dirty="0"/>
              <a:t>Client</a:t>
            </a:r>
          </a:p>
        </p:txBody>
      </p:sp>
      <p:sp>
        <p:nvSpPr>
          <p:cNvPr id="5" name="Rectangle 4">
            <a:extLst>
              <a:ext uri="{FF2B5EF4-FFF2-40B4-BE49-F238E27FC236}">
                <a16:creationId xmlns:a16="http://schemas.microsoft.com/office/drawing/2014/main" xmlns="" id="{442A6E94-47CC-44FD-9E8F-A90CC22E2FCE}"/>
              </a:ext>
            </a:extLst>
          </p:cNvPr>
          <p:cNvSpPr/>
          <p:nvPr/>
        </p:nvSpPr>
        <p:spPr>
          <a:xfrm>
            <a:off x="8023861" y="1474470"/>
            <a:ext cx="3068042" cy="4688205"/>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pPr algn="ctr"/>
            <a:r>
              <a:rPr lang="fr-FR" dirty="0"/>
              <a:t>Serveur AMP</a:t>
            </a:r>
          </a:p>
        </p:txBody>
      </p:sp>
      <p:sp>
        <p:nvSpPr>
          <p:cNvPr id="6" name="Rectangle : coins arrondis 5">
            <a:extLst>
              <a:ext uri="{FF2B5EF4-FFF2-40B4-BE49-F238E27FC236}">
                <a16:creationId xmlns:a16="http://schemas.microsoft.com/office/drawing/2014/main" xmlns="" id="{22394449-E1A9-4781-8F0E-E320ED8A3D53}"/>
              </a:ext>
            </a:extLst>
          </p:cNvPr>
          <p:cNvSpPr/>
          <p:nvPr/>
        </p:nvSpPr>
        <p:spPr>
          <a:xfrm>
            <a:off x="1100098" y="5057775"/>
            <a:ext cx="2376527" cy="762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dirty="0"/>
              <a:t>Appel GET</a:t>
            </a:r>
          </a:p>
        </p:txBody>
      </p:sp>
      <p:pic>
        <p:nvPicPr>
          <p:cNvPr id="8" name="Image 7">
            <a:extLst>
              <a:ext uri="{FF2B5EF4-FFF2-40B4-BE49-F238E27FC236}">
                <a16:creationId xmlns:a16="http://schemas.microsoft.com/office/drawing/2014/main" xmlns="" id="{FF777B38-DE3E-4070-AD2B-ECD0135BDC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3131" y="2738436"/>
            <a:ext cx="2330459" cy="1543050"/>
          </a:xfrm>
          <a:prstGeom prst="rect">
            <a:avLst/>
          </a:prstGeom>
        </p:spPr>
      </p:pic>
      <p:cxnSp>
        <p:nvCxnSpPr>
          <p:cNvPr id="10" name="Connecteur droit avec flèche 9">
            <a:extLst>
              <a:ext uri="{FF2B5EF4-FFF2-40B4-BE49-F238E27FC236}">
                <a16:creationId xmlns:a16="http://schemas.microsoft.com/office/drawing/2014/main" xmlns="" id="{BD93C341-D00B-4645-9D0C-80A2CCDD442A}"/>
              </a:ext>
            </a:extLst>
          </p:cNvPr>
          <p:cNvCxnSpPr/>
          <p:nvPr/>
        </p:nvCxnSpPr>
        <p:spPr>
          <a:xfrm>
            <a:off x="1463040" y="4281486"/>
            <a:ext cx="148590" cy="69056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1" name="ZoneTexte 10">
            <a:extLst>
              <a:ext uri="{FF2B5EF4-FFF2-40B4-BE49-F238E27FC236}">
                <a16:creationId xmlns:a16="http://schemas.microsoft.com/office/drawing/2014/main" xmlns="" id="{0742217F-3E59-42BA-89E0-39F18560C3D2}"/>
              </a:ext>
            </a:extLst>
          </p:cNvPr>
          <p:cNvSpPr txBox="1"/>
          <p:nvPr/>
        </p:nvSpPr>
        <p:spPr>
          <a:xfrm>
            <a:off x="1486999" y="4244451"/>
            <a:ext cx="1289392" cy="369332"/>
          </a:xfrm>
          <a:prstGeom prst="rect">
            <a:avLst/>
          </a:prstGeom>
          <a:noFill/>
        </p:spPr>
        <p:txBody>
          <a:bodyPr wrap="none" rtlCol="0">
            <a:spAutoFit/>
          </a:bodyPr>
          <a:lstStyle/>
          <a:p>
            <a:r>
              <a:rPr lang="fr-FR" dirty="0" err="1">
                <a:solidFill>
                  <a:srgbClr val="00B050"/>
                </a:solidFill>
              </a:rPr>
              <a:t>Interraction</a:t>
            </a:r>
            <a:endParaRPr lang="fr-FR" dirty="0">
              <a:solidFill>
                <a:srgbClr val="00B050"/>
              </a:solidFill>
            </a:endParaRPr>
          </a:p>
        </p:txBody>
      </p:sp>
      <p:cxnSp>
        <p:nvCxnSpPr>
          <p:cNvPr id="12" name="Connecteur droit avec flèche 11">
            <a:extLst>
              <a:ext uri="{FF2B5EF4-FFF2-40B4-BE49-F238E27FC236}">
                <a16:creationId xmlns:a16="http://schemas.microsoft.com/office/drawing/2014/main" xmlns="" id="{07A85785-B75D-4B12-AB38-9D8A7B84AF2A}"/>
              </a:ext>
            </a:extLst>
          </p:cNvPr>
          <p:cNvCxnSpPr>
            <a:cxnSpLocks/>
          </p:cNvCxnSpPr>
          <p:nvPr/>
        </p:nvCxnSpPr>
        <p:spPr>
          <a:xfrm flipV="1">
            <a:off x="2956547" y="4281486"/>
            <a:ext cx="221678" cy="77628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ZoneTexte 16">
            <a:extLst>
              <a:ext uri="{FF2B5EF4-FFF2-40B4-BE49-F238E27FC236}">
                <a16:creationId xmlns:a16="http://schemas.microsoft.com/office/drawing/2014/main" xmlns="" id="{3E0F714B-2E73-4E90-AC78-E9C55F4CF0C0}"/>
              </a:ext>
            </a:extLst>
          </p:cNvPr>
          <p:cNvSpPr txBox="1"/>
          <p:nvPr/>
        </p:nvSpPr>
        <p:spPr>
          <a:xfrm>
            <a:off x="2173645" y="4669630"/>
            <a:ext cx="818366" cy="369332"/>
          </a:xfrm>
          <a:prstGeom prst="rect">
            <a:avLst/>
          </a:prstGeom>
          <a:noFill/>
        </p:spPr>
        <p:txBody>
          <a:bodyPr wrap="none" rtlCol="0">
            <a:spAutoFit/>
          </a:bodyPr>
          <a:lstStyle/>
          <a:p>
            <a:r>
              <a:rPr lang="fr-FR" dirty="0">
                <a:solidFill>
                  <a:schemeClr val="accent6">
                    <a:lumMod val="75000"/>
                  </a:schemeClr>
                </a:solidFill>
              </a:rPr>
              <a:t>Retour</a:t>
            </a:r>
          </a:p>
        </p:txBody>
      </p:sp>
      <p:sp>
        <p:nvSpPr>
          <p:cNvPr id="18" name="Rectangle : coins arrondis 17">
            <a:extLst>
              <a:ext uri="{FF2B5EF4-FFF2-40B4-BE49-F238E27FC236}">
                <a16:creationId xmlns:a16="http://schemas.microsoft.com/office/drawing/2014/main" xmlns="" id="{73350162-3C76-43D9-8049-46F72EB027AB}"/>
              </a:ext>
            </a:extLst>
          </p:cNvPr>
          <p:cNvSpPr/>
          <p:nvPr/>
        </p:nvSpPr>
        <p:spPr>
          <a:xfrm>
            <a:off x="8263890" y="1846883"/>
            <a:ext cx="2668487" cy="7620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fr-FR" dirty="0"/>
              <a:t>Base de données </a:t>
            </a:r>
          </a:p>
          <a:p>
            <a:pPr algn="ctr"/>
            <a:r>
              <a:rPr lang="fr-FR" dirty="0"/>
              <a:t>Ex. Mysql</a:t>
            </a:r>
          </a:p>
        </p:txBody>
      </p:sp>
      <p:sp>
        <p:nvSpPr>
          <p:cNvPr id="19" name="Rectangle : coins arrondis 18">
            <a:extLst>
              <a:ext uri="{FF2B5EF4-FFF2-40B4-BE49-F238E27FC236}">
                <a16:creationId xmlns:a16="http://schemas.microsoft.com/office/drawing/2014/main" xmlns="" id="{85C6206D-D5C0-4BFB-86DF-1A42DE1DCD5F}"/>
              </a:ext>
            </a:extLst>
          </p:cNvPr>
          <p:cNvSpPr/>
          <p:nvPr/>
        </p:nvSpPr>
        <p:spPr>
          <a:xfrm>
            <a:off x="8211530" y="3519486"/>
            <a:ext cx="2668487" cy="7620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fr-FR" dirty="0"/>
              <a:t>Dynamisation PHP</a:t>
            </a:r>
          </a:p>
        </p:txBody>
      </p:sp>
      <p:sp>
        <p:nvSpPr>
          <p:cNvPr id="20" name="Rectangle : coins arrondis 19">
            <a:extLst>
              <a:ext uri="{FF2B5EF4-FFF2-40B4-BE49-F238E27FC236}">
                <a16:creationId xmlns:a16="http://schemas.microsoft.com/office/drawing/2014/main" xmlns="" id="{200F0BD5-2323-496C-B74D-873354342999}"/>
              </a:ext>
            </a:extLst>
          </p:cNvPr>
          <p:cNvSpPr/>
          <p:nvPr/>
        </p:nvSpPr>
        <p:spPr>
          <a:xfrm>
            <a:off x="8263890" y="5153035"/>
            <a:ext cx="2668487" cy="7620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fr-FR" dirty="0"/>
              <a:t>Serveur WEB </a:t>
            </a:r>
          </a:p>
          <a:p>
            <a:pPr algn="ctr"/>
            <a:r>
              <a:rPr lang="fr-FR" dirty="0"/>
              <a:t>(ex. apache)</a:t>
            </a:r>
          </a:p>
        </p:txBody>
      </p:sp>
      <p:pic>
        <p:nvPicPr>
          <p:cNvPr id="22" name="Image 21">
            <a:extLst>
              <a:ext uri="{FF2B5EF4-FFF2-40B4-BE49-F238E27FC236}">
                <a16:creationId xmlns:a16="http://schemas.microsoft.com/office/drawing/2014/main" xmlns="" id="{8D036C3C-5B4A-4460-9ED6-1F26F7CEFD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0565" y="2525612"/>
            <a:ext cx="3151735" cy="3151735"/>
          </a:xfrm>
          <a:prstGeom prst="rect">
            <a:avLst/>
          </a:prstGeom>
        </p:spPr>
      </p:pic>
      <p:cxnSp>
        <p:nvCxnSpPr>
          <p:cNvPr id="24" name="Connecteur droit avec flèche 23">
            <a:extLst>
              <a:ext uri="{FF2B5EF4-FFF2-40B4-BE49-F238E27FC236}">
                <a16:creationId xmlns:a16="http://schemas.microsoft.com/office/drawing/2014/main" xmlns="" id="{6CB4224A-26E1-41FD-880D-3CF23519D365}"/>
              </a:ext>
            </a:extLst>
          </p:cNvPr>
          <p:cNvCxnSpPr>
            <a:cxnSpLocks/>
            <a:stCxn id="6" idx="3"/>
          </p:cNvCxnSpPr>
          <p:nvPr/>
        </p:nvCxnSpPr>
        <p:spPr>
          <a:xfrm flipV="1">
            <a:off x="3476625" y="4054807"/>
            <a:ext cx="1046517" cy="1383968"/>
          </a:xfrm>
          <a:prstGeom prst="straightConnector1">
            <a:avLst/>
          </a:prstGeom>
          <a:ln w="76200">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25" name="Connecteur droit avec flèche 24">
            <a:extLst>
              <a:ext uri="{FF2B5EF4-FFF2-40B4-BE49-F238E27FC236}">
                <a16:creationId xmlns:a16="http://schemas.microsoft.com/office/drawing/2014/main" xmlns="" id="{6CDE9B08-C751-4BCD-A1B6-7B35F2A1E7A4}"/>
              </a:ext>
            </a:extLst>
          </p:cNvPr>
          <p:cNvCxnSpPr>
            <a:cxnSpLocks/>
            <a:endCxn id="20" idx="1"/>
          </p:cNvCxnSpPr>
          <p:nvPr/>
        </p:nvCxnSpPr>
        <p:spPr>
          <a:xfrm>
            <a:off x="7139269" y="4054807"/>
            <a:ext cx="1124621" cy="1479228"/>
          </a:xfrm>
          <a:prstGeom prst="straightConnector1">
            <a:avLst/>
          </a:prstGeom>
          <a:ln w="76200">
            <a:solidFill>
              <a:srgbClr val="7030A0"/>
            </a:solidFill>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30" name="Connecteur droit avec flèche 29">
            <a:extLst>
              <a:ext uri="{FF2B5EF4-FFF2-40B4-BE49-F238E27FC236}">
                <a16:creationId xmlns:a16="http://schemas.microsoft.com/office/drawing/2014/main" xmlns="" id="{862A6812-4FA3-40CE-BF76-043503217D70}"/>
              </a:ext>
            </a:extLst>
          </p:cNvPr>
          <p:cNvCxnSpPr>
            <a:cxnSpLocks/>
          </p:cNvCxnSpPr>
          <p:nvPr/>
        </p:nvCxnSpPr>
        <p:spPr>
          <a:xfrm flipV="1">
            <a:off x="8414934" y="4345407"/>
            <a:ext cx="0" cy="743708"/>
          </a:xfrm>
          <a:prstGeom prst="straightConnector1">
            <a:avLst/>
          </a:prstGeom>
          <a:ln w="76200">
            <a:solidFill>
              <a:srgbClr val="00B050"/>
            </a:solidFill>
            <a:tailEnd type="triangle"/>
          </a:ln>
        </p:spPr>
        <p:style>
          <a:lnRef idx="3">
            <a:schemeClr val="accent6"/>
          </a:lnRef>
          <a:fillRef idx="0">
            <a:schemeClr val="accent6"/>
          </a:fillRef>
          <a:effectRef idx="2">
            <a:schemeClr val="accent6"/>
          </a:effectRef>
          <a:fontRef idx="minor">
            <a:schemeClr val="tx1"/>
          </a:fontRef>
        </p:style>
      </p:cxnSp>
      <p:sp>
        <p:nvSpPr>
          <p:cNvPr id="31" name="ZoneTexte 30">
            <a:extLst>
              <a:ext uri="{FF2B5EF4-FFF2-40B4-BE49-F238E27FC236}">
                <a16:creationId xmlns:a16="http://schemas.microsoft.com/office/drawing/2014/main" xmlns="" id="{A4815C27-8592-48C4-8A9C-062327DFDBDB}"/>
              </a:ext>
            </a:extLst>
          </p:cNvPr>
          <p:cNvSpPr txBox="1"/>
          <p:nvPr/>
        </p:nvSpPr>
        <p:spPr>
          <a:xfrm>
            <a:off x="8486385" y="4259064"/>
            <a:ext cx="2142381" cy="369332"/>
          </a:xfrm>
          <a:prstGeom prst="rect">
            <a:avLst/>
          </a:prstGeom>
          <a:noFill/>
          <a:ln>
            <a:noFill/>
          </a:ln>
        </p:spPr>
        <p:txBody>
          <a:bodyPr wrap="none" rtlCol="0">
            <a:spAutoFit/>
          </a:bodyPr>
          <a:lstStyle/>
          <a:p>
            <a:r>
              <a:rPr lang="fr-FR" dirty="0">
                <a:solidFill>
                  <a:srgbClr val="00B050"/>
                </a:solidFill>
              </a:rPr>
              <a:t>Envoi de la demande</a:t>
            </a:r>
          </a:p>
        </p:txBody>
      </p:sp>
      <p:cxnSp>
        <p:nvCxnSpPr>
          <p:cNvPr id="32" name="Connecteur droit avec flèche 31">
            <a:extLst>
              <a:ext uri="{FF2B5EF4-FFF2-40B4-BE49-F238E27FC236}">
                <a16:creationId xmlns:a16="http://schemas.microsoft.com/office/drawing/2014/main" xmlns="" id="{A9E96ECF-A797-4545-B0B3-4C210CA9855F}"/>
              </a:ext>
            </a:extLst>
          </p:cNvPr>
          <p:cNvCxnSpPr>
            <a:cxnSpLocks/>
          </p:cNvCxnSpPr>
          <p:nvPr/>
        </p:nvCxnSpPr>
        <p:spPr>
          <a:xfrm>
            <a:off x="10749495" y="4345406"/>
            <a:ext cx="0" cy="807629"/>
          </a:xfrm>
          <a:prstGeom prst="straightConnector1">
            <a:avLst/>
          </a:prstGeom>
          <a:ln w="76200">
            <a:solidFill>
              <a:srgbClr val="FFC000"/>
            </a:solidFill>
            <a:tailEnd type="triangle"/>
          </a:ln>
        </p:spPr>
        <p:style>
          <a:lnRef idx="3">
            <a:schemeClr val="accent6"/>
          </a:lnRef>
          <a:fillRef idx="0">
            <a:schemeClr val="accent6"/>
          </a:fillRef>
          <a:effectRef idx="2">
            <a:schemeClr val="accent6"/>
          </a:effectRef>
          <a:fontRef idx="minor">
            <a:schemeClr val="tx1"/>
          </a:fontRef>
        </p:style>
      </p:cxnSp>
      <p:sp>
        <p:nvSpPr>
          <p:cNvPr id="33" name="ZoneTexte 32">
            <a:extLst>
              <a:ext uri="{FF2B5EF4-FFF2-40B4-BE49-F238E27FC236}">
                <a16:creationId xmlns:a16="http://schemas.microsoft.com/office/drawing/2014/main" xmlns="" id="{0070E12D-7DCD-4008-A505-8DF52FE1829B}"/>
              </a:ext>
            </a:extLst>
          </p:cNvPr>
          <p:cNvSpPr txBox="1"/>
          <p:nvPr/>
        </p:nvSpPr>
        <p:spPr>
          <a:xfrm>
            <a:off x="9116820" y="4567550"/>
            <a:ext cx="1685654" cy="646331"/>
          </a:xfrm>
          <a:prstGeom prst="rect">
            <a:avLst/>
          </a:prstGeom>
          <a:noFill/>
        </p:spPr>
        <p:txBody>
          <a:bodyPr wrap="none" rtlCol="0">
            <a:spAutoFit/>
          </a:bodyPr>
          <a:lstStyle/>
          <a:p>
            <a:r>
              <a:rPr lang="fr-FR" dirty="0">
                <a:solidFill>
                  <a:schemeClr val="accent6">
                    <a:lumMod val="75000"/>
                  </a:schemeClr>
                </a:solidFill>
              </a:rPr>
              <a:t>Page construite </a:t>
            </a:r>
          </a:p>
          <a:p>
            <a:r>
              <a:rPr lang="fr-FR" dirty="0">
                <a:solidFill>
                  <a:schemeClr val="accent6">
                    <a:lumMod val="75000"/>
                  </a:schemeClr>
                </a:solidFill>
              </a:rPr>
              <a:t>prête à l’envoi</a:t>
            </a:r>
          </a:p>
        </p:txBody>
      </p:sp>
      <p:cxnSp>
        <p:nvCxnSpPr>
          <p:cNvPr id="45" name="Connecteur droit avec flèche 44">
            <a:extLst>
              <a:ext uri="{FF2B5EF4-FFF2-40B4-BE49-F238E27FC236}">
                <a16:creationId xmlns:a16="http://schemas.microsoft.com/office/drawing/2014/main" xmlns="" id="{7727AB90-5F1B-4BD9-9DE8-1162E6E3CDE4}"/>
              </a:ext>
            </a:extLst>
          </p:cNvPr>
          <p:cNvCxnSpPr>
            <a:cxnSpLocks/>
          </p:cNvCxnSpPr>
          <p:nvPr/>
        </p:nvCxnSpPr>
        <p:spPr>
          <a:xfrm flipV="1">
            <a:off x="8407314" y="2669007"/>
            <a:ext cx="0" cy="743708"/>
          </a:xfrm>
          <a:prstGeom prst="straightConnector1">
            <a:avLst/>
          </a:prstGeom>
          <a:ln w="76200">
            <a:solidFill>
              <a:srgbClr val="00B050"/>
            </a:solidFill>
            <a:tailEnd type="triangle"/>
          </a:ln>
        </p:spPr>
        <p:style>
          <a:lnRef idx="3">
            <a:schemeClr val="accent6"/>
          </a:lnRef>
          <a:fillRef idx="0">
            <a:schemeClr val="accent6"/>
          </a:fillRef>
          <a:effectRef idx="2">
            <a:schemeClr val="accent6"/>
          </a:effectRef>
          <a:fontRef idx="minor">
            <a:schemeClr val="tx1"/>
          </a:fontRef>
        </p:style>
      </p:cxnSp>
      <p:sp>
        <p:nvSpPr>
          <p:cNvPr id="46" name="ZoneTexte 45">
            <a:extLst>
              <a:ext uri="{FF2B5EF4-FFF2-40B4-BE49-F238E27FC236}">
                <a16:creationId xmlns:a16="http://schemas.microsoft.com/office/drawing/2014/main" xmlns="" id="{31B621C8-31B3-40E6-90E8-5C7FF824FE52}"/>
              </a:ext>
            </a:extLst>
          </p:cNvPr>
          <p:cNvSpPr txBox="1"/>
          <p:nvPr/>
        </p:nvSpPr>
        <p:spPr>
          <a:xfrm>
            <a:off x="8478765" y="2582664"/>
            <a:ext cx="1726883" cy="369332"/>
          </a:xfrm>
          <a:prstGeom prst="rect">
            <a:avLst/>
          </a:prstGeom>
          <a:noFill/>
          <a:ln>
            <a:noFill/>
          </a:ln>
        </p:spPr>
        <p:txBody>
          <a:bodyPr wrap="none" rtlCol="0">
            <a:spAutoFit/>
          </a:bodyPr>
          <a:lstStyle/>
          <a:p>
            <a:r>
              <a:rPr lang="fr-FR" dirty="0">
                <a:solidFill>
                  <a:srgbClr val="00B050"/>
                </a:solidFill>
              </a:rPr>
              <a:t>Requête de data</a:t>
            </a:r>
          </a:p>
        </p:txBody>
      </p:sp>
      <p:cxnSp>
        <p:nvCxnSpPr>
          <p:cNvPr id="47" name="Connecteur droit avec flèche 46">
            <a:extLst>
              <a:ext uri="{FF2B5EF4-FFF2-40B4-BE49-F238E27FC236}">
                <a16:creationId xmlns:a16="http://schemas.microsoft.com/office/drawing/2014/main" xmlns="" id="{BA33CBA8-60C9-4FA7-AFB7-F4A6F27E7A01}"/>
              </a:ext>
            </a:extLst>
          </p:cNvPr>
          <p:cNvCxnSpPr>
            <a:cxnSpLocks/>
          </p:cNvCxnSpPr>
          <p:nvPr/>
        </p:nvCxnSpPr>
        <p:spPr>
          <a:xfrm>
            <a:off x="10741875" y="2669006"/>
            <a:ext cx="0" cy="807629"/>
          </a:xfrm>
          <a:prstGeom prst="straightConnector1">
            <a:avLst/>
          </a:prstGeom>
          <a:ln w="76200">
            <a:solidFill>
              <a:srgbClr val="FFC000"/>
            </a:solidFill>
            <a:tailEnd type="triangle"/>
          </a:ln>
        </p:spPr>
        <p:style>
          <a:lnRef idx="3">
            <a:schemeClr val="accent6"/>
          </a:lnRef>
          <a:fillRef idx="0">
            <a:schemeClr val="accent6"/>
          </a:fillRef>
          <a:effectRef idx="2">
            <a:schemeClr val="accent6"/>
          </a:effectRef>
          <a:fontRef idx="minor">
            <a:schemeClr val="tx1"/>
          </a:fontRef>
        </p:style>
      </p:cxnSp>
      <p:sp>
        <p:nvSpPr>
          <p:cNvPr id="48" name="ZoneTexte 47">
            <a:extLst>
              <a:ext uri="{FF2B5EF4-FFF2-40B4-BE49-F238E27FC236}">
                <a16:creationId xmlns:a16="http://schemas.microsoft.com/office/drawing/2014/main" xmlns="" id="{590BF805-B4FA-49E9-8A9F-3EEC29E905D6}"/>
              </a:ext>
            </a:extLst>
          </p:cNvPr>
          <p:cNvSpPr txBox="1"/>
          <p:nvPr/>
        </p:nvSpPr>
        <p:spPr>
          <a:xfrm>
            <a:off x="9109200" y="2891150"/>
            <a:ext cx="1559851" cy="646331"/>
          </a:xfrm>
          <a:prstGeom prst="rect">
            <a:avLst/>
          </a:prstGeom>
          <a:noFill/>
        </p:spPr>
        <p:txBody>
          <a:bodyPr wrap="none" rtlCol="0">
            <a:spAutoFit/>
          </a:bodyPr>
          <a:lstStyle/>
          <a:p>
            <a:r>
              <a:rPr lang="fr-FR" dirty="0">
                <a:solidFill>
                  <a:schemeClr val="accent6">
                    <a:lumMod val="75000"/>
                  </a:schemeClr>
                </a:solidFill>
              </a:rPr>
              <a:t>Restitution du </a:t>
            </a:r>
          </a:p>
          <a:p>
            <a:r>
              <a:rPr lang="fr-FR" dirty="0">
                <a:solidFill>
                  <a:schemeClr val="accent6">
                    <a:lumMod val="75000"/>
                  </a:schemeClr>
                </a:solidFill>
              </a:rPr>
              <a:t>jeu de data</a:t>
            </a:r>
          </a:p>
        </p:txBody>
      </p:sp>
    </p:spTree>
    <p:extLst>
      <p:ext uri="{BB962C8B-B14F-4D97-AF65-F5344CB8AC3E}">
        <p14:creationId xmlns:p14="http://schemas.microsoft.com/office/powerpoint/2010/main" val="83199699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358524A-33F4-4647-A7FB-3F42E336F562}"/>
              </a:ext>
            </a:extLst>
          </p:cNvPr>
          <p:cNvSpPr>
            <a:spLocks noGrp="1"/>
          </p:cNvSpPr>
          <p:nvPr>
            <p:ph type="title"/>
          </p:nvPr>
        </p:nvSpPr>
        <p:spPr/>
        <p:txBody>
          <a:bodyPr/>
          <a:lstStyle/>
          <a:p>
            <a:r>
              <a:rPr lang="fr-FR" dirty="0"/>
              <a:t>SPA VS MPA</a:t>
            </a:r>
          </a:p>
        </p:txBody>
      </p:sp>
      <p:sp>
        <p:nvSpPr>
          <p:cNvPr id="4" name="Espace réservé du texte 3">
            <a:extLst>
              <a:ext uri="{FF2B5EF4-FFF2-40B4-BE49-F238E27FC236}">
                <a16:creationId xmlns:a16="http://schemas.microsoft.com/office/drawing/2014/main" xmlns="" id="{106B1DEA-000A-4BFA-89AB-4F6423296190}"/>
              </a:ext>
            </a:extLst>
          </p:cNvPr>
          <p:cNvSpPr>
            <a:spLocks noGrp="1"/>
          </p:cNvSpPr>
          <p:nvPr>
            <p:ph type="body" idx="1"/>
          </p:nvPr>
        </p:nvSpPr>
        <p:spPr/>
        <p:txBody>
          <a:bodyPr/>
          <a:lstStyle/>
          <a:p>
            <a:r>
              <a:rPr lang="fr-FR" dirty="0"/>
              <a:t>Simple Page Application</a:t>
            </a:r>
          </a:p>
        </p:txBody>
      </p:sp>
      <p:sp>
        <p:nvSpPr>
          <p:cNvPr id="5" name="Espace réservé du texte 4">
            <a:extLst>
              <a:ext uri="{FF2B5EF4-FFF2-40B4-BE49-F238E27FC236}">
                <a16:creationId xmlns:a16="http://schemas.microsoft.com/office/drawing/2014/main" xmlns="" id="{93C9065F-2D72-4715-B797-CAC8CE96CE90}"/>
              </a:ext>
            </a:extLst>
          </p:cNvPr>
          <p:cNvSpPr>
            <a:spLocks noGrp="1"/>
          </p:cNvSpPr>
          <p:nvPr>
            <p:ph type="body" sz="half" idx="3"/>
          </p:nvPr>
        </p:nvSpPr>
        <p:spPr/>
        <p:txBody>
          <a:bodyPr/>
          <a:lstStyle/>
          <a:p>
            <a:r>
              <a:rPr lang="fr-FR" dirty="0"/>
              <a:t>Multi Page Application</a:t>
            </a:r>
          </a:p>
        </p:txBody>
      </p:sp>
      <p:sp>
        <p:nvSpPr>
          <p:cNvPr id="6" name="Espace réservé du contenu 5">
            <a:extLst>
              <a:ext uri="{FF2B5EF4-FFF2-40B4-BE49-F238E27FC236}">
                <a16:creationId xmlns:a16="http://schemas.microsoft.com/office/drawing/2014/main" xmlns="" id="{F300240B-EDEA-4322-B237-E792B31044D5}"/>
              </a:ext>
            </a:extLst>
          </p:cNvPr>
          <p:cNvSpPr>
            <a:spLocks noGrp="1"/>
          </p:cNvSpPr>
          <p:nvPr>
            <p:ph sz="quarter" idx="4"/>
          </p:nvPr>
        </p:nvSpPr>
        <p:spPr/>
        <p:txBody>
          <a:bodyPr>
            <a:normAutofit/>
          </a:bodyPr>
          <a:lstStyle/>
          <a:p>
            <a:r>
              <a:rPr lang="fr-FR" sz="2000" dirty="0"/>
              <a:t>Plein de fichiers de composants ouverture et fermeture a inclure ex : navbar, </a:t>
            </a:r>
            <a:r>
              <a:rPr lang="fr-FR" sz="2000" dirty="0" err="1"/>
              <a:t>footer</a:t>
            </a:r>
            <a:r>
              <a:rPr lang="fr-FR" sz="2000" dirty="0"/>
              <a:t>, main,…</a:t>
            </a:r>
          </a:p>
          <a:p>
            <a:r>
              <a:rPr lang="fr-FR" sz="2000" dirty="0"/>
              <a:t>Plusieurs adresses</a:t>
            </a:r>
          </a:p>
          <a:p>
            <a:r>
              <a:rPr lang="fr-FR" sz="2000" dirty="0"/>
              <a:t>Plusieurs fichiers portant la responsabilité du </a:t>
            </a:r>
            <a:r>
              <a:rPr lang="fr-FR" sz="2000" i="1" dirty="0"/>
              <a:t>base content</a:t>
            </a:r>
          </a:p>
        </p:txBody>
      </p:sp>
      <p:sp>
        <p:nvSpPr>
          <p:cNvPr id="7" name="Espace réservé du contenu 6">
            <a:extLst>
              <a:ext uri="{FF2B5EF4-FFF2-40B4-BE49-F238E27FC236}">
                <a16:creationId xmlns:a16="http://schemas.microsoft.com/office/drawing/2014/main" xmlns="" id="{981A9DD9-FA30-47FD-9E9E-5299B32C144B}"/>
              </a:ext>
            </a:extLst>
          </p:cNvPr>
          <p:cNvSpPr>
            <a:spLocks noGrp="1"/>
          </p:cNvSpPr>
          <p:nvPr>
            <p:ph sz="quarter" idx="13"/>
          </p:nvPr>
        </p:nvSpPr>
        <p:spPr/>
        <p:txBody>
          <a:bodyPr>
            <a:normAutofit/>
          </a:bodyPr>
          <a:lstStyle/>
          <a:p>
            <a:r>
              <a:rPr lang="fr-FR" sz="2000" dirty="0"/>
              <a:t>Une seul page pour</a:t>
            </a:r>
          </a:p>
          <a:p>
            <a:r>
              <a:rPr lang="fr-FR" sz="2000" dirty="0"/>
              <a:t>Une seul adresse </a:t>
            </a:r>
          </a:p>
          <a:p>
            <a:r>
              <a:rPr lang="fr-FR" sz="2000" dirty="0"/>
              <a:t>Le corps remplie </a:t>
            </a:r>
            <a:r>
              <a:rPr lang="fr-FR" sz="2000" dirty="0" err="1"/>
              <a:t>grace</a:t>
            </a:r>
            <a:r>
              <a:rPr lang="fr-FR" sz="2000" dirty="0"/>
              <a:t> aux </a:t>
            </a:r>
            <a:r>
              <a:rPr lang="fr-FR" sz="2000" dirty="0" err="1"/>
              <a:t>differents</a:t>
            </a:r>
            <a:r>
              <a:rPr lang="fr-FR" sz="2000" dirty="0"/>
              <a:t> </a:t>
            </a:r>
            <a:r>
              <a:rPr lang="fr-FR" sz="2000" dirty="0" err="1"/>
              <a:t>parametres</a:t>
            </a:r>
            <a:r>
              <a:rPr lang="fr-FR" sz="2000" dirty="0"/>
              <a:t> et par </a:t>
            </a:r>
            <a:r>
              <a:rPr lang="fr-FR" sz="2000" dirty="0" err="1"/>
              <a:t>differents</a:t>
            </a:r>
            <a:r>
              <a:rPr lang="fr-FR" sz="2000" dirty="0"/>
              <a:t> fichiers php	</a:t>
            </a:r>
            <a:r>
              <a:rPr lang="fr-FR" sz="1400" dirty="0"/>
              <a:t>($_GET, $_POST, $_SESSION,…)</a:t>
            </a:r>
            <a:endParaRPr lang="fr-FR" sz="2000" dirty="0"/>
          </a:p>
        </p:txBody>
      </p:sp>
      <p:sp>
        <p:nvSpPr>
          <p:cNvPr id="11" name="Espace réservé du contenu 6">
            <a:extLst>
              <a:ext uri="{FF2B5EF4-FFF2-40B4-BE49-F238E27FC236}">
                <a16:creationId xmlns:a16="http://schemas.microsoft.com/office/drawing/2014/main" xmlns="" id="{8D791A40-9AB9-4D7C-AC46-F2DD0AA219CF}"/>
              </a:ext>
            </a:extLst>
          </p:cNvPr>
          <p:cNvSpPr txBox="1">
            <a:spLocks/>
          </p:cNvSpPr>
          <p:nvPr/>
        </p:nvSpPr>
        <p:spPr>
          <a:xfrm>
            <a:off x="1198298" y="2882900"/>
            <a:ext cx="4467487" cy="3209253"/>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a:lstStyle>
          <a:p>
            <a:pPr marL="0" indent="0">
              <a:buNone/>
            </a:pPr>
            <a:endParaRPr lang="fr-FR" sz="2000" dirty="0"/>
          </a:p>
        </p:txBody>
      </p:sp>
      <p:sp>
        <p:nvSpPr>
          <p:cNvPr id="14" name="Rectangle 13">
            <a:extLst>
              <a:ext uri="{FF2B5EF4-FFF2-40B4-BE49-F238E27FC236}">
                <a16:creationId xmlns:a16="http://schemas.microsoft.com/office/drawing/2014/main" xmlns="" id="{26DD08F1-DF9B-441C-ACF4-769030BAE1E9}"/>
              </a:ext>
            </a:extLst>
          </p:cNvPr>
          <p:cNvSpPr/>
          <p:nvPr/>
        </p:nvSpPr>
        <p:spPr>
          <a:xfrm>
            <a:off x="3039995" y="2986344"/>
            <a:ext cx="533400" cy="574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xmlns="" id="{7B7D466B-C4EE-474B-863D-01ADA995184B}"/>
              </a:ext>
            </a:extLst>
          </p:cNvPr>
          <p:cNvSpPr/>
          <p:nvPr/>
        </p:nvSpPr>
        <p:spPr>
          <a:xfrm>
            <a:off x="2189096" y="5128473"/>
            <a:ext cx="533400" cy="560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xmlns="" id="{EBE3C806-FABD-417A-8453-6F3D63ED6EDF}"/>
              </a:ext>
            </a:extLst>
          </p:cNvPr>
          <p:cNvSpPr/>
          <p:nvPr/>
        </p:nvSpPr>
        <p:spPr>
          <a:xfrm>
            <a:off x="4003711" y="5101486"/>
            <a:ext cx="533400" cy="560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xmlns="" id="{D8C40C01-E0F0-40D1-9182-56C356730C7B}"/>
              </a:ext>
            </a:extLst>
          </p:cNvPr>
          <p:cNvSpPr/>
          <p:nvPr/>
        </p:nvSpPr>
        <p:spPr>
          <a:xfrm>
            <a:off x="3065395" y="5128473"/>
            <a:ext cx="533400" cy="560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a:extLst>
              <a:ext uri="{FF2B5EF4-FFF2-40B4-BE49-F238E27FC236}">
                <a16:creationId xmlns:a16="http://schemas.microsoft.com/office/drawing/2014/main" xmlns="" id="{95FA833B-3151-4CE4-9BE0-FCD384A78EF7}"/>
              </a:ext>
            </a:extLst>
          </p:cNvPr>
          <p:cNvCxnSpPr>
            <a:cxnSpLocks/>
          </p:cNvCxnSpPr>
          <p:nvPr/>
        </p:nvCxnSpPr>
        <p:spPr>
          <a:xfrm flipV="1">
            <a:off x="2206693" y="3732529"/>
            <a:ext cx="531406" cy="44245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9" name="Connecteur droit avec flèche 18">
            <a:extLst>
              <a:ext uri="{FF2B5EF4-FFF2-40B4-BE49-F238E27FC236}">
                <a16:creationId xmlns:a16="http://schemas.microsoft.com/office/drawing/2014/main" xmlns="" id="{2C2708E0-1803-4B1D-9EE4-302ABD25991A}"/>
              </a:ext>
            </a:extLst>
          </p:cNvPr>
          <p:cNvCxnSpPr>
            <a:cxnSpLocks/>
            <a:endCxn id="21" idx="2"/>
          </p:cNvCxnSpPr>
          <p:nvPr/>
        </p:nvCxnSpPr>
        <p:spPr>
          <a:xfrm flipV="1">
            <a:off x="3332094" y="3873775"/>
            <a:ext cx="1" cy="51809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0" name="Connecteur droit avec flèche 19">
            <a:extLst>
              <a:ext uri="{FF2B5EF4-FFF2-40B4-BE49-F238E27FC236}">
                <a16:creationId xmlns:a16="http://schemas.microsoft.com/office/drawing/2014/main" xmlns="" id="{468B29DB-9976-48AD-AF97-E612B5C8E9FC}"/>
              </a:ext>
            </a:extLst>
          </p:cNvPr>
          <p:cNvCxnSpPr>
            <a:cxnSpLocks/>
            <a:stCxn id="16" idx="0"/>
          </p:cNvCxnSpPr>
          <p:nvPr/>
        </p:nvCxnSpPr>
        <p:spPr>
          <a:xfrm flipV="1">
            <a:off x="4270411" y="4487776"/>
            <a:ext cx="204684" cy="61371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1" name="ZoneTexte 20">
            <a:extLst>
              <a:ext uri="{FF2B5EF4-FFF2-40B4-BE49-F238E27FC236}">
                <a16:creationId xmlns:a16="http://schemas.microsoft.com/office/drawing/2014/main" xmlns="" id="{F484F4A1-E7E6-47DD-8199-234738B59C64}"/>
              </a:ext>
            </a:extLst>
          </p:cNvPr>
          <p:cNvSpPr txBox="1"/>
          <p:nvPr/>
        </p:nvSpPr>
        <p:spPr>
          <a:xfrm>
            <a:off x="2771813" y="3504443"/>
            <a:ext cx="1120563" cy="369332"/>
          </a:xfrm>
          <a:prstGeom prst="rect">
            <a:avLst/>
          </a:prstGeom>
          <a:noFill/>
        </p:spPr>
        <p:txBody>
          <a:bodyPr wrap="none" rtlCol="0">
            <a:spAutoFit/>
          </a:bodyPr>
          <a:lstStyle/>
          <a:p>
            <a:r>
              <a:rPr lang="fr-FR" dirty="0" err="1"/>
              <a:t>Index.php</a:t>
            </a:r>
            <a:endParaRPr lang="fr-FR" dirty="0"/>
          </a:p>
        </p:txBody>
      </p:sp>
      <p:sp>
        <p:nvSpPr>
          <p:cNvPr id="22" name="ZoneTexte 21">
            <a:extLst>
              <a:ext uri="{FF2B5EF4-FFF2-40B4-BE49-F238E27FC236}">
                <a16:creationId xmlns:a16="http://schemas.microsoft.com/office/drawing/2014/main" xmlns="" id="{1D0CFDE5-AE0B-4705-B718-E6B471C73EDE}"/>
              </a:ext>
            </a:extLst>
          </p:cNvPr>
          <p:cNvSpPr txBox="1"/>
          <p:nvPr/>
        </p:nvSpPr>
        <p:spPr>
          <a:xfrm>
            <a:off x="1505956" y="4179999"/>
            <a:ext cx="1401474" cy="307777"/>
          </a:xfrm>
          <a:prstGeom prst="rect">
            <a:avLst/>
          </a:prstGeom>
          <a:noFill/>
        </p:spPr>
        <p:txBody>
          <a:bodyPr wrap="none" rtlCol="0">
            <a:spAutoFit/>
          </a:bodyPr>
          <a:lstStyle/>
          <a:p>
            <a:r>
              <a:rPr lang="fr-FR" sz="1400" dirty="0"/>
              <a:t>$_GET[‘produit’]</a:t>
            </a:r>
          </a:p>
        </p:txBody>
      </p:sp>
      <p:sp>
        <p:nvSpPr>
          <p:cNvPr id="23" name="ZoneTexte 22">
            <a:extLst>
              <a:ext uri="{FF2B5EF4-FFF2-40B4-BE49-F238E27FC236}">
                <a16:creationId xmlns:a16="http://schemas.microsoft.com/office/drawing/2014/main" xmlns="" id="{FE860C7B-1342-48C6-8A82-9F7227A1D8E6}"/>
              </a:ext>
            </a:extLst>
          </p:cNvPr>
          <p:cNvSpPr txBox="1"/>
          <p:nvPr/>
        </p:nvSpPr>
        <p:spPr>
          <a:xfrm>
            <a:off x="2665919" y="4539876"/>
            <a:ext cx="1332352" cy="307777"/>
          </a:xfrm>
          <a:prstGeom prst="rect">
            <a:avLst/>
          </a:prstGeom>
          <a:noFill/>
        </p:spPr>
        <p:txBody>
          <a:bodyPr wrap="none" rtlCol="0">
            <a:spAutoFit/>
          </a:bodyPr>
          <a:lstStyle/>
          <a:p>
            <a:r>
              <a:rPr lang="fr-FR" sz="1400" dirty="0"/>
              <a:t>$_GET[‘panier’]</a:t>
            </a:r>
          </a:p>
        </p:txBody>
      </p:sp>
      <p:sp>
        <p:nvSpPr>
          <p:cNvPr id="24" name="ZoneTexte 23">
            <a:extLst>
              <a:ext uri="{FF2B5EF4-FFF2-40B4-BE49-F238E27FC236}">
                <a16:creationId xmlns:a16="http://schemas.microsoft.com/office/drawing/2014/main" xmlns="" id="{AC0637E9-1DBA-4C5D-8D35-6E0D234A3554}"/>
              </a:ext>
            </a:extLst>
          </p:cNvPr>
          <p:cNvSpPr txBox="1"/>
          <p:nvPr/>
        </p:nvSpPr>
        <p:spPr>
          <a:xfrm>
            <a:off x="3741517" y="4151756"/>
            <a:ext cx="978153" cy="307777"/>
          </a:xfrm>
          <a:prstGeom prst="rect">
            <a:avLst/>
          </a:prstGeom>
          <a:noFill/>
        </p:spPr>
        <p:txBody>
          <a:bodyPr wrap="none" rtlCol="0">
            <a:spAutoFit/>
          </a:bodyPr>
          <a:lstStyle/>
          <a:p>
            <a:r>
              <a:rPr lang="fr-FR" sz="1400" dirty="0"/>
              <a:t>$_GET[‘…’]</a:t>
            </a:r>
          </a:p>
        </p:txBody>
      </p:sp>
      <p:cxnSp>
        <p:nvCxnSpPr>
          <p:cNvPr id="25" name="Connecteur droit avec flèche 24">
            <a:extLst>
              <a:ext uri="{FF2B5EF4-FFF2-40B4-BE49-F238E27FC236}">
                <a16:creationId xmlns:a16="http://schemas.microsoft.com/office/drawing/2014/main" xmlns="" id="{69F46831-36B7-4A61-827E-8CF96E36EAE8}"/>
              </a:ext>
            </a:extLst>
          </p:cNvPr>
          <p:cNvCxnSpPr>
            <a:cxnSpLocks/>
            <a:stCxn id="17" idx="0"/>
            <a:endCxn id="23" idx="2"/>
          </p:cNvCxnSpPr>
          <p:nvPr/>
        </p:nvCxnSpPr>
        <p:spPr>
          <a:xfrm flipV="1">
            <a:off x="3332095" y="4847653"/>
            <a:ext cx="0" cy="28082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6" name="Connecteur droit avec flèche 25">
            <a:extLst>
              <a:ext uri="{FF2B5EF4-FFF2-40B4-BE49-F238E27FC236}">
                <a16:creationId xmlns:a16="http://schemas.microsoft.com/office/drawing/2014/main" xmlns="" id="{6BE2C0F5-3BCB-46C5-BAA9-5F544828F00D}"/>
              </a:ext>
            </a:extLst>
          </p:cNvPr>
          <p:cNvCxnSpPr>
            <a:cxnSpLocks/>
            <a:stCxn id="24" idx="0"/>
          </p:cNvCxnSpPr>
          <p:nvPr/>
        </p:nvCxnSpPr>
        <p:spPr>
          <a:xfrm flipH="1" flipV="1">
            <a:off x="3878200" y="3695976"/>
            <a:ext cx="352394" cy="45578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7" name="Connecteur droit avec flèche 26">
            <a:extLst>
              <a:ext uri="{FF2B5EF4-FFF2-40B4-BE49-F238E27FC236}">
                <a16:creationId xmlns:a16="http://schemas.microsoft.com/office/drawing/2014/main" xmlns="" id="{CE13FC51-F41D-495E-AE66-395DE547D64F}"/>
              </a:ext>
            </a:extLst>
          </p:cNvPr>
          <p:cNvCxnSpPr>
            <a:cxnSpLocks/>
            <a:stCxn id="15" idx="0"/>
            <a:endCxn id="22" idx="2"/>
          </p:cNvCxnSpPr>
          <p:nvPr/>
        </p:nvCxnSpPr>
        <p:spPr>
          <a:xfrm flipH="1" flipV="1">
            <a:off x="2206693" y="4487776"/>
            <a:ext cx="249103" cy="64069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8" name="ZoneTexte 27">
            <a:extLst>
              <a:ext uri="{FF2B5EF4-FFF2-40B4-BE49-F238E27FC236}">
                <a16:creationId xmlns:a16="http://schemas.microsoft.com/office/drawing/2014/main" xmlns="" id="{66D03C4C-EC9D-400A-84EA-19F4E541368F}"/>
              </a:ext>
            </a:extLst>
          </p:cNvPr>
          <p:cNvSpPr txBox="1"/>
          <p:nvPr/>
        </p:nvSpPr>
        <p:spPr>
          <a:xfrm>
            <a:off x="1929690" y="5769171"/>
            <a:ext cx="1052211" cy="307777"/>
          </a:xfrm>
          <a:prstGeom prst="rect">
            <a:avLst/>
          </a:prstGeom>
          <a:noFill/>
        </p:spPr>
        <p:txBody>
          <a:bodyPr wrap="none" rtlCol="0">
            <a:spAutoFit/>
          </a:bodyPr>
          <a:lstStyle/>
          <a:p>
            <a:r>
              <a:rPr lang="fr-FR" sz="1400" dirty="0" err="1"/>
              <a:t>Produit.php</a:t>
            </a:r>
            <a:endParaRPr lang="fr-FR" sz="1400" dirty="0"/>
          </a:p>
        </p:txBody>
      </p:sp>
      <p:sp>
        <p:nvSpPr>
          <p:cNvPr id="29" name="ZoneTexte 28">
            <a:extLst>
              <a:ext uri="{FF2B5EF4-FFF2-40B4-BE49-F238E27FC236}">
                <a16:creationId xmlns:a16="http://schemas.microsoft.com/office/drawing/2014/main" xmlns="" id="{339F0898-AD58-49DA-A454-C6DD7844F3E9}"/>
              </a:ext>
            </a:extLst>
          </p:cNvPr>
          <p:cNvSpPr txBox="1"/>
          <p:nvPr/>
        </p:nvSpPr>
        <p:spPr>
          <a:xfrm>
            <a:off x="2904707" y="5784375"/>
            <a:ext cx="959430" cy="307777"/>
          </a:xfrm>
          <a:prstGeom prst="rect">
            <a:avLst/>
          </a:prstGeom>
          <a:noFill/>
        </p:spPr>
        <p:txBody>
          <a:bodyPr wrap="none" rtlCol="0">
            <a:spAutoFit/>
          </a:bodyPr>
          <a:lstStyle/>
          <a:p>
            <a:r>
              <a:rPr lang="fr-FR" sz="1400" dirty="0" err="1"/>
              <a:t>Panier.php</a:t>
            </a:r>
            <a:endParaRPr lang="fr-FR" sz="1400" dirty="0"/>
          </a:p>
        </p:txBody>
      </p:sp>
      <p:sp>
        <p:nvSpPr>
          <p:cNvPr id="30" name="ZoneTexte 29">
            <a:extLst>
              <a:ext uri="{FF2B5EF4-FFF2-40B4-BE49-F238E27FC236}">
                <a16:creationId xmlns:a16="http://schemas.microsoft.com/office/drawing/2014/main" xmlns="" id="{DB865A9C-6489-40C4-B491-1B31DFE9C460}"/>
              </a:ext>
            </a:extLst>
          </p:cNvPr>
          <p:cNvSpPr txBox="1"/>
          <p:nvPr/>
        </p:nvSpPr>
        <p:spPr>
          <a:xfrm>
            <a:off x="3859581" y="5761817"/>
            <a:ext cx="676788" cy="307777"/>
          </a:xfrm>
          <a:prstGeom prst="rect">
            <a:avLst/>
          </a:prstGeom>
          <a:noFill/>
        </p:spPr>
        <p:txBody>
          <a:bodyPr wrap="none" rtlCol="0">
            <a:spAutoFit/>
          </a:bodyPr>
          <a:lstStyle/>
          <a:p>
            <a:r>
              <a:rPr lang="fr-FR" sz="1400" dirty="0"/>
              <a:t>… .php</a:t>
            </a:r>
          </a:p>
        </p:txBody>
      </p:sp>
    </p:spTree>
    <p:extLst>
      <p:ext uri="{BB962C8B-B14F-4D97-AF65-F5344CB8AC3E}">
        <p14:creationId xmlns:p14="http://schemas.microsoft.com/office/powerpoint/2010/main" val="36858778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6FB7819-AF40-4580-A0BE-C3D6B0662E07}"/>
              </a:ext>
            </a:extLst>
          </p:cNvPr>
          <p:cNvSpPr>
            <a:spLocks noGrp="1"/>
          </p:cNvSpPr>
          <p:nvPr>
            <p:ph type="title"/>
          </p:nvPr>
        </p:nvSpPr>
        <p:spPr/>
        <p:txBody>
          <a:bodyPr/>
          <a:lstStyle/>
          <a:p>
            <a:r>
              <a:rPr lang="fr-FR" dirty="0"/>
              <a:t>Premier éléments du langage &amp; intégration dans le html</a:t>
            </a:r>
          </a:p>
        </p:txBody>
      </p:sp>
      <p:sp>
        <p:nvSpPr>
          <p:cNvPr id="3" name="Espace réservé du contenu 2">
            <a:extLst>
              <a:ext uri="{FF2B5EF4-FFF2-40B4-BE49-F238E27FC236}">
                <a16:creationId xmlns:a16="http://schemas.microsoft.com/office/drawing/2014/main" xmlns="" id="{A8A3F5BA-51E3-4CAA-91E5-215FD771031A}"/>
              </a:ext>
            </a:extLst>
          </p:cNvPr>
          <p:cNvSpPr>
            <a:spLocks noGrp="1"/>
          </p:cNvSpPr>
          <p:nvPr>
            <p:ph idx="1"/>
          </p:nvPr>
        </p:nvSpPr>
        <p:spPr/>
        <p:txBody>
          <a:bodyPr>
            <a:normAutofit fontScale="70000" lnSpcReduction="20000"/>
          </a:bodyPr>
          <a:lstStyle/>
          <a:p>
            <a:r>
              <a:rPr lang="fr-FR" dirty="0"/>
              <a:t>PHP peut renvoyer une page html en l’</a:t>
            </a:r>
            <a:r>
              <a:rPr lang="fr-FR" dirty="0" err="1"/>
              <a:t>etat</a:t>
            </a:r>
            <a:endParaRPr lang="fr-FR" dirty="0"/>
          </a:p>
          <a:p>
            <a:endParaRPr lang="fr-FR" dirty="0"/>
          </a:p>
          <a:p>
            <a:r>
              <a:rPr lang="fr-FR" dirty="0"/>
              <a:t>Pour dynamiser le contenu il est nécessaire de créer une « ouverture » php symboliser par :</a:t>
            </a:r>
          </a:p>
          <a:p>
            <a:pPr marL="0" indent="0" algn="ctr">
              <a:buNone/>
            </a:pPr>
            <a:r>
              <a:rPr lang="fr-FR" b="1" dirty="0"/>
              <a:t>&lt;?</a:t>
            </a:r>
            <a:r>
              <a:rPr lang="fr-FR" dirty="0"/>
              <a:t> </a:t>
            </a:r>
            <a:r>
              <a:rPr lang="fr-FR" i="1" dirty="0"/>
              <a:t>Contenu exécuter par php </a:t>
            </a:r>
            <a:r>
              <a:rPr lang="fr-FR" b="1" i="1" dirty="0"/>
              <a:t>?&gt;</a:t>
            </a:r>
            <a:endParaRPr lang="fr-FR" b="1" dirty="0"/>
          </a:p>
          <a:p>
            <a:endParaRPr lang="fr-FR" b="1" dirty="0"/>
          </a:p>
          <a:p>
            <a:r>
              <a:rPr lang="fr-FR" dirty="0"/>
              <a:t>Cette ouverture aussi appelé </a:t>
            </a:r>
            <a:r>
              <a:rPr lang="fr-FR" i="1" dirty="0"/>
              <a:t>échappement</a:t>
            </a:r>
            <a:r>
              <a:rPr lang="fr-FR" dirty="0"/>
              <a:t> peut prendre différentes formes </a:t>
            </a:r>
            <a:r>
              <a:rPr lang="fr-FR" sz="6300" b="1" dirty="0"/>
              <a:t>*</a:t>
            </a:r>
            <a:endParaRPr lang="fr-FR" dirty="0"/>
          </a:p>
          <a:p>
            <a:pPr marL="0" indent="0" algn="ctr">
              <a:buNone/>
            </a:pPr>
            <a:r>
              <a:rPr lang="fr-FR" dirty="0"/>
              <a:t>&lt;?php    ?&gt;</a:t>
            </a:r>
          </a:p>
          <a:p>
            <a:pPr marL="0" indent="0" algn="ctr">
              <a:buNone/>
            </a:pPr>
            <a:r>
              <a:rPr lang="fr-FR" dirty="0"/>
              <a:t>&lt;?   ?&gt;  &amp; &lt;?=  ?&gt;</a:t>
            </a:r>
          </a:p>
          <a:p>
            <a:pPr marL="0" indent="0" algn="ctr">
              <a:buNone/>
            </a:pPr>
            <a:r>
              <a:rPr lang="fr-FR" dirty="0"/>
              <a:t>&lt;%    %&gt;</a:t>
            </a:r>
          </a:p>
          <a:p>
            <a:r>
              <a:rPr lang="fr-FR" dirty="0"/>
              <a:t>Les instructions php (comme en java, c, c++, …) nécessite </a:t>
            </a:r>
            <a:r>
              <a:rPr lang="fr-FR" sz="3600" b="1" dirty="0"/>
              <a:t>‘ ; ’</a:t>
            </a:r>
            <a:r>
              <a:rPr lang="fr-FR" dirty="0"/>
              <a:t> en fin d’instruction</a:t>
            </a:r>
          </a:p>
          <a:p>
            <a:r>
              <a:rPr lang="fr-FR" dirty="0"/>
              <a:t>Pour renvoyer un contenu dynamiser vers le retour assembler de php</a:t>
            </a:r>
          </a:p>
          <a:p>
            <a:pPr marL="0" indent="0" algn="ctr">
              <a:buNone/>
            </a:pPr>
            <a:r>
              <a:rPr lang="fr-FR" b="1" dirty="0"/>
              <a:t>echo </a:t>
            </a:r>
            <a:r>
              <a:rPr lang="fr-FR" i="1" dirty="0"/>
              <a:t>"le contenu a envoyer"</a:t>
            </a:r>
            <a:r>
              <a:rPr lang="fr-FR" b="1" dirty="0"/>
              <a:t> ;</a:t>
            </a:r>
          </a:p>
        </p:txBody>
      </p:sp>
    </p:spTree>
    <p:extLst>
      <p:ext uri="{BB962C8B-B14F-4D97-AF65-F5344CB8AC3E}">
        <p14:creationId xmlns:p14="http://schemas.microsoft.com/office/powerpoint/2010/main" val="384082681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6BCF6B88-1A9D-4B5A-9EC2-F4845F2D927E}"/>
              </a:ext>
            </a:extLst>
          </p:cNvPr>
          <p:cNvSpPr>
            <a:spLocks noGrp="1"/>
          </p:cNvSpPr>
          <p:nvPr>
            <p:ph type="title"/>
          </p:nvPr>
        </p:nvSpPr>
        <p:spPr/>
        <p:txBody>
          <a:bodyPr/>
          <a:lstStyle/>
          <a:p>
            <a:r>
              <a:rPr lang="fr-FR" dirty="0"/>
              <a:t>Variables, fonctions</a:t>
            </a:r>
          </a:p>
        </p:txBody>
      </p:sp>
      <p:sp>
        <p:nvSpPr>
          <p:cNvPr id="3" name="Espace réservé du contenu 2">
            <a:extLst>
              <a:ext uri="{FF2B5EF4-FFF2-40B4-BE49-F238E27FC236}">
                <a16:creationId xmlns:a16="http://schemas.microsoft.com/office/drawing/2014/main" xmlns="" id="{AA9BE96B-3247-46D6-88EA-AC4E73BEBBA0}"/>
              </a:ext>
            </a:extLst>
          </p:cNvPr>
          <p:cNvSpPr>
            <a:spLocks noGrp="1"/>
          </p:cNvSpPr>
          <p:nvPr>
            <p:ph idx="1"/>
          </p:nvPr>
        </p:nvSpPr>
        <p:spPr/>
        <p:txBody>
          <a:bodyPr/>
          <a:lstStyle/>
          <a:p>
            <a:r>
              <a:rPr lang="fr-FR" dirty="0"/>
              <a:t>Les variable ne sont pas typer, et sont </a:t>
            </a:r>
            <a:r>
              <a:rPr lang="fr-FR" b="1" dirty="0"/>
              <a:t>toujours </a:t>
            </a:r>
            <a:r>
              <a:rPr lang="fr-FR" dirty="0"/>
              <a:t>préfixer par </a:t>
            </a:r>
            <a:r>
              <a:rPr lang="fr-FR" b="1" dirty="0"/>
              <a:t>$</a:t>
            </a:r>
          </a:p>
          <a:p>
            <a:endParaRPr lang="fr-FR" dirty="0"/>
          </a:p>
          <a:p>
            <a:r>
              <a:rPr lang="fr-FR" dirty="0"/>
              <a:t>pour les déclarer (en dehors d’une class), un usage de la variable suffit</a:t>
            </a:r>
          </a:p>
          <a:p>
            <a:pPr marL="0" indent="0" algn="ctr">
              <a:buNone/>
            </a:pPr>
            <a:r>
              <a:rPr lang="fr-FR" dirty="0"/>
              <a:t>$</a:t>
            </a:r>
            <a:r>
              <a:rPr lang="fr-FR" dirty="0" err="1"/>
              <a:t>ma_variable</a:t>
            </a:r>
            <a:r>
              <a:rPr lang="fr-FR" dirty="0"/>
              <a:t>=</a:t>
            </a:r>
            <a:r>
              <a:rPr lang="fr-FR" sz="1600" dirty="0"/>
              <a:t>quelque chose à affecter a la variable</a:t>
            </a:r>
            <a:endParaRPr lang="fr-FR" dirty="0"/>
          </a:p>
          <a:p>
            <a:endParaRPr lang="fr-FR" dirty="0"/>
          </a:p>
          <a:p>
            <a:r>
              <a:rPr lang="fr-FR" dirty="0"/>
              <a:t>Pour déclarer une fonction le mot clef </a:t>
            </a:r>
            <a:r>
              <a:rPr lang="fr-FR" b="1" dirty="0"/>
              <a:t>function </a:t>
            </a:r>
            <a:r>
              <a:rPr lang="fr-FR" sz="2000" dirty="0"/>
              <a:t>dans une section php</a:t>
            </a:r>
            <a:endParaRPr lang="fr-FR" dirty="0"/>
          </a:p>
          <a:p>
            <a:pPr marL="0" indent="0" algn="ctr">
              <a:buNone/>
            </a:pPr>
            <a:r>
              <a:rPr lang="fr-FR" b="1" dirty="0"/>
              <a:t>function</a:t>
            </a:r>
            <a:r>
              <a:rPr lang="fr-FR" dirty="0"/>
              <a:t> </a:t>
            </a:r>
            <a:r>
              <a:rPr lang="fr-FR" dirty="0" err="1"/>
              <a:t>writeMessage</a:t>
            </a:r>
            <a:r>
              <a:rPr lang="fr-FR" dirty="0"/>
              <a:t>() { </a:t>
            </a:r>
            <a:r>
              <a:rPr lang="fr-FR" i="1" dirty="0"/>
              <a:t>…</a:t>
            </a:r>
            <a:r>
              <a:rPr lang="fr-FR" dirty="0"/>
              <a:t> }</a:t>
            </a:r>
          </a:p>
          <a:p>
            <a:pPr lvl="1"/>
            <a:endParaRPr lang="fr-FR" dirty="0"/>
          </a:p>
        </p:txBody>
      </p:sp>
    </p:spTree>
    <p:extLst>
      <p:ext uri="{BB962C8B-B14F-4D97-AF65-F5344CB8AC3E}">
        <p14:creationId xmlns:p14="http://schemas.microsoft.com/office/powerpoint/2010/main" val="158655865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7BB1949-BCE9-4D1F-8EAB-20CB1E3F38E3}"/>
              </a:ext>
            </a:extLst>
          </p:cNvPr>
          <p:cNvSpPr>
            <a:spLocks noGrp="1"/>
          </p:cNvSpPr>
          <p:nvPr>
            <p:ph type="title"/>
          </p:nvPr>
        </p:nvSpPr>
        <p:spPr/>
        <p:txBody>
          <a:bodyPr/>
          <a:lstStyle/>
          <a:p>
            <a:r>
              <a:rPr lang="fr-FR" dirty="0"/>
              <a:t>Les operateurs</a:t>
            </a:r>
          </a:p>
        </p:txBody>
      </p:sp>
      <p:sp>
        <p:nvSpPr>
          <p:cNvPr id="3" name="Espace réservé du contenu 2">
            <a:extLst>
              <a:ext uri="{FF2B5EF4-FFF2-40B4-BE49-F238E27FC236}">
                <a16:creationId xmlns:a16="http://schemas.microsoft.com/office/drawing/2014/main" xmlns="" id="{AB099D35-0473-47A1-804C-3249A64B85CC}"/>
              </a:ext>
            </a:extLst>
          </p:cNvPr>
          <p:cNvSpPr>
            <a:spLocks noGrp="1"/>
          </p:cNvSpPr>
          <p:nvPr>
            <p:ph idx="1"/>
          </p:nvPr>
        </p:nvSpPr>
        <p:spPr/>
        <p:txBody>
          <a:bodyPr/>
          <a:lstStyle/>
          <a:p>
            <a:r>
              <a:rPr lang="fr-FR" dirty="0"/>
              <a:t>Les opérateurs arithmétiques </a:t>
            </a:r>
          </a:p>
          <a:p>
            <a:pPr marL="0" indent="0" algn="ctr">
              <a:buNone/>
            </a:pPr>
            <a:r>
              <a:rPr lang="fr-FR" dirty="0"/>
              <a:t>+  -  *  /  %</a:t>
            </a:r>
          </a:p>
          <a:p>
            <a:r>
              <a:rPr lang="fr-FR" dirty="0"/>
              <a:t>Les operateurs d’affectations</a:t>
            </a:r>
          </a:p>
          <a:p>
            <a:pPr marL="0" indent="0" algn="ctr">
              <a:buNone/>
            </a:pPr>
            <a:r>
              <a:rPr lang="fr-FR" dirty="0"/>
              <a:t>=  +=  -=  *=  /=  .=</a:t>
            </a:r>
          </a:p>
          <a:p>
            <a:r>
              <a:rPr lang="fr-FR" dirty="0"/>
              <a:t>Les operateurs de comparaisons</a:t>
            </a:r>
          </a:p>
          <a:p>
            <a:pPr marL="0" indent="0" algn="ctr">
              <a:buNone/>
            </a:pPr>
            <a:r>
              <a:rPr lang="fr-FR" dirty="0"/>
              <a:t>==  ===  !=  !==  &lt;  &lt;=  &gt;  &gt;=  </a:t>
            </a:r>
            <a:r>
              <a:rPr lang="fr-FR" dirty="0" err="1"/>
              <a:t>instanceof</a:t>
            </a:r>
            <a:endParaRPr lang="fr-FR" dirty="0"/>
          </a:p>
          <a:p>
            <a:r>
              <a:rPr lang="fr-FR" dirty="0"/>
              <a:t>Les operateurs logiques</a:t>
            </a:r>
          </a:p>
          <a:p>
            <a:pPr marL="0" indent="0" algn="ctr">
              <a:buNone/>
            </a:pPr>
            <a:r>
              <a:rPr lang="fr-FR" dirty="0"/>
              <a:t>&amp;&amp;   and   ||   or</a:t>
            </a:r>
          </a:p>
          <a:p>
            <a:endParaRPr lang="fr-FR" dirty="0"/>
          </a:p>
        </p:txBody>
      </p:sp>
    </p:spTree>
    <p:extLst>
      <p:ext uri="{BB962C8B-B14F-4D97-AF65-F5344CB8AC3E}">
        <p14:creationId xmlns:p14="http://schemas.microsoft.com/office/powerpoint/2010/main" val="14791076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Les </a:t>
            </a:r>
            <a:r>
              <a:rPr lang="fr-FR" dirty="0" err="1"/>
              <a:t>URLs</a:t>
            </a:r>
            <a:endParaRPr lang="fr-FR" dirty="0"/>
          </a:p>
        </p:txBody>
      </p:sp>
      <p:sp>
        <p:nvSpPr>
          <p:cNvPr id="8" name="Espace réservé du contenu 7"/>
          <p:cNvSpPr>
            <a:spLocks noGrp="1"/>
          </p:cNvSpPr>
          <p:nvPr>
            <p:ph idx="1"/>
          </p:nvPr>
        </p:nvSpPr>
        <p:spPr/>
        <p:txBody>
          <a:bodyPr/>
          <a:lstStyle/>
          <a:p>
            <a:r>
              <a:rPr lang="fr-FR" dirty="0"/>
              <a:t>décomposition d'un URL</a:t>
            </a:r>
          </a:p>
          <a:p>
            <a:pPr algn="ctr">
              <a:buNone/>
            </a:pPr>
            <a:r>
              <a:rPr lang="fr-FR" dirty="0"/>
              <a:t>http://www.orsys.fr:80/page.html</a:t>
            </a:r>
          </a:p>
          <a:p>
            <a:endParaRPr lang="fr-FR" dirty="0"/>
          </a:p>
          <a:p>
            <a:r>
              <a:rPr lang="fr-FR" dirty="0"/>
              <a:t>http://		</a:t>
            </a:r>
            <a:r>
              <a:rPr lang="fr-FR" dirty="0">
                <a:sym typeface="Wingdings" pitchFamily="2" charset="2"/>
              </a:rPr>
              <a:t> protocole de communication</a:t>
            </a:r>
          </a:p>
          <a:p>
            <a:r>
              <a:rPr lang="fr-FR" dirty="0">
                <a:sym typeface="Wingdings" pitchFamily="2" charset="2"/>
                <a:hlinkClick r:id="rId3"/>
              </a:rPr>
              <a:t>www.orsys.fr</a:t>
            </a:r>
            <a:r>
              <a:rPr lang="fr-FR" dirty="0">
                <a:sym typeface="Wingdings" pitchFamily="2" charset="2"/>
              </a:rPr>
              <a:t>	nom du serveur</a:t>
            </a:r>
          </a:p>
          <a:p>
            <a:r>
              <a:rPr lang="fr-FR" dirty="0">
                <a:sym typeface="Wingdings" pitchFamily="2" charset="2"/>
              </a:rPr>
              <a:t>:80			numéro du port sur le serveur</a:t>
            </a:r>
          </a:p>
          <a:p>
            <a:r>
              <a:rPr lang="fr-FR" dirty="0">
                <a:sym typeface="Wingdings" pitchFamily="2" charset="2"/>
              </a:rPr>
              <a:t>/page.html	Le chemin de la page</a:t>
            </a:r>
            <a:endParaRPr lang="fr-FR" dirty="0"/>
          </a:p>
        </p:txBody>
      </p:sp>
    </p:spTree>
    <p:extLst>
      <p:ext uri="{BB962C8B-B14F-4D97-AF65-F5344CB8AC3E}">
        <p14:creationId xmlns:p14="http://schemas.microsoft.com/office/powerpoint/2010/main" val="79376415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C96535C-222A-4CDF-A3C8-6BE73D97063B}"/>
              </a:ext>
            </a:extLst>
          </p:cNvPr>
          <p:cNvSpPr>
            <a:spLocks noGrp="1"/>
          </p:cNvSpPr>
          <p:nvPr>
            <p:ph type="title"/>
          </p:nvPr>
        </p:nvSpPr>
        <p:spPr/>
        <p:txBody>
          <a:bodyPr/>
          <a:lstStyle/>
          <a:p>
            <a:r>
              <a:rPr lang="fr-FR" dirty="0"/>
              <a:t>Operateurs </a:t>
            </a:r>
            <a:r>
              <a:rPr lang="fr-FR" dirty="0" err="1"/>
              <a:t>specifique</a:t>
            </a:r>
            <a:endParaRPr lang="fr-FR" dirty="0"/>
          </a:p>
        </p:txBody>
      </p:sp>
      <p:sp>
        <p:nvSpPr>
          <p:cNvPr id="3" name="Espace réservé du contenu 2">
            <a:extLst>
              <a:ext uri="{FF2B5EF4-FFF2-40B4-BE49-F238E27FC236}">
                <a16:creationId xmlns:a16="http://schemas.microsoft.com/office/drawing/2014/main" xmlns="" id="{628FAB96-E146-405F-B0E7-E7E0D7D29635}"/>
              </a:ext>
            </a:extLst>
          </p:cNvPr>
          <p:cNvSpPr>
            <a:spLocks noGrp="1"/>
          </p:cNvSpPr>
          <p:nvPr>
            <p:ph idx="1"/>
          </p:nvPr>
        </p:nvSpPr>
        <p:spPr/>
        <p:txBody>
          <a:bodyPr/>
          <a:lstStyle/>
          <a:p>
            <a:r>
              <a:rPr lang="fr-FR" dirty="0"/>
              <a:t>Gestion bits </a:t>
            </a:r>
          </a:p>
          <a:p>
            <a:pPr marL="0" indent="0" algn="ctr">
              <a:buNone/>
            </a:pPr>
            <a:r>
              <a:rPr lang="fr-FR" dirty="0"/>
              <a:t>&amp;</a:t>
            </a:r>
            <a:r>
              <a:rPr lang="fr-FR" sz="1600" dirty="0"/>
              <a:t>(and)</a:t>
            </a:r>
            <a:r>
              <a:rPr lang="fr-FR" dirty="0"/>
              <a:t>  |</a:t>
            </a:r>
            <a:r>
              <a:rPr lang="fr-FR" sz="1800" dirty="0"/>
              <a:t>(or)</a:t>
            </a:r>
            <a:r>
              <a:rPr lang="fr-FR" dirty="0"/>
              <a:t>  ^</a:t>
            </a:r>
            <a:r>
              <a:rPr lang="fr-FR" sz="1800" dirty="0"/>
              <a:t>(</a:t>
            </a:r>
            <a:r>
              <a:rPr lang="fr-FR" sz="1800" dirty="0" err="1"/>
              <a:t>xor</a:t>
            </a:r>
            <a:r>
              <a:rPr lang="fr-FR" sz="1800" dirty="0"/>
              <a:t>)</a:t>
            </a:r>
            <a:r>
              <a:rPr lang="fr-FR" dirty="0"/>
              <a:t>  </a:t>
            </a:r>
          </a:p>
          <a:p>
            <a:r>
              <a:rPr lang="fr-FR" dirty="0"/>
              <a:t>Condition ternaire</a:t>
            </a:r>
          </a:p>
          <a:p>
            <a:pPr marL="0" indent="0" algn="ctr">
              <a:buNone/>
            </a:pPr>
            <a:r>
              <a:rPr lang="fr-FR" dirty="0"/>
              <a:t>?</a:t>
            </a:r>
          </a:p>
          <a:p>
            <a:r>
              <a:rPr lang="fr-FR" dirty="0"/>
              <a:t>Incrémentation / décrémentation</a:t>
            </a:r>
          </a:p>
          <a:p>
            <a:pPr marL="0" indent="0" algn="ctr">
              <a:buNone/>
            </a:pPr>
            <a:r>
              <a:rPr lang="fr-FR" dirty="0"/>
              <a:t>++  --</a:t>
            </a:r>
          </a:p>
          <a:p>
            <a:r>
              <a:rPr lang="fr-FR" dirty="0"/>
              <a:t>Les operateurs de tableaux </a:t>
            </a:r>
          </a:p>
          <a:p>
            <a:pPr marL="0" indent="0" algn="ctr">
              <a:buNone/>
            </a:pPr>
            <a:r>
              <a:rPr lang="fr-FR" dirty="0"/>
              <a:t>+   ==   ===   !=   !==</a:t>
            </a:r>
          </a:p>
          <a:p>
            <a:pPr marL="0" indent="0">
              <a:buNone/>
            </a:pPr>
            <a:endParaRPr lang="fr-FR" dirty="0"/>
          </a:p>
          <a:p>
            <a:endParaRPr lang="fr-FR" dirty="0"/>
          </a:p>
        </p:txBody>
      </p:sp>
    </p:spTree>
    <p:extLst>
      <p:ext uri="{BB962C8B-B14F-4D97-AF65-F5344CB8AC3E}">
        <p14:creationId xmlns:p14="http://schemas.microsoft.com/office/powerpoint/2010/main" val="124063317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D25005E-4BA0-4833-8C3B-370399F99367}"/>
              </a:ext>
            </a:extLst>
          </p:cNvPr>
          <p:cNvSpPr>
            <a:spLocks noGrp="1"/>
          </p:cNvSpPr>
          <p:nvPr>
            <p:ph type="title"/>
          </p:nvPr>
        </p:nvSpPr>
        <p:spPr/>
        <p:txBody>
          <a:bodyPr/>
          <a:lstStyle/>
          <a:p>
            <a:r>
              <a:rPr lang="fr-FR" dirty="0"/>
              <a:t>Structures conditionnels</a:t>
            </a:r>
          </a:p>
        </p:txBody>
      </p:sp>
      <p:sp>
        <p:nvSpPr>
          <p:cNvPr id="3" name="Espace réservé du contenu 2">
            <a:extLst>
              <a:ext uri="{FF2B5EF4-FFF2-40B4-BE49-F238E27FC236}">
                <a16:creationId xmlns:a16="http://schemas.microsoft.com/office/drawing/2014/main" xmlns="" id="{7B860725-2173-489B-B868-2FC7A5D3595C}"/>
              </a:ext>
            </a:extLst>
          </p:cNvPr>
          <p:cNvSpPr>
            <a:spLocks noGrp="1"/>
          </p:cNvSpPr>
          <p:nvPr>
            <p:ph idx="1"/>
          </p:nvPr>
        </p:nvSpPr>
        <p:spPr/>
        <p:txBody>
          <a:bodyPr/>
          <a:lstStyle/>
          <a:p>
            <a:r>
              <a:rPr lang="fr-FR" dirty="0"/>
              <a:t>Les conditions sont qualifié par une condition booléen permettant ou non l’exécution d’un bloc d’instructions</a:t>
            </a:r>
          </a:p>
          <a:p>
            <a:pPr lvl="1"/>
            <a:endParaRPr lang="fr-FR" dirty="0"/>
          </a:p>
          <a:p>
            <a:pPr lvl="1"/>
            <a:r>
              <a:rPr lang="fr-FR" dirty="0"/>
              <a:t>if / else </a:t>
            </a:r>
          </a:p>
          <a:p>
            <a:pPr lvl="3"/>
            <a:r>
              <a:rPr lang="fr-FR" dirty="0"/>
              <a:t>Par extension le else if étant un else qui reprend un nouveau if </a:t>
            </a:r>
          </a:p>
          <a:p>
            <a:pPr lvl="1"/>
            <a:endParaRPr lang="fr-FR" dirty="0"/>
          </a:p>
          <a:p>
            <a:pPr lvl="1"/>
            <a:r>
              <a:rPr lang="fr-FR" dirty="0"/>
              <a:t>Switch &amp; case </a:t>
            </a:r>
          </a:p>
          <a:p>
            <a:pPr lvl="3"/>
            <a:r>
              <a:rPr lang="fr-FR" dirty="0"/>
              <a:t>On définit une valeur a tester et des cas possible </a:t>
            </a:r>
          </a:p>
          <a:p>
            <a:pPr lvl="1"/>
            <a:endParaRPr lang="fr-FR" dirty="0"/>
          </a:p>
        </p:txBody>
      </p:sp>
    </p:spTree>
    <p:extLst>
      <p:ext uri="{BB962C8B-B14F-4D97-AF65-F5344CB8AC3E}">
        <p14:creationId xmlns:p14="http://schemas.microsoft.com/office/powerpoint/2010/main" val="136712390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66FB8A03-DE31-4E9D-B687-41D84F2EDC3D}"/>
              </a:ext>
            </a:extLst>
          </p:cNvPr>
          <p:cNvSpPr>
            <a:spLocks noGrp="1"/>
          </p:cNvSpPr>
          <p:nvPr>
            <p:ph type="title"/>
          </p:nvPr>
        </p:nvSpPr>
        <p:spPr/>
        <p:txBody>
          <a:bodyPr/>
          <a:lstStyle/>
          <a:p>
            <a:r>
              <a:rPr lang="fr-FR" dirty="0"/>
              <a:t>Les boucles</a:t>
            </a:r>
          </a:p>
        </p:txBody>
      </p:sp>
      <p:sp>
        <p:nvSpPr>
          <p:cNvPr id="3" name="Espace réservé du contenu 2">
            <a:extLst>
              <a:ext uri="{FF2B5EF4-FFF2-40B4-BE49-F238E27FC236}">
                <a16:creationId xmlns:a16="http://schemas.microsoft.com/office/drawing/2014/main" xmlns="" id="{900E550C-B494-49AA-87DC-1293EB287F24}"/>
              </a:ext>
            </a:extLst>
          </p:cNvPr>
          <p:cNvSpPr>
            <a:spLocks noGrp="1"/>
          </p:cNvSpPr>
          <p:nvPr>
            <p:ph idx="1"/>
          </p:nvPr>
        </p:nvSpPr>
        <p:spPr/>
        <p:txBody>
          <a:bodyPr>
            <a:normAutofit lnSpcReduction="10000"/>
          </a:bodyPr>
          <a:lstStyle/>
          <a:p>
            <a:r>
              <a:rPr lang="fr-FR" dirty="0"/>
              <a:t>Les boucles sont un moyen d’itérer selon </a:t>
            </a:r>
          </a:p>
          <a:p>
            <a:pPr lvl="3"/>
            <a:r>
              <a:rPr lang="fr-FR" dirty="0"/>
              <a:t>Un compteur, une condition, des éléments d’un tableau, …</a:t>
            </a:r>
          </a:p>
          <a:p>
            <a:pPr lvl="1"/>
            <a:r>
              <a:rPr lang="fr-FR" dirty="0"/>
              <a:t>Les courantes </a:t>
            </a:r>
          </a:p>
          <a:p>
            <a:pPr lvl="2"/>
            <a:r>
              <a:rPr lang="fr-FR" dirty="0"/>
              <a:t>For</a:t>
            </a:r>
          </a:p>
          <a:p>
            <a:pPr lvl="2"/>
            <a:r>
              <a:rPr lang="fr-FR" dirty="0"/>
              <a:t>While</a:t>
            </a:r>
          </a:p>
          <a:p>
            <a:pPr lvl="2"/>
            <a:r>
              <a:rPr lang="fr-FR" dirty="0"/>
              <a:t>Do while</a:t>
            </a:r>
          </a:p>
          <a:p>
            <a:pPr lvl="1"/>
            <a:r>
              <a:rPr lang="fr-FR" dirty="0"/>
              <a:t>Les moins traditionnel</a:t>
            </a:r>
          </a:p>
          <a:p>
            <a:pPr lvl="2"/>
            <a:r>
              <a:rPr lang="fr-FR" dirty="0"/>
              <a:t>Foreach</a:t>
            </a:r>
          </a:p>
          <a:p>
            <a:pPr lvl="3"/>
            <a:r>
              <a:rPr lang="fr-FR" dirty="0"/>
              <a:t>Pour chaque éléments présents dans une list/array</a:t>
            </a:r>
          </a:p>
          <a:p>
            <a:pPr lvl="3"/>
            <a:r>
              <a:rPr lang="fr-FR" dirty="0"/>
              <a:t>Possibilité de récupérer l’objet &amp; l’index </a:t>
            </a:r>
          </a:p>
          <a:p>
            <a:pPr lvl="2"/>
            <a:endParaRPr lang="fr-FR" dirty="0"/>
          </a:p>
          <a:p>
            <a:pPr lvl="2"/>
            <a:r>
              <a:rPr lang="fr-FR" dirty="0"/>
              <a:t>Each </a:t>
            </a:r>
            <a:r>
              <a:rPr lang="fr-FR" dirty="0">
                <a:sym typeface="Wingdings" panose="05000000000000000000" pitchFamily="2" charset="2"/>
              </a:rPr>
              <a:t> est plutôt un itérateur qu'une boucle a proprement parler</a:t>
            </a:r>
            <a:endParaRPr lang="fr-FR" dirty="0"/>
          </a:p>
          <a:p>
            <a:pPr lvl="2"/>
            <a:endParaRPr lang="fr-FR" dirty="0"/>
          </a:p>
        </p:txBody>
      </p:sp>
    </p:spTree>
    <p:extLst>
      <p:ext uri="{BB962C8B-B14F-4D97-AF65-F5344CB8AC3E}">
        <p14:creationId xmlns:p14="http://schemas.microsoft.com/office/powerpoint/2010/main" val="197282241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xmlns="" id="{42333B63-A73F-47CC-9618-9E7A1BFD1A99}"/>
              </a:ext>
            </a:extLst>
          </p:cNvPr>
          <p:cNvSpPr>
            <a:spLocks noGrp="1"/>
          </p:cNvSpPr>
          <p:nvPr>
            <p:ph type="title"/>
          </p:nvPr>
        </p:nvSpPr>
        <p:spPr/>
        <p:txBody>
          <a:bodyPr/>
          <a:lstStyle/>
          <a:p>
            <a:r>
              <a:rPr lang="fr-FR" dirty="0"/>
              <a:t>LES FORMULAIRES SIMPLES</a:t>
            </a:r>
          </a:p>
        </p:txBody>
      </p:sp>
      <p:sp>
        <p:nvSpPr>
          <p:cNvPr id="4" name="Espace réservé du texte 3">
            <a:extLst>
              <a:ext uri="{FF2B5EF4-FFF2-40B4-BE49-F238E27FC236}">
                <a16:creationId xmlns:a16="http://schemas.microsoft.com/office/drawing/2014/main" xmlns="" id="{1376F0FC-9ADD-4AF9-9C3D-C6FF19DB887C}"/>
              </a:ext>
            </a:extLst>
          </p:cNvPr>
          <p:cNvSpPr>
            <a:spLocks noGrp="1"/>
          </p:cNvSpPr>
          <p:nvPr>
            <p:ph type="body" idx="1"/>
          </p:nvPr>
        </p:nvSpPr>
        <p:spPr/>
        <p:txBody>
          <a:bodyPr/>
          <a:lstStyle/>
          <a:p>
            <a:r>
              <a:rPr lang="fr-FR" dirty="0"/>
              <a:t>AVOIR LA FORMS EN PHP</a:t>
            </a:r>
          </a:p>
        </p:txBody>
      </p:sp>
    </p:spTree>
    <p:extLst>
      <p:ext uri="{BB962C8B-B14F-4D97-AF65-F5344CB8AC3E}">
        <p14:creationId xmlns:p14="http://schemas.microsoft.com/office/powerpoint/2010/main" val="393033211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23A5EC91-B028-4EFE-B2C2-537AEABF61C1}"/>
              </a:ext>
            </a:extLst>
          </p:cNvPr>
          <p:cNvSpPr>
            <a:spLocks noGrp="1"/>
          </p:cNvSpPr>
          <p:nvPr>
            <p:ph type="title"/>
          </p:nvPr>
        </p:nvSpPr>
        <p:spPr/>
        <p:txBody>
          <a:bodyPr/>
          <a:lstStyle/>
          <a:p>
            <a:r>
              <a:rPr lang="fr-FR" dirty="0"/>
              <a:t>Passage et transmission de variables</a:t>
            </a:r>
          </a:p>
        </p:txBody>
      </p:sp>
      <p:sp>
        <p:nvSpPr>
          <p:cNvPr id="5" name="Espace réservé du contenu 4">
            <a:extLst>
              <a:ext uri="{FF2B5EF4-FFF2-40B4-BE49-F238E27FC236}">
                <a16:creationId xmlns:a16="http://schemas.microsoft.com/office/drawing/2014/main" xmlns="" id="{7F82D3B0-D604-4AD7-BC5A-B54B993B7FFE}"/>
              </a:ext>
            </a:extLst>
          </p:cNvPr>
          <p:cNvSpPr>
            <a:spLocks noGrp="1"/>
          </p:cNvSpPr>
          <p:nvPr>
            <p:ph idx="1"/>
          </p:nvPr>
        </p:nvSpPr>
        <p:spPr/>
        <p:txBody>
          <a:bodyPr/>
          <a:lstStyle/>
          <a:p>
            <a:r>
              <a:rPr lang="fr-FR" dirty="0"/>
              <a:t>Form</a:t>
            </a:r>
          </a:p>
          <a:p>
            <a:pPr lvl="1"/>
            <a:r>
              <a:rPr lang="fr-FR" dirty="0"/>
              <a:t>method </a:t>
            </a:r>
          </a:p>
          <a:p>
            <a:pPr lvl="2"/>
            <a:r>
              <a:rPr lang="fr-FR" dirty="0"/>
              <a:t>GET 	</a:t>
            </a:r>
            <a:r>
              <a:rPr lang="fr-FR" dirty="0">
                <a:sym typeface="Wingdings" panose="05000000000000000000" pitchFamily="2" charset="2"/>
              </a:rPr>
              <a:t> envoie de données sous forme d’url + query string </a:t>
            </a:r>
          </a:p>
          <a:p>
            <a:pPr lvl="2"/>
            <a:r>
              <a:rPr lang="fr-FR" dirty="0">
                <a:sym typeface="Wingdings" panose="05000000000000000000" pitchFamily="2" charset="2"/>
              </a:rPr>
              <a:t>POST	 envoie des données dans le paquet http</a:t>
            </a:r>
            <a:endParaRPr lang="fr-FR" dirty="0"/>
          </a:p>
          <a:p>
            <a:pPr lvl="1"/>
            <a:endParaRPr lang="fr-FR" dirty="0"/>
          </a:p>
          <a:p>
            <a:pPr lvl="1"/>
            <a:r>
              <a:rPr lang="fr-FR" dirty="0"/>
              <a:t>Action</a:t>
            </a:r>
          </a:p>
          <a:p>
            <a:pPr lvl="2"/>
            <a:r>
              <a:rPr lang="fr-FR" dirty="0"/>
              <a:t>Url de destination de l’envoie du formulaire pour un traitement serveur</a:t>
            </a:r>
          </a:p>
        </p:txBody>
      </p:sp>
      <p:pic>
        <p:nvPicPr>
          <p:cNvPr id="3" name="Image 2">
            <a:extLst>
              <a:ext uri="{FF2B5EF4-FFF2-40B4-BE49-F238E27FC236}">
                <a16:creationId xmlns:a16="http://schemas.microsoft.com/office/drawing/2014/main" xmlns="" id="{820A73D2-50DB-4E3B-8EDB-834752A70A05}"/>
              </a:ext>
            </a:extLst>
          </p:cNvPr>
          <p:cNvPicPr>
            <a:picLocks noChangeAspect="1"/>
          </p:cNvPicPr>
          <p:nvPr/>
        </p:nvPicPr>
        <p:blipFill>
          <a:blip r:embed="rId3"/>
          <a:stretch>
            <a:fillRect/>
          </a:stretch>
        </p:blipFill>
        <p:spPr>
          <a:xfrm>
            <a:off x="6048415" y="5857896"/>
            <a:ext cx="5762625" cy="571500"/>
          </a:xfrm>
          <a:prstGeom prst="rect">
            <a:avLst/>
          </a:prstGeom>
        </p:spPr>
      </p:pic>
    </p:spTree>
    <p:extLst>
      <p:ext uri="{BB962C8B-B14F-4D97-AF65-F5344CB8AC3E}">
        <p14:creationId xmlns:p14="http://schemas.microsoft.com/office/powerpoint/2010/main" val="350340910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23A5EC91-B028-4EFE-B2C2-537AEABF61C1}"/>
              </a:ext>
            </a:extLst>
          </p:cNvPr>
          <p:cNvSpPr>
            <a:spLocks noGrp="1"/>
          </p:cNvSpPr>
          <p:nvPr>
            <p:ph type="title"/>
          </p:nvPr>
        </p:nvSpPr>
        <p:spPr/>
        <p:txBody>
          <a:bodyPr/>
          <a:lstStyle/>
          <a:p>
            <a:r>
              <a:rPr lang="fr-FR" dirty="0"/>
              <a:t>Passage et transmission de variables</a:t>
            </a:r>
          </a:p>
        </p:txBody>
      </p:sp>
      <p:sp>
        <p:nvSpPr>
          <p:cNvPr id="9" name="Espace réservé du texte 8">
            <a:extLst>
              <a:ext uri="{FF2B5EF4-FFF2-40B4-BE49-F238E27FC236}">
                <a16:creationId xmlns:a16="http://schemas.microsoft.com/office/drawing/2014/main" xmlns="" id="{857E23AF-6B3A-4D8C-8933-01CCA564586F}"/>
              </a:ext>
            </a:extLst>
          </p:cNvPr>
          <p:cNvSpPr>
            <a:spLocks noGrp="1"/>
          </p:cNvSpPr>
          <p:nvPr>
            <p:ph type="body" idx="1"/>
          </p:nvPr>
        </p:nvSpPr>
        <p:spPr>
          <a:xfrm>
            <a:off x="285709" y="1071546"/>
            <a:ext cx="6652300" cy="639762"/>
          </a:xfrm>
        </p:spPr>
        <p:txBody>
          <a:bodyPr/>
          <a:lstStyle/>
          <a:p>
            <a:r>
              <a:rPr lang="fr-FR" dirty="0"/>
              <a:t>HTML</a:t>
            </a:r>
          </a:p>
        </p:txBody>
      </p:sp>
      <p:sp>
        <p:nvSpPr>
          <p:cNvPr id="10" name="Espace réservé du contenu 9">
            <a:extLst>
              <a:ext uri="{FF2B5EF4-FFF2-40B4-BE49-F238E27FC236}">
                <a16:creationId xmlns:a16="http://schemas.microsoft.com/office/drawing/2014/main" xmlns="" id="{89C6B861-FBE2-4FA7-93E0-6EEF6C3020E8}"/>
              </a:ext>
            </a:extLst>
          </p:cNvPr>
          <p:cNvSpPr>
            <a:spLocks noGrp="1"/>
          </p:cNvSpPr>
          <p:nvPr>
            <p:ph sz="half" idx="2"/>
          </p:nvPr>
        </p:nvSpPr>
        <p:spPr>
          <a:xfrm>
            <a:off x="285708" y="2449212"/>
            <a:ext cx="6652301" cy="3980184"/>
          </a:xfrm>
        </p:spPr>
        <p:txBody>
          <a:bodyPr>
            <a:normAutofit fontScale="92500" lnSpcReduction="20000"/>
          </a:bodyPr>
          <a:lstStyle/>
          <a:p>
            <a:pPr marL="0" indent="0">
              <a:buNone/>
            </a:pPr>
            <a:endParaRPr lang="fr-FR" sz="2000" dirty="0">
              <a:solidFill>
                <a:srgbClr val="800000"/>
              </a:solidFill>
              <a:latin typeface="Consolas" panose="020B0609020204030204" pitchFamily="49" charset="0"/>
            </a:endParaRPr>
          </a:p>
          <a:p>
            <a:pPr marL="0" indent="0">
              <a:buNone/>
            </a:pPr>
            <a:r>
              <a:rPr lang="fr-FR" sz="2000" dirty="0">
                <a:solidFill>
                  <a:srgbClr val="800000"/>
                </a:solidFill>
                <a:latin typeface="Consolas" panose="020B0609020204030204" pitchFamily="49" charset="0"/>
              </a:rPr>
              <a:t>&lt;form</a:t>
            </a:r>
            <a:r>
              <a:rPr lang="fr-FR" sz="2000" dirty="0">
                <a:solidFill>
                  <a:srgbClr val="000000"/>
                </a:solidFill>
                <a:latin typeface="Consolas" panose="020B0609020204030204" pitchFamily="49" charset="0"/>
              </a:rPr>
              <a:t> </a:t>
            </a:r>
            <a:r>
              <a:rPr lang="fr-FR" sz="2000" dirty="0">
                <a:solidFill>
                  <a:srgbClr val="FF0000"/>
                </a:solidFill>
                <a:latin typeface="Consolas" panose="020B0609020204030204" pitchFamily="49" charset="0"/>
              </a:rPr>
              <a:t>method</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"GET"</a:t>
            </a:r>
            <a:r>
              <a:rPr lang="fr-FR" sz="2000" dirty="0">
                <a:solidFill>
                  <a:srgbClr val="000000"/>
                </a:solidFill>
                <a:latin typeface="Consolas" panose="020B0609020204030204" pitchFamily="49" charset="0"/>
              </a:rPr>
              <a:t> </a:t>
            </a:r>
            <a:r>
              <a:rPr lang="fr-FR" sz="2000" dirty="0">
                <a:solidFill>
                  <a:srgbClr val="FF0000"/>
                </a:solidFill>
                <a:latin typeface="Consolas" panose="020B0609020204030204" pitchFamily="49" charset="0"/>
              </a:rPr>
              <a:t>action</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"treat.php"</a:t>
            </a:r>
            <a:r>
              <a:rPr lang="fr-FR" sz="2000" dirty="0">
                <a:solidFill>
                  <a:srgbClr val="800000"/>
                </a:solidFill>
                <a:latin typeface="Consolas" panose="020B0609020204030204" pitchFamily="49" charset="0"/>
              </a:rPr>
              <a:t>&gt;</a:t>
            </a:r>
            <a:endParaRPr lang="fr-FR" sz="2000" dirty="0">
              <a:solidFill>
                <a:srgbClr val="000000"/>
              </a:solidFill>
              <a:latin typeface="Consolas" panose="020B0609020204030204" pitchFamily="49" charset="0"/>
            </a:endParaRPr>
          </a:p>
          <a:p>
            <a:pPr marL="0" indent="0">
              <a:buNone/>
            </a:pPr>
            <a:endParaRPr lang="fr-FR" sz="2000" dirty="0">
              <a:solidFill>
                <a:srgbClr val="000000"/>
              </a:solidFill>
              <a:latin typeface="Consolas" panose="020B0609020204030204" pitchFamily="49" charset="0"/>
            </a:endParaRPr>
          </a:p>
          <a:p>
            <a:pPr marL="0" indent="0">
              <a:buNone/>
            </a:pPr>
            <a:r>
              <a:rPr lang="fr-FR" sz="2000" dirty="0">
                <a:solidFill>
                  <a:srgbClr val="000000"/>
                </a:solidFill>
                <a:latin typeface="Consolas" panose="020B0609020204030204" pitchFamily="49" charset="0"/>
              </a:rPr>
              <a:t> </a:t>
            </a:r>
          </a:p>
          <a:p>
            <a:pPr marL="0" indent="0">
              <a:buNone/>
            </a:pPr>
            <a:endParaRPr lang="fr-FR" sz="2000" dirty="0">
              <a:solidFill>
                <a:srgbClr val="000000"/>
              </a:solidFill>
              <a:latin typeface="Consolas" panose="020B0609020204030204" pitchFamily="49" charset="0"/>
            </a:endParaRPr>
          </a:p>
          <a:p>
            <a:pPr marL="0" indent="0">
              <a:buNone/>
            </a:pPr>
            <a:r>
              <a:rPr lang="fr-FR" sz="2000" dirty="0">
                <a:solidFill>
                  <a:srgbClr val="000000"/>
                </a:solidFill>
                <a:latin typeface="Consolas" panose="020B0609020204030204" pitchFamily="49" charset="0"/>
              </a:rPr>
              <a:t> </a:t>
            </a:r>
            <a:r>
              <a:rPr lang="fr-FR" sz="2000" dirty="0">
                <a:solidFill>
                  <a:srgbClr val="800000"/>
                </a:solidFill>
                <a:latin typeface="Consolas" panose="020B0609020204030204" pitchFamily="49" charset="0"/>
              </a:rPr>
              <a:t>&lt;input</a:t>
            </a:r>
            <a:r>
              <a:rPr lang="fr-FR" sz="2000" dirty="0">
                <a:solidFill>
                  <a:srgbClr val="000000"/>
                </a:solidFill>
                <a:latin typeface="Consolas" panose="020B0609020204030204" pitchFamily="49" charset="0"/>
              </a:rPr>
              <a:t> </a:t>
            </a:r>
            <a:r>
              <a:rPr lang="fr-FR" sz="2000" dirty="0">
                <a:solidFill>
                  <a:srgbClr val="FF0000"/>
                </a:solidFill>
                <a:latin typeface="Consolas" panose="020B0609020204030204" pitchFamily="49" charset="0"/>
              </a:rPr>
              <a:t>type</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"email"</a:t>
            </a:r>
            <a:r>
              <a:rPr lang="fr-FR" sz="2000" dirty="0">
                <a:solidFill>
                  <a:srgbClr val="000000"/>
                </a:solidFill>
                <a:latin typeface="Consolas" panose="020B0609020204030204" pitchFamily="49" charset="0"/>
              </a:rPr>
              <a:t> </a:t>
            </a:r>
            <a:r>
              <a:rPr lang="fr-FR" sz="2000" dirty="0">
                <a:solidFill>
                  <a:srgbClr val="FF0000"/>
                </a:solidFill>
                <a:latin typeface="Consolas" panose="020B0609020204030204" pitchFamily="49" charset="0"/>
              </a:rPr>
              <a:t>id</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"mail"</a:t>
            </a:r>
            <a:r>
              <a:rPr lang="fr-FR" sz="2000" dirty="0">
                <a:solidFill>
                  <a:srgbClr val="800000"/>
                </a:solidFill>
                <a:latin typeface="Consolas" panose="020B0609020204030204" pitchFamily="49" charset="0"/>
              </a:rPr>
              <a:t>&gt;</a:t>
            </a:r>
            <a:endParaRPr lang="fr-FR" sz="2000" dirty="0">
              <a:solidFill>
                <a:srgbClr val="000000"/>
              </a:solidFill>
              <a:latin typeface="Consolas" panose="020B0609020204030204" pitchFamily="49" charset="0"/>
            </a:endParaRPr>
          </a:p>
          <a:p>
            <a:pPr marL="0" indent="0">
              <a:buNone/>
            </a:pPr>
            <a:r>
              <a:rPr lang="fr-FR" sz="2000" dirty="0">
                <a:solidFill>
                  <a:srgbClr val="000000"/>
                </a:solidFill>
                <a:latin typeface="Consolas" panose="020B0609020204030204" pitchFamily="49" charset="0"/>
              </a:rPr>
              <a:t>  </a:t>
            </a:r>
            <a:r>
              <a:rPr lang="fr-FR" sz="2000" dirty="0">
                <a:solidFill>
                  <a:srgbClr val="800000"/>
                </a:solidFill>
                <a:latin typeface="Consolas" panose="020B0609020204030204" pitchFamily="49" charset="0"/>
              </a:rPr>
              <a:t>&lt;input</a:t>
            </a:r>
            <a:r>
              <a:rPr lang="fr-FR" sz="2000" dirty="0">
                <a:solidFill>
                  <a:srgbClr val="000000"/>
                </a:solidFill>
                <a:latin typeface="Consolas" panose="020B0609020204030204" pitchFamily="49" charset="0"/>
              </a:rPr>
              <a:t> </a:t>
            </a:r>
            <a:r>
              <a:rPr lang="fr-FR" sz="2000" dirty="0">
                <a:solidFill>
                  <a:srgbClr val="FF0000"/>
                </a:solidFill>
                <a:latin typeface="Consolas" panose="020B0609020204030204" pitchFamily="49" charset="0"/>
              </a:rPr>
              <a:t>type</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"password"</a:t>
            </a:r>
            <a:r>
              <a:rPr lang="fr-FR" sz="2000" dirty="0">
                <a:solidFill>
                  <a:srgbClr val="000000"/>
                </a:solidFill>
                <a:latin typeface="Consolas" panose="020B0609020204030204" pitchFamily="49" charset="0"/>
              </a:rPr>
              <a:t> </a:t>
            </a:r>
            <a:r>
              <a:rPr lang="fr-FR" sz="2000" dirty="0">
                <a:solidFill>
                  <a:srgbClr val="FF0000"/>
                </a:solidFill>
                <a:latin typeface="Consolas" panose="020B0609020204030204" pitchFamily="49" charset="0"/>
              </a:rPr>
              <a:t>id</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"passwd"</a:t>
            </a:r>
            <a:r>
              <a:rPr lang="fr-FR" sz="2000" dirty="0">
                <a:solidFill>
                  <a:srgbClr val="800000"/>
                </a:solidFill>
                <a:latin typeface="Consolas" panose="020B0609020204030204" pitchFamily="49" charset="0"/>
              </a:rPr>
              <a:t>&gt;</a:t>
            </a:r>
            <a:endParaRPr lang="fr-FR" sz="2000" dirty="0">
              <a:solidFill>
                <a:srgbClr val="000000"/>
              </a:solidFill>
              <a:latin typeface="Consolas" panose="020B0609020204030204" pitchFamily="49" charset="0"/>
            </a:endParaRPr>
          </a:p>
          <a:p>
            <a:pPr marL="0" indent="0">
              <a:buNone/>
            </a:pPr>
            <a:r>
              <a:rPr lang="fr-FR" sz="2000" dirty="0">
                <a:solidFill>
                  <a:srgbClr val="000000"/>
                </a:solidFill>
                <a:latin typeface="Consolas" panose="020B0609020204030204" pitchFamily="49" charset="0"/>
              </a:rPr>
              <a:t>  </a:t>
            </a:r>
            <a:r>
              <a:rPr lang="fr-FR" sz="2000" dirty="0">
                <a:solidFill>
                  <a:srgbClr val="800000"/>
                </a:solidFill>
                <a:latin typeface="Consolas" panose="020B0609020204030204" pitchFamily="49" charset="0"/>
              </a:rPr>
              <a:t>&lt;input</a:t>
            </a:r>
            <a:r>
              <a:rPr lang="fr-FR" sz="2000" dirty="0">
                <a:solidFill>
                  <a:srgbClr val="000000"/>
                </a:solidFill>
                <a:latin typeface="Consolas" panose="020B0609020204030204" pitchFamily="49" charset="0"/>
              </a:rPr>
              <a:t> </a:t>
            </a:r>
            <a:r>
              <a:rPr lang="fr-FR" sz="2000" dirty="0">
                <a:solidFill>
                  <a:srgbClr val="FF0000"/>
                </a:solidFill>
                <a:latin typeface="Consolas" panose="020B0609020204030204" pitchFamily="49" charset="0"/>
              </a:rPr>
              <a:t>type</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"checkbox"</a:t>
            </a:r>
            <a:r>
              <a:rPr lang="fr-FR" sz="2000" dirty="0">
                <a:solidFill>
                  <a:srgbClr val="000000"/>
                </a:solidFill>
                <a:latin typeface="Consolas" panose="020B0609020204030204" pitchFamily="49" charset="0"/>
              </a:rPr>
              <a:t> </a:t>
            </a:r>
            <a:r>
              <a:rPr lang="fr-FR" sz="2000" dirty="0">
                <a:solidFill>
                  <a:srgbClr val="FF0000"/>
                </a:solidFill>
                <a:latin typeface="Consolas" panose="020B0609020204030204" pitchFamily="49" charset="0"/>
              </a:rPr>
              <a:t>name</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"rmb"</a:t>
            </a:r>
            <a:r>
              <a:rPr lang="fr-FR" sz="2000" dirty="0">
                <a:solidFill>
                  <a:srgbClr val="800000"/>
                </a:solidFill>
                <a:latin typeface="Consolas" panose="020B0609020204030204" pitchFamily="49" charset="0"/>
              </a:rPr>
              <a:t>&gt;</a:t>
            </a:r>
            <a:endParaRPr lang="fr-FR" sz="2000" dirty="0">
              <a:solidFill>
                <a:srgbClr val="000000"/>
              </a:solidFill>
              <a:latin typeface="Consolas" panose="020B0609020204030204" pitchFamily="49" charset="0"/>
            </a:endParaRPr>
          </a:p>
          <a:p>
            <a:pPr marL="0" indent="0">
              <a:buNone/>
            </a:pPr>
            <a:r>
              <a:rPr lang="fr-FR" sz="2000" dirty="0">
                <a:solidFill>
                  <a:srgbClr val="800000"/>
                </a:solidFill>
                <a:latin typeface="Consolas" panose="020B0609020204030204" pitchFamily="49" charset="0"/>
              </a:rPr>
              <a:t>  &lt;input</a:t>
            </a:r>
            <a:r>
              <a:rPr lang="fr-FR" sz="2000" dirty="0">
                <a:solidFill>
                  <a:srgbClr val="000000"/>
                </a:solidFill>
                <a:latin typeface="Consolas" panose="020B0609020204030204" pitchFamily="49" charset="0"/>
              </a:rPr>
              <a:t> </a:t>
            </a:r>
            <a:r>
              <a:rPr lang="fr-FR" sz="2000" dirty="0">
                <a:solidFill>
                  <a:srgbClr val="FF0000"/>
                </a:solidFill>
                <a:latin typeface="Consolas" panose="020B0609020204030204" pitchFamily="49" charset="0"/>
              </a:rPr>
              <a:t>type</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"hidden"</a:t>
            </a:r>
            <a:r>
              <a:rPr lang="fr-FR" sz="2000" dirty="0">
                <a:solidFill>
                  <a:srgbClr val="000000"/>
                </a:solidFill>
                <a:latin typeface="Consolas" panose="020B0609020204030204" pitchFamily="49" charset="0"/>
              </a:rPr>
              <a:t> </a:t>
            </a:r>
            <a:r>
              <a:rPr lang="fr-FR" sz="2000" dirty="0">
                <a:solidFill>
                  <a:srgbClr val="FF0000"/>
                </a:solidFill>
                <a:latin typeface="Consolas" panose="020B0609020204030204" pitchFamily="49" charset="0"/>
              </a:rPr>
              <a:t>name</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"hid" </a:t>
            </a:r>
            <a:r>
              <a:rPr lang="fr-FR" sz="2000" dirty="0">
                <a:solidFill>
                  <a:srgbClr val="FF0000"/>
                </a:solidFill>
                <a:latin typeface="Consolas" panose="020B0609020204030204" pitchFamily="49" charset="0"/>
              </a:rPr>
              <a:t>value</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"hid"</a:t>
            </a:r>
            <a:r>
              <a:rPr lang="fr-FR" sz="2000" dirty="0">
                <a:solidFill>
                  <a:srgbClr val="800000"/>
                </a:solidFill>
                <a:latin typeface="Consolas" panose="020B0609020204030204" pitchFamily="49" charset="0"/>
              </a:rPr>
              <a:t>&gt;</a:t>
            </a:r>
            <a:endParaRPr lang="fr-FR" sz="2000" dirty="0">
              <a:solidFill>
                <a:srgbClr val="000000"/>
              </a:solidFill>
              <a:latin typeface="Consolas" panose="020B0609020204030204" pitchFamily="49" charset="0"/>
            </a:endParaRPr>
          </a:p>
          <a:p>
            <a:pPr marL="0" indent="0">
              <a:buNone/>
            </a:pPr>
            <a:r>
              <a:rPr lang="fr-FR" sz="2000" dirty="0">
                <a:solidFill>
                  <a:srgbClr val="800000"/>
                </a:solidFill>
                <a:latin typeface="Consolas" panose="020B0609020204030204" pitchFamily="49" charset="0"/>
              </a:rPr>
              <a:t>  &lt;input</a:t>
            </a:r>
            <a:r>
              <a:rPr lang="fr-FR" sz="2000" dirty="0">
                <a:solidFill>
                  <a:srgbClr val="000000"/>
                </a:solidFill>
                <a:latin typeface="Consolas" panose="020B0609020204030204" pitchFamily="49" charset="0"/>
              </a:rPr>
              <a:t> </a:t>
            </a:r>
            <a:r>
              <a:rPr lang="fr-FR" sz="2000" dirty="0">
                <a:solidFill>
                  <a:srgbClr val="FF0000"/>
                </a:solidFill>
                <a:latin typeface="Consolas" panose="020B0609020204030204" pitchFamily="49" charset="0"/>
              </a:rPr>
              <a:t>type</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 file"</a:t>
            </a:r>
            <a:r>
              <a:rPr lang="fr-FR" sz="2000" dirty="0">
                <a:solidFill>
                  <a:srgbClr val="000000"/>
                </a:solidFill>
                <a:latin typeface="Consolas" panose="020B0609020204030204" pitchFamily="49" charset="0"/>
              </a:rPr>
              <a:t> </a:t>
            </a:r>
            <a:r>
              <a:rPr lang="fr-FR" sz="2000" dirty="0">
                <a:solidFill>
                  <a:srgbClr val="FF0000"/>
                </a:solidFill>
                <a:latin typeface="Consolas" panose="020B0609020204030204" pitchFamily="49" charset="0"/>
              </a:rPr>
              <a:t>name</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"avatar" </a:t>
            </a:r>
            <a:r>
              <a:rPr lang="fr-FR" sz="2000" dirty="0">
                <a:solidFill>
                  <a:srgbClr val="800000"/>
                </a:solidFill>
                <a:latin typeface="Consolas" panose="020B0609020204030204" pitchFamily="49" charset="0"/>
              </a:rPr>
              <a:t>&gt;</a:t>
            </a:r>
            <a:r>
              <a:rPr lang="fr-FR" sz="2000" dirty="0">
                <a:solidFill>
                  <a:srgbClr val="000000"/>
                </a:solidFill>
                <a:latin typeface="Consolas" panose="020B0609020204030204" pitchFamily="49" charset="0"/>
              </a:rPr>
              <a:t>  </a:t>
            </a:r>
          </a:p>
          <a:p>
            <a:pPr marL="0" indent="0">
              <a:buNone/>
            </a:pPr>
            <a:r>
              <a:rPr lang="fr-FR" sz="2000" dirty="0">
                <a:solidFill>
                  <a:srgbClr val="800000"/>
                </a:solidFill>
                <a:latin typeface="Consolas" panose="020B0609020204030204" pitchFamily="49" charset="0"/>
              </a:rPr>
              <a:t>  &lt;button</a:t>
            </a:r>
            <a:r>
              <a:rPr lang="fr-FR" sz="2000" dirty="0">
                <a:solidFill>
                  <a:srgbClr val="000000"/>
                </a:solidFill>
                <a:latin typeface="Consolas" panose="020B0609020204030204" pitchFamily="49" charset="0"/>
              </a:rPr>
              <a:t> </a:t>
            </a:r>
            <a:r>
              <a:rPr lang="fr-FR" sz="2000" dirty="0">
                <a:solidFill>
                  <a:srgbClr val="FF0000"/>
                </a:solidFill>
                <a:latin typeface="Consolas" panose="020B0609020204030204" pitchFamily="49" charset="0"/>
              </a:rPr>
              <a:t>type</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"submit"</a:t>
            </a:r>
            <a:r>
              <a:rPr lang="fr-FR" sz="2000" dirty="0">
                <a:solidFill>
                  <a:srgbClr val="800000"/>
                </a:solidFill>
                <a:latin typeface="Consolas" panose="020B0609020204030204" pitchFamily="49" charset="0"/>
              </a:rPr>
              <a:t>&gt;</a:t>
            </a:r>
            <a:r>
              <a:rPr lang="fr-FR" sz="1200" dirty="0">
                <a:solidFill>
                  <a:srgbClr val="000000"/>
                </a:solidFill>
                <a:latin typeface="Consolas" panose="020B0609020204030204" pitchFamily="49" charset="0"/>
              </a:rPr>
              <a:t>Sign in</a:t>
            </a:r>
            <a:r>
              <a:rPr lang="fr-FR" sz="2000" dirty="0">
                <a:solidFill>
                  <a:srgbClr val="800000"/>
                </a:solidFill>
                <a:latin typeface="Consolas" panose="020B0609020204030204" pitchFamily="49" charset="0"/>
              </a:rPr>
              <a:t>&lt;/button&gt;</a:t>
            </a:r>
            <a:endParaRPr lang="fr-FR" sz="2000" dirty="0">
              <a:solidFill>
                <a:srgbClr val="000000"/>
              </a:solidFill>
              <a:latin typeface="Consolas" panose="020B0609020204030204" pitchFamily="49" charset="0"/>
            </a:endParaRPr>
          </a:p>
          <a:p>
            <a:pPr marL="0" indent="0">
              <a:buNone/>
            </a:pPr>
            <a:endParaRPr lang="fr-FR" sz="2000" dirty="0">
              <a:solidFill>
                <a:srgbClr val="800000"/>
              </a:solidFill>
              <a:latin typeface="Consolas" panose="020B0609020204030204" pitchFamily="49" charset="0"/>
            </a:endParaRPr>
          </a:p>
          <a:p>
            <a:pPr marL="0" indent="0">
              <a:buNone/>
            </a:pPr>
            <a:r>
              <a:rPr lang="fr-FR" sz="2000" dirty="0">
                <a:solidFill>
                  <a:srgbClr val="800000"/>
                </a:solidFill>
                <a:latin typeface="Consolas" panose="020B0609020204030204" pitchFamily="49" charset="0"/>
              </a:rPr>
              <a:t>&lt;/form&gt;</a:t>
            </a:r>
            <a:endParaRPr lang="fr-FR" sz="2000" dirty="0">
              <a:solidFill>
                <a:srgbClr val="000000"/>
              </a:solidFill>
              <a:latin typeface="Consolas" panose="020B0609020204030204" pitchFamily="49" charset="0"/>
            </a:endParaRPr>
          </a:p>
          <a:p>
            <a:pPr marL="0" indent="0">
              <a:buNone/>
            </a:pPr>
            <a:endParaRPr lang="fr-FR" sz="2000" dirty="0"/>
          </a:p>
        </p:txBody>
      </p:sp>
      <p:sp>
        <p:nvSpPr>
          <p:cNvPr id="11" name="Espace réservé du texte 10">
            <a:extLst>
              <a:ext uri="{FF2B5EF4-FFF2-40B4-BE49-F238E27FC236}">
                <a16:creationId xmlns:a16="http://schemas.microsoft.com/office/drawing/2014/main" xmlns="" id="{98EE92E2-6E29-488C-AE97-1B007E047514}"/>
              </a:ext>
            </a:extLst>
          </p:cNvPr>
          <p:cNvSpPr>
            <a:spLocks noGrp="1"/>
          </p:cNvSpPr>
          <p:nvPr>
            <p:ph type="body" sz="quarter" idx="3"/>
          </p:nvPr>
        </p:nvSpPr>
        <p:spPr>
          <a:xfrm>
            <a:off x="7040879" y="1071546"/>
            <a:ext cx="4865411" cy="639762"/>
          </a:xfrm>
        </p:spPr>
        <p:txBody>
          <a:bodyPr/>
          <a:lstStyle/>
          <a:p>
            <a:r>
              <a:rPr lang="fr-FR" dirty="0"/>
              <a:t>PHP</a:t>
            </a:r>
          </a:p>
        </p:txBody>
      </p:sp>
      <p:sp>
        <p:nvSpPr>
          <p:cNvPr id="12" name="Espace réservé du contenu 11">
            <a:extLst>
              <a:ext uri="{FF2B5EF4-FFF2-40B4-BE49-F238E27FC236}">
                <a16:creationId xmlns:a16="http://schemas.microsoft.com/office/drawing/2014/main" xmlns="" id="{B18B1297-2C01-4107-A773-1BD688A5EA92}"/>
              </a:ext>
            </a:extLst>
          </p:cNvPr>
          <p:cNvSpPr>
            <a:spLocks noGrp="1"/>
          </p:cNvSpPr>
          <p:nvPr>
            <p:ph sz="quarter" idx="4"/>
          </p:nvPr>
        </p:nvSpPr>
        <p:spPr>
          <a:xfrm>
            <a:off x="7040879" y="1785926"/>
            <a:ext cx="4865411" cy="4643470"/>
          </a:xfrm>
        </p:spPr>
        <p:txBody>
          <a:bodyPr>
            <a:normAutofit fontScale="92500" lnSpcReduction="20000"/>
          </a:bodyPr>
          <a:lstStyle/>
          <a:p>
            <a:r>
              <a:rPr lang="fr-FR" dirty="0"/>
              <a:t>Fichier treat.php appeler pour soumettre le contenu du formulaire</a:t>
            </a:r>
          </a:p>
          <a:p>
            <a:endParaRPr lang="fr-FR" dirty="0"/>
          </a:p>
          <a:p>
            <a:r>
              <a:rPr lang="fr-FR" dirty="0"/>
              <a:t>Toutes les valeurs sont contenus dans </a:t>
            </a:r>
          </a:p>
          <a:p>
            <a:pPr lvl="1"/>
            <a:r>
              <a:rPr lang="fr-FR" dirty="0"/>
              <a:t>$_GET si method="GET"</a:t>
            </a:r>
          </a:p>
          <a:p>
            <a:pPr lvl="1"/>
            <a:r>
              <a:rPr lang="fr-FR" dirty="0"/>
              <a:t>$_POST si method="POST"</a:t>
            </a:r>
          </a:p>
          <a:p>
            <a:pPr marL="0" indent="0">
              <a:buNone/>
            </a:pPr>
            <a:endParaRPr lang="fr-FR" dirty="0"/>
          </a:p>
          <a:p>
            <a:pPr marL="0" indent="0">
              <a:buNone/>
            </a:pPr>
            <a:r>
              <a:rPr lang="fr-FR" dirty="0"/>
              <a:t>echo $_GET["mail"] ;</a:t>
            </a:r>
          </a:p>
          <a:p>
            <a:pPr marL="0" indent="0">
              <a:buNone/>
            </a:pPr>
            <a:r>
              <a:rPr lang="fr-FR" dirty="0"/>
              <a:t>echo $_GET["passwd"] ;</a:t>
            </a:r>
          </a:p>
          <a:p>
            <a:pPr marL="0" indent="0">
              <a:buNone/>
            </a:pPr>
            <a:r>
              <a:rPr lang="fr-FR" dirty="0"/>
              <a:t>echo $_GET["rmb"] ;</a:t>
            </a:r>
          </a:p>
          <a:p>
            <a:pPr marL="0" indent="0">
              <a:buNone/>
            </a:pPr>
            <a:r>
              <a:rPr lang="fr-FR" dirty="0"/>
              <a:t>echo $_GET["hid"] ;</a:t>
            </a:r>
          </a:p>
          <a:p>
            <a:pPr marL="0" indent="0">
              <a:buNone/>
            </a:pPr>
            <a:endParaRPr lang="fr-FR" dirty="0"/>
          </a:p>
        </p:txBody>
      </p:sp>
      <p:pic>
        <p:nvPicPr>
          <p:cNvPr id="14" name="Image 13">
            <a:extLst>
              <a:ext uri="{FF2B5EF4-FFF2-40B4-BE49-F238E27FC236}">
                <a16:creationId xmlns:a16="http://schemas.microsoft.com/office/drawing/2014/main" xmlns="" id="{878D871F-3376-4182-AC70-29B75EBDAEE7}"/>
              </a:ext>
            </a:extLst>
          </p:cNvPr>
          <p:cNvPicPr>
            <a:picLocks noChangeAspect="1"/>
          </p:cNvPicPr>
          <p:nvPr/>
        </p:nvPicPr>
        <p:blipFill>
          <a:blip r:embed="rId3"/>
          <a:stretch>
            <a:fillRect/>
          </a:stretch>
        </p:blipFill>
        <p:spPr>
          <a:xfrm>
            <a:off x="285709" y="1785926"/>
            <a:ext cx="6634992" cy="542925"/>
          </a:xfrm>
          <a:prstGeom prst="rect">
            <a:avLst/>
          </a:prstGeom>
        </p:spPr>
      </p:pic>
    </p:spTree>
    <p:extLst>
      <p:ext uri="{BB962C8B-B14F-4D97-AF65-F5344CB8AC3E}">
        <p14:creationId xmlns:p14="http://schemas.microsoft.com/office/powerpoint/2010/main" val="7632917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48C32B9-8220-475C-8AB4-79E4AFBF24D2}"/>
              </a:ext>
            </a:extLst>
          </p:cNvPr>
          <p:cNvSpPr>
            <a:spLocks noGrp="1"/>
          </p:cNvSpPr>
          <p:nvPr>
            <p:ph type="title"/>
          </p:nvPr>
        </p:nvSpPr>
        <p:spPr/>
        <p:txBody>
          <a:bodyPr/>
          <a:lstStyle/>
          <a:p>
            <a:r>
              <a:rPr lang="fr-FR" dirty="0"/>
              <a:t>Lecture/écriture de fichier</a:t>
            </a:r>
          </a:p>
        </p:txBody>
      </p:sp>
      <p:sp>
        <p:nvSpPr>
          <p:cNvPr id="3" name="Espace réservé du contenu 2">
            <a:extLst>
              <a:ext uri="{FF2B5EF4-FFF2-40B4-BE49-F238E27FC236}">
                <a16:creationId xmlns:a16="http://schemas.microsoft.com/office/drawing/2014/main" xmlns="" id="{ACE6CD5D-B934-4673-AF11-B62AC96B8236}"/>
              </a:ext>
            </a:extLst>
          </p:cNvPr>
          <p:cNvSpPr>
            <a:spLocks noGrp="1"/>
          </p:cNvSpPr>
          <p:nvPr>
            <p:ph idx="1"/>
          </p:nvPr>
        </p:nvSpPr>
        <p:spPr/>
        <p:txBody>
          <a:bodyPr>
            <a:normAutofit fontScale="77500" lnSpcReduction="20000"/>
          </a:bodyPr>
          <a:lstStyle/>
          <a:p>
            <a:r>
              <a:rPr lang="fr-FR" dirty="0"/>
              <a:t>Pour écrire un fichier il faut ouvrir le fichier avec des droits</a:t>
            </a:r>
          </a:p>
          <a:p>
            <a:pPr marL="0" indent="0" algn="ctr">
              <a:buNone/>
            </a:pPr>
            <a:r>
              <a:rPr lang="fr-FR" dirty="0"/>
              <a:t>$myfile = fopen("testfile.txt", "w");</a:t>
            </a:r>
          </a:p>
          <a:p>
            <a:r>
              <a:rPr lang="fr-FR" dirty="0"/>
              <a:t>Les droits sont les suivants :</a:t>
            </a:r>
          </a:p>
          <a:p>
            <a:pPr lvl="2"/>
            <a:r>
              <a:rPr lang="fr-FR" dirty="0"/>
              <a:t>r/r+ </a:t>
            </a:r>
            <a:r>
              <a:rPr lang="fr-FR" dirty="0">
                <a:sym typeface="Wingdings" panose="05000000000000000000" pitchFamily="2" charset="2"/>
              </a:rPr>
              <a:t> ouverture en lecture seul (ou aussi écriture +) position en début de fichier, le fichier doit être existant</a:t>
            </a:r>
          </a:p>
          <a:p>
            <a:pPr lvl="2"/>
            <a:r>
              <a:rPr lang="fr-FR" dirty="0">
                <a:sym typeface="Wingdings" panose="05000000000000000000" pitchFamily="2" charset="2"/>
              </a:rPr>
              <a:t>w/w+  ouverture en mode écriture (et lecture +) position en début de fichier, si le fichier existe pas il est créer</a:t>
            </a:r>
          </a:p>
          <a:p>
            <a:pPr lvl="2"/>
            <a:r>
              <a:rPr lang="fr-FR" dirty="0">
                <a:sym typeface="Wingdings" panose="05000000000000000000" pitchFamily="2" charset="2"/>
              </a:rPr>
              <a:t>a/a+  ouverture en lecture seul (écriture +) position en fin de fichier, création si inexistant (fseek impossible)</a:t>
            </a:r>
          </a:p>
          <a:p>
            <a:pPr lvl="2"/>
            <a:r>
              <a:rPr lang="fr-FR" dirty="0">
                <a:sym typeface="Wingdings" panose="05000000000000000000" pitchFamily="2" charset="2"/>
              </a:rPr>
              <a:t>x/x+  lecture (ecriture +) position en début de fichier, si existant échec</a:t>
            </a:r>
          </a:p>
          <a:p>
            <a:pPr lvl="2"/>
            <a:r>
              <a:rPr lang="fr-FR" dirty="0">
                <a:sym typeface="Wingdings" panose="05000000000000000000" pitchFamily="2" charset="2"/>
              </a:rPr>
              <a:t>c/c+ lecture (écriture +) avec création si inexistant, lock du fichier ( </a:t>
            </a:r>
            <a:r>
              <a:rPr lang="fr-FR" i="1" dirty="0">
                <a:sym typeface="Wingdings" panose="05000000000000000000" pitchFamily="2" charset="2"/>
              </a:rPr>
              <a:t>flock() </a:t>
            </a:r>
            <a:r>
              <a:rPr lang="fr-FR" dirty="0">
                <a:sym typeface="Wingdings" panose="05000000000000000000" pitchFamily="2" charset="2"/>
              </a:rPr>
              <a:t>)</a:t>
            </a:r>
          </a:p>
          <a:p>
            <a:endParaRPr lang="fr-FR" dirty="0">
              <a:sym typeface="Wingdings" panose="05000000000000000000" pitchFamily="2" charset="2"/>
            </a:endParaRPr>
          </a:p>
          <a:p>
            <a:r>
              <a:rPr lang="fr-FR" dirty="0">
                <a:sym typeface="Wingdings" panose="05000000000000000000" pitchFamily="2" charset="2"/>
              </a:rPr>
              <a:t>Fermer les fichier en fin d’usage</a:t>
            </a:r>
          </a:p>
          <a:p>
            <a:pPr marL="0" indent="0" algn="ctr">
              <a:buNone/>
            </a:pPr>
            <a:r>
              <a:rPr lang="fr-FR" dirty="0"/>
              <a:t>fclose($handle);</a:t>
            </a:r>
            <a:endParaRPr lang="fr-FR" dirty="0">
              <a:sym typeface="Wingdings" panose="05000000000000000000" pitchFamily="2" charset="2"/>
            </a:endParaRPr>
          </a:p>
          <a:p>
            <a:r>
              <a:rPr lang="fr-FR" dirty="0">
                <a:sym typeface="Wingdings" panose="05000000000000000000" pitchFamily="2" charset="2"/>
              </a:rPr>
              <a:t>Tester l’existence d’un fichier </a:t>
            </a:r>
          </a:p>
          <a:p>
            <a:pPr marL="0" indent="0" algn="ctr">
              <a:buNone/>
            </a:pPr>
            <a:r>
              <a:rPr lang="fr-FR" dirty="0"/>
              <a:t>file_exists ( string $filename ) : bool</a:t>
            </a:r>
          </a:p>
          <a:p>
            <a:endParaRPr lang="fr-FR" dirty="0">
              <a:sym typeface="Wingdings" panose="05000000000000000000" pitchFamily="2" charset="2"/>
            </a:endParaRPr>
          </a:p>
          <a:p>
            <a:pPr marL="0" indent="0" algn="ctr">
              <a:buNone/>
            </a:pPr>
            <a:endParaRPr lang="fr-FR" dirty="0">
              <a:sym typeface="Wingdings" panose="05000000000000000000" pitchFamily="2" charset="2"/>
            </a:endParaRPr>
          </a:p>
        </p:txBody>
      </p:sp>
    </p:spTree>
    <p:extLst>
      <p:ext uri="{BB962C8B-B14F-4D97-AF65-F5344CB8AC3E}">
        <p14:creationId xmlns:p14="http://schemas.microsoft.com/office/powerpoint/2010/main" val="246661610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C0F3DAF-E9E7-4485-B74C-8FB97CB7266F}"/>
              </a:ext>
            </a:extLst>
          </p:cNvPr>
          <p:cNvSpPr>
            <a:spLocks noGrp="1"/>
          </p:cNvSpPr>
          <p:nvPr>
            <p:ph type="title"/>
          </p:nvPr>
        </p:nvSpPr>
        <p:spPr/>
        <p:txBody>
          <a:bodyPr/>
          <a:lstStyle/>
          <a:p>
            <a:r>
              <a:rPr lang="fr-FR" dirty="0"/>
              <a:t>Lecture de fichier</a:t>
            </a:r>
          </a:p>
        </p:txBody>
      </p:sp>
      <p:sp>
        <p:nvSpPr>
          <p:cNvPr id="3" name="Espace réservé du contenu 2">
            <a:extLst>
              <a:ext uri="{FF2B5EF4-FFF2-40B4-BE49-F238E27FC236}">
                <a16:creationId xmlns:a16="http://schemas.microsoft.com/office/drawing/2014/main" xmlns="" id="{6CB37F73-1C89-4053-A2B9-F3C760C4C8DC}"/>
              </a:ext>
            </a:extLst>
          </p:cNvPr>
          <p:cNvSpPr>
            <a:spLocks noGrp="1"/>
          </p:cNvSpPr>
          <p:nvPr>
            <p:ph idx="1"/>
          </p:nvPr>
        </p:nvSpPr>
        <p:spPr/>
        <p:txBody>
          <a:bodyPr/>
          <a:lstStyle/>
          <a:p>
            <a:r>
              <a:rPr lang="fr-FR" dirty="0"/>
              <a:t>lecture dans un fichier déjà ouvert (cf. .page prec.)</a:t>
            </a:r>
          </a:p>
          <a:p>
            <a:pPr lvl="1"/>
            <a:r>
              <a:rPr lang="fr-FR" dirty="0"/>
              <a:t>Lecture formater</a:t>
            </a:r>
          </a:p>
          <a:p>
            <a:endParaRPr lang="fr-FR" dirty="0"/>
          </a:p>
          <a:p>
            <a:pPr lvl="1"/>
            <a:r>
              <a:rPr lang="fr-FR" dirty="0"/>
              <a:t>Lecture non formater </a:t>
            </a:r>
          </a:p>
          <a:p>
            <a:pPr lvl="3"/>
            <a:endParaRPr lang="fr-FR" dirty="0"/>
          </a:p>
          <a:p>
            <a:pPr lvl="3"/>
            <a:endParaRPr lang="fr-FR" dirty="0"/>
          </a:p>
          <a:p>
            <a:pPr lvl="2"/>
            <a:r>
              <a:rPr lang="fr-FR" dirty="0"/>
              <a:t>Liste de paramètres :</a:t>
            </a:r>
          </a:p>
          <a:p>
            <a:pPr lvl="3"/>
            <a:r>
              <a:rPr lang="fr-FR" dirty="0"/>
              <a:t>$handle : descripteur du fichier ouvert</a:t>
            </a:r>
          </a:p>
          <a:p>
            <a:pPr lvl="3"/>
            <a:r>
              <a:rPr lang="fr-FR" dirty="0"/>
              <a:t>$format : format de la lecture</a:t>
            </a:r>
          </a:p>
          <a:p>
            <a:pPr lvl="3"/>
            <a:r>
              <a:rPr lang="fr-FR" dirty="0"/>
              <a:t>$length : taille de lecture</a:t>
            </a:r>
          </a:p>
        </p:txBody>
      </p:sp>
      <p:sp>
        <p:nvSpPr>
          <p:cNvPr id="6" name="Rectangle 3">
            <a:extLst>
              <a:ext uri="{FF2B5EF4-FFF2-40B4-BE49-F238E27FC236}">
                <a16:creationId xmlns:a16="http://schemas.microsoft.com/office/drawing/2014/main" xmlns="" id="{F61606A2-5397-4FB4-9DEC-FD7F0FF29F61}"/>
              </a:ext>
            </a:extLst>
          </p:cNvPr>
          <p:cNvSpPr>
            <a:spLocks noChangeArrowheads="1"/>
          </p:cNvSpPr>
          <p:nvPr/>
        </p:nvSpPr>
        <p:spPr bwMode="auto">
          <a:xfrm>
            <a:off x="2409826" y="2282309"/>
            <a:ext cx="768667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336699"/>
                </a:solidFill>
                <a:effectLst/>
                <a:latin typeface="Courier New" panose="02070309020205020404" pitchFamily="49" charset="0"/>
                <a:ea typeface="Calibri" panose="020F0502020204030204" pitchFamily="34" charset="0"/>
                <a:cs typeface="Courier New" panose="02070309020205020404" pitchFamily="49" charset="0"/>
              </a:rPr>
              <a:t>fscanf</a:t>
            </a:r>
            <a:r>
              <a:rPr kumimoji="0" lang="fr-FR" altLang="fr-FR" b="0" i="0" u="none" strike="noStrike" cap="none" normalizeH="0" baseline="0" dirty="0">
                <a:ln>
                  <a:noFill/>
                </a:ln>
                <a:solidFill>
                  <a:srgbClr val="737373"/>
                </a:solidFill>
                <a:effectLst/>
                <a:latin typeface="Calibri" panose="020F0502020204030204" pitchFamily="34" charset="0"/>
                <a:ea typeface="Calibri" panose="020F0502020204030204" pitchFamily="34" charset="0"/>
                <a:cs typeface="Courier New" panose="02070309020205020404" pitchFamily="49" charset="0"/>
              </a:rPr>
              <a:t> </a:t>
            </a:r>
            <a:r>
              <a:rPr kumimoji="0" lang="fr-FR" altLang="fr-FR" b="0" i="0" u="none" strike="noStrike" cap="none" normalizeH="0" baseline="0" dirty="0">
                <a:ln>
                  <a:noFill/>
                </a:ln>
                <a:solidFill>
                  <a:srgbClr val="737373"/>
                </a:solidFill>
                <a:effectLst/>
                <a:latin typeface="Courier New" panose="02070309020205020404" pitchFamily="49" charset="0"/>
                <a:ea typeface="Calibri" panose="020F0502020204030204" pitchFamily="34" charset="0"/>
                <a:cs typeface="Courier New" panose="02070309020205020404" pitchFamily="49" charset="0"/>
              </a:rPr>
              <a:t>(</a:t>
            </a:r>
            <a:r>
              <a:rPr kumimoji="0" lang="fr-FR" altLang="fr-FR" b="0" i="0" u="none" strike="noStrike" cap="none" normalizeH="0" baseline="0" dirty="0">
                <a:ln>
                  <a:noFill/>
                </a:ln>
                <a:solidFill>
                  <a:srgbClr val="737373"/>
                </a:solidFill>
                <a:effectLst/>
                <a:latin typeface="Calibri" panose="020F0502020204030204" pitchFamily="34" charset="0"/>
                <a:ea typeface="Calibri" panose="020F0502020204030204" pitchFamily="34" charset="0"/>
                <a:cs typeface="Courier New" panose="02070309020205020404" pitchFamily="49" charset="0"/>
              </a:rPr>
              <a:t> </a:t>
            </a:r>
            <a:r>
              <a:rPr kumimoji="0" lang="fr-FR" altLang="fr-FR" b="0" i="0" u="none" strike="noStrike" cap="none" normalizeH="0" baseline="0" dirty="0">
                <a:ln>
                  <a:noFill/>
                </a:ln>
                <a:solidFill>
                  <a:srgbClr val="669933"/>
                </a:solidFill>
                <a:effectLst/>
                <a:latin typeface="Courier New" panose="02070309020205020404" pitchFamily="49" charset="0"/>
                <a:ea typeface="Calibri" panose="020F0502020204030204" pitchFamily="34" charset="0"/>
                <a:cs typeface="Courier New" panose="02070309020205020404" pitchFamily="49" charset="0"/>
              </a:rPr>
              <a:t>resource</a:t>
            </a:r>
            <a:r>
              <a:rPr kumimoji="0" lang="fr-FR" altLang="fr-FR" b="0" i="0" u="none" strike="noStrike" cap="none" normalizeH="0" baseline="0" dirty="0">
                <a:ln>
                  <a:noFill/>
                </a:ln>
                <a:solidFill>
                  <a:srgbClr val="737373"/>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fr-FR" altLang="fr-FR" sz="1400" b="0" i="0" u="none" strike="noStrike" cap="none" normalizeH="0" baseline="0" dirty="0">
                <a:ln>
                  <a:noFill/>
                </a:ln>
                <a:solidFill>
                  <a:srgbClr val="336699"/>
                </a:solidFill>
                <a:effectLst/>
                <a:latin typeface="Arial Unicode MS"/>
                <a:ea typeface="Calibri" panose="020F0502020204030204" pitchFamily="34" charset="0"/>
                <a:cs typeface="Courier New" panose="02070309020205020404" pitchFamily="49" charset="0"/>
              </a:rPr>
              <a:t>$handle</a:t>
            </a:r>
            <a:r>
              <a:rPr kumimoji="0" lang="fr-FR" altLang="fr-FR" b="0" i="0" u="none" strike="noStrike" cap="none" normalizeH="0" baseline="0" dirty="0">
                <a:ln>
                  <a:noFill/>
                </a:ln>
                <a:solidFill>
                  <a:srgbClr val="737373"/>
                </a:solidFill>
                <a:effectLst/>
                <a:latin typeface="Calibri" panose="020F0502020204030204" pitchFamily="34" charset="0"/>
                <a:ea typeface="Calibri" panose="020F0502020204030204" pitchFamily="34" charset="0"/>
                <a:cs typeface="Courier New" panose="02070309020205020404" pitchFamily="49" charset="0"/>
              </a:rPr>
              <a:t> </a:t>
            </a:r>
            <a:r>
              <a:rPr kumimoji="0" lang="fr-FR" altLang="fr-FR" b="0" i="0" u="none" strike="noStrike" cap="none" normalizeH="0" baseline="0" dirty="0">
                <a:ln>
                  <a:noFill/>
                </a:ln>
                <a:solidFill>
                  <a:srgbClr val="737373"/>
                </a:solidFill>
                <a:effectLst/>
                <a:latin typeface="Courier New" panose="02070309020205020404" pitchFamily="49" charset="0"/>
                <a:ea typeface="Calibri" panose="020F0502020204030204" pitchFamily="34" charset="0"/>
                <a:cs typeface="Courier New" panose="02070309020205020404" pitchFamily="49" charset="0"/>
              </a:rPr>
              <a:t>,</a:t>
            </a:r>
            <a:r>
              <a:rPr kumimoji="0" lang="fr-FR" altLang="fr-FR" b="0" i="0" u="none" strike="noStrike" cap="none" normalizeH="0" baseline="0" dirty="0">
                <a:ln>
                  <a:noFill/>
                </a:ln>
                <a:solidFill>
                  <a:srgbClr val="737373"/>
                </a:solidFill>
                <a:effectLst/>
                <a:latin typeface="Calibri" panose="020F0502020204030204" pitchFamily="34" charset="0"/>
                <a:ea typeface="Calibri" panose="020F0502020204030204" pitchFamily="34" charset="0"/>
                <a:cs typeface="Courier New" panose="02070309020205020404" pitchFamily="49" charset="0"/>
              </a:rPr>
              <a:t> </a:t>
            </a:r>
            <a:r>
              <a:rPr kumimoji="0" lang="fr-FR" altLang="fr-FR" b="0" i="0" u="none" strike="noStrike" cap="none" normalizeH="0" baseline="0" dirty="0">
                <a:ln>
                  <a:noFill/>
                </a:ln>
                <a:solidFill>
                  <a:srgbClr val="669933"/>
                </a:solidFill>
                <a:effectLst/>
                <a:latin typeface="Courier New" panose="02070309020205020404" pitchFamily="49" charset="0"/>
                <a:ea typeface="Calibri" panose="020F0502020204030204" pitchFamily="34" charset="0"/>
                <a:cs typeface="Courier New" panose="02070309020205020404" pitchFamily="49" charset="0"/>
              </a:rPr>
              <a:t>string</a:t>
            </a:r>
            <a:r>
              <a:rPr kumimoji="0" lang="fr-FR" altLang="fr-FR" b="0" i="0" u="none" strike="noStrike" cap="none" normalizeH="0" baseline="0" dirty="0">
                <a:ln>
                  <a:noFill/>
                </a:ln>
                <a:solidFill>
                  <a:srgbClr val="737373"/>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fr-FR" altLang="fr-FR" sz="1400" b="0" i="0" u="none" strike="noStrike" cap="none" normalizeH="0" baseline="0" dirty="0">
                <a:ln>
                  <a:noFill/>
                </a:ln>
                <a:solidFill>
                  <a:srgbClr val="336699"/>
                </a:solidFill>
                <a:effectLst/>
                <a:latin typeface="Arial Unicode MS"/>
                <a:ea typeface="Calibri" panose="020F0502020204030204" pitchFamily="34" charset="0"/>
                <a:cs typeface="Courier New" panose="02070309020205020404" pitchFamily="49" charset="0"/>
              </a:rPr>
              <a:t>$format</a:t>
            </a:r>
            <a:r>
              <a:rPr kumimoji="0" lang="fr-FR" altLang="fr-FR" b="0" i="0" u="none" strike="noStrike" cap="none" normalizeH="0" baseline="0" dirty="0">
                <a:ln>
                  <a:noFill/>
                </a:ln>
                <a:solidFill>
                  <a:srgbClr val="737373"/>
                </a:solidFill>
                <a:effectLst/>
                <a:latin typeface="Calibri" panose="020F0502020204030204" pitchFamily="34" charset="0"/>
                <a:ea typeface="Calibri" panose="020F0502020204030204" pitchFamily="34" charset="0"/>
                <a:cs typeface="Courier New" panose="02070309020205020404" pitchFamily="49" charset="0"/>
              </a:rPr>
              <a:t> </a:t>
            </a:r>
            <a:r>
              <a:rPr kumimoji="0" lang="fr-FR" altLang="fr-FR" b="0" i="0" u="none" strike="noStrike" cap="none" normalizeH="0" baseline="0" dirty="0">
                <a:ln>
                  <a:noFill/>
                </a:ln>
                <a:solidFill>
                  <a:srgbClr val="737373"/>
                </a:solidFill>
                <a:effectLst/>
                <a:latin typeface="Courier New" panose="02070309020205020404" pitchFamily="49" charset="0"/>
                <a:ea typeface="Calibri" panose="020F0502020204030204" pitchFamily="34" charset="0"/>
                <a:cs typeface="Courier New" panose="02070309020205020404" pitchFamily="49" charset="0"/>
              </a:rPr>
              <a:t>[,</a:t>
            </a:r>
            <a:r>
              <a:rPr kumimoji="0" lang="fr-FR" altLang="fr-FR" b="0" i="0" u="none" strike="noStrike" cap="none" normalizeH="0" baseline="0" dirty="0">
                <a:ln>
                  <a:noFill/>
                </a:ln>
                <a:solidFill>
                  <a:srgbClr val="737373"/>
                </a:solidFill>
                <a:effectLst/>
                <a:latin typeface="Calibri" panose="020F0502020204030204" pitchFamily="34" charset="0"/>
                <a:ea typeface="Calibri" panose="020F0502020204030204" pitchFamily="34" charset="0"/>
                <a:cs typeface="Courier New" panose="02070309020205020404" pitchFamily="49" charset="0"/>
              </a:rPr>
              <a:t> </a:t>
            </a:r>
            <a:r>
              <a:rPr kumimoji="0" lang="fr-FR" altLang="fr-FR" b="0" i="0" u="none" strike="noStrike" cap="none" normalizeH="0" baseline="0" dirty="0">
                <a:ln>
                  <a:noFill/>
                </a:ln>
                <a:solidFill>
                  <a:srgbClr val="336699"/>
                </a:solidFill>
                <a:effectLst/>
                <a:latin typeface="Courier New" panose="02070309020205020404" pitchFamily="49" charset="0"/>
                <a:ea typeface="Calibri" panose="020F0502020204030204" pitchFamily="34" charset="0"/>
                <a:cs typeface="Courier New" panose="02070309020205020404" pitchFamily="49" charset="0"/>
                <a:hlinkClick r:id="rId3"/>
              </a:rPr>
              <a:t>mixed</a:t>
            </a:r>
            <a:r>
              <a:rPr kumimoji="0" lang="fr-FR" altLang="fr-FR" b="0" i="0" u="none" strike="noStrike" cap="none" normalizeH="0" baseline="0" dirty="0">
                <a:ln>
                  <a:noFill/>
                </a:ln>
                <a:solidFill>
                  <a:srgbClr val="737373"/>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fr-FR" altLang="fr-FR" sz="1400" b="0" i="0" u="none" strike="noStrike" cap="none" normalizeH="0" baseline="0" dirty="0">
                <a:ln>
                  <a:noFill/>
                </a:ln>
                <a:solidFill>
                  <a:srgbClr val="336699"/>
                </a:solidFill>
                <a:effectLst/>
                <a:latin typeface="Arial Unicode MS"/>
                <a:ea typeface="Calibri" panose="020F0502020204030204" pitchFamily="34" charset="0"/>
                <a:cs typeface="Courier New" panose="02070309020205020404" pitchFamily="49" charset="0"/>
              </a:rPr>
              <a:t>&amp;$...</a:t>
            </a:r>
            <a:r>
              <a:rPr kumimoji="0" lang="fr-FR" altLang="fr-FR" b="0" i="0" u="none" strike="noStrike" cap="none" normalizeH="0" baseline="0" dirty="0">
                <a:ln>
                  <a:noFill/>
                </a:ln>
                <a:solidFill>
                  <a:srgbClr val="737373"/>
                </a:solidFill>
                <a:effectLst/>
                <a:latin typeface="Calibri" panose="020F0502020204030204" pitchFamily="34" charset="0"/>
                <a:ea typeface="Calibri" panose="020F0502020204030204" pitchFamily="34" charset="0"/>
                <a:cs typeface="Courier New" panose="02070309020205020404" pitchFamily="49" charset="0"/>
              </a:rPr>
              <a:t> </a:t>
            </a:r>
            <a:r>
              <a:rPr kumimoji="0" lang="fr-FR" altLang="fr-FR" b="0" i="0" u="none" strike="noStrike" cap="none" normalizeH="0" baseline="0" dirty="0">
                <a:ln>
                  <a:noFill/>
                </a:ln>
                <a:solidFill>
                  <a:srgbClr val="737373"/>
                </a:solidFill>
                <a:effectLst/>
                <a:latin typeface="Courier New" panose="02070309020205020404" pitchFamily="49" charset="0"/>
                <a:ea typeface="Calibri" panose="020F0502020204030204" pitchFamily="34" charset="0"/>
                <a:cs typeface="Courier New" panose="02070309020205020404" pitchFamily="49" charset="0"/>
              </a:rPr>
              <a:t>] ) :</a:t>
            </a:r>
            <a:r>
              <a:rPr kumimoji="0" lang="fr-FR" altLang="fr-FR" b="0" i="0" u="none" strike="noStrike" cap="none" normalizeH="0" baseline="0" dirty="0">
                <a:ln>
                  <a:noFill/>
                </a:ln>
                <a:solidFill>
                  <a:srgbClr val="737373"/>
                </a:solidFill>
                <a:effectLst/>
                <a:latin typeface="Calibri" panose="020F0502020204030204" pitchFamily="34" charset="0"/>
                <a:ea typeface="Calibri" panose="020F0502020204030204" pitchFamily="34" charset="0"/>
                <a:cs typeface="Courier New" panose="02070309020205020404" pitchFamily="49" charset="0"/>
              </a:rPr>
              <a:t> </a:t>
            </a:r>
            <a:r>
              <a:rPr kumimoji="0" lang="fr-FR" altLang="fr-FR" b="0" i="0" u="none" strike="noStrike" cap="none" normalizeH="0" baseline="0" dirty="0">
                <a:ln>
                  <a:noFill/>
                </a:ln>
                <a:solidFill>
                  <a:srgbClr val="336699"/>
                </a:solidFill>
                <a:effectLst/>
                <a:latin typeface="Courier New" panose="02070309020205020404" pitchFamily="49" charset="0"/>
                <a:ea typeface="Calibri" panose="020F0502020204030204" pitchFamily="34" charset="0"/>
                <a:cs typeface="Courier New" panose="02070309020205020404" pitchFamily="49" charset="0"/>
                <a:hlinkClick r:id="rId3"/>
              </a:rPr>
              <a:t>mixed</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xmlns="" id="{37D3B72D-45B3-48EB-9941-987FD4F4C5AE}"/>
              </a:ext>
            </a:extLst>
          </p:cNvPr>
          <p:cNvSpPr>
            <a:spLocks noChangeArrowheads="1"/>
          </p:cNvSpPr>
          <p:nvPr/>
        </p:nvSpPr>
        <p:spPr bwMode="auto">
          <a:xfrm>
            <a:off x="2662237" y="3429000"/>
            <a:ext cx="68675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336699"/>
                </a:solidFill>
                <a:effectLst/>
                <a:latin typeface="Fira Mono"/>
              </a:rPr>
              <a:t>fgets</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resource</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$handle</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int</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$length</a:t>
            </a:r>
            <a:r>
              <a:rPr kumimoji="0" lang="fr-FR" altLang="fr-FR" b="0" i="0" u="none" strike="noStrike" cap="none" normalizeH="0" baseline="0" dirty="0">
                <a:ln>
                  <a:noFill/>
                </a:ln>
                <a:solidFill>
                  <a:srgbClr val="737373"/>
                </a:solidFill>
                <a:effectLst/>
                <a:latin typeface="Fira Mono"/>
              </a:rPr>
              <a:t> ] ) : </a:t>
            </a:r>
            <a:r>
              <a:rPr kumimoji="0" lang="fr-FR" altLang="fr-FR" b="0" i="0" u="none" strike="noStrike" cap="none" normalizeH="0" baseline="0" dirty="0">
                <a:ln>
                  <a:noFill/>
                </a:ln>
                <a:solidFill>
                  <a:srgbClr val="669933"/>
                </a:solidFill>
                <a:effectLst/>
                <a:latin typeface="Fira Mono"/>
              </a:rPr>
              <a:t>string</a:t>
            </a:r>
            <a:r>
              <a:rPr kumimoji="0" lang="fr-FR" altLang="fr-FR" sz="1050" b="0" i="0" u="none" strike="noStrike" cap="none" normalizeH="0" baseline="0" dirty="0">
                <a:ln>
                  <a:noFill/>
                </a:ln>
                <a:solidFill>
                  <a:schemeClr val="tx1"/>
                </a:solidFill>
                <a:effectLst/>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xmlns="" id="{0ACB149E-6721-4C4E-9F6A-552DEBA3C7D9}"/>
              </a:ext>
            </a:extLst>
          </p:cNvPr>
          <p:cNvSpPr>
            <a:spLocks noChangeArrowheads="1"/>
          </p:cNvSpPr>
          <p:nvPr/>
        </p:nvSpPr>
        <p:spPr bwMode="auto">
          <a:xfrm>
            <a:off x="2752724" y="3781813"/>
            <a:ext cx="68675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336699"/>
                </a:solidFill>
                <a:effectLst/>
                <a:latin typeface="Fira Mono"/>
              </a:rPr>
              <a:t>fread</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resource</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$handle</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int</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$length</a:t>
            </a:r>
            <a:r>
              <a:rPr kumimoji="0" lang="fr-FR" altLang="fr-FR" b="0" i="0" u="none" strike="noStrike" cap="none" normalizeH="0" baseline="0" dirty="0">
                <a:ln>
                  <a:noFill/>
                </a:ln>
                <a:solidFill>
                  <a:srgbClr val="737373"/>
                </a:solidFill>
                <a:effectLst/>
                <a:latin typeface="Fira Mono"/>
              </a:rPr>
              <a:t> ) : </a:t>
            </a:r>
            <a:r>
              <a:rPr kumimoji="0" lang="fr-FR" altLang="fr-FR" b="0" i="0" u="none" strike="noStrike" cap="none" normalizeH="0" baseline="0" dirty="0">
                <a:ln>
                  <a:noFill/>
                </a:ln>
                <a:solidFill>
                  <a:srgbClr val="669933"/>
                </a:solidFill>
                <a:effectLst/>
                <a:latin typeface="Fira Mono"/>
              </a:rPr>
              <a:t>string</a:t>
            </a:r>
            <a:r>
              <a:rPr kumimoji="0" lang="fr-FR" altLang="fr-FR" sz="1050" b="0" i="0" u="none" strike="noStrike" cap="none" normalizeH="0" baseline="0" dirty="0">
                <a:ln>
                  <a:noFill/>
                </a:ln>
                <a:solidFill>
                  <a:schemeClr val="tx1"/>
                </a:solidFill>
                <a:effectLst/>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043786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C0F3DAF-E9E7-4485-B74C-8FB97CB7266F}"/>
              </a:ext>
            </a:extLst>
          </p:cNvPr>
          <p:cNvSpPr>
            <a:spLocks noGrp="1"/>
          </p:cNvSpPr>
          <p:nvPr>
            <p:ph type="title"/>
          </p:nvPr>
        </p:nvSpPr>
        <p:spPr/>
        <p:txBody>
          <a:bodyPr/>
          <a:lstStyle/>
          <a:p>
            <a:r>
              <a:rPr lang="fr-FR" dirty="0"/>
              <a:t>écriture de fichier</a:t>
            </a:r>
          </a:p>
        </p:txBody>
      </p:sp>
      <p:sp>
        <p:nvSpPr>
          <p:cNvPr id="3" name="Espace réservé du contenu 2">
            <a:extLst>
              <a:ext uri="{FF2B5EF4-FFF2-40B4-BE49-F238E27FC236}">
                <a16:creationId xmlns:a16="http://schemas.microsoft.com/office/drawing/2014/main" xmlns="" id="{6CB37F73-1C89-4053-A2B9-F3C760C4C8DC}"/>
              </a:ext>
            </a:extLst>
          </p:cNvPr>
          <p:cNvSpPr>
            <a:spLocks noGrp="1"/>
          </p:cNvSpPr>
          <p:nvPr>
            <p:ph idx="1"/>
          </p:nvPr>
        </p:nvSpPr>
        <p:spPr/>
        <p:txBody>
          <a:bodyPr/>
          <a:lstStyle/>
          <a:p>
            <a:r>
              <a:rPr lang="fr-FR" dirty="0"/>
              <a:t>lecture dans un fichier déjà ouvert (cf .page prec.)</a:t>
            </a:r>
          </a:p>
          <a:p>
            <a:pPr lvl="1"/>
            <a:r>
              <a:rPr lang="fr-FR" dirty="0"/>
              <a:t>Ecriture dans un fichier</a:t>
            </a:r>
          </a:p>
          <a:p>
            <a:pPr lvl="3"/>
            <a:endParaRPr lang="fr-FR" dirty="0"/>
          </a:p>
          <a:p>
            <a:pPr lvl="3"/>
            <a:endParaRPr lang="fr-FR" dirty="0"/>
          </a:p>
          <a:p>
            <a:pPr lvl="2"/>
            <a:endParaRPr lang="fr-FR" dirty="0"/>
          </a:p>
          <a:p>
            <a:pPr lvl="2"/>
            <a:r>
              <a:rPr lang="fr-FR" dirty="0"/>
              <a:t>Liste de paramètres :</a:t>
            </a:r>
          </a:p>
          <a:p>
            <a:pPr lvl="3"/>
            <a:r>
              <a:rPr lang="fr-FR" dirty="0"/>
              <a:t>$handle : descripteur du fichier ouvert</a:t>
            </a:r>
          </a:p>
          <a:p>
            <a:pPr lvl="3"/>
            <a:r>
              <a:rPr lang="fr-FR" dirty="0"/>
              <a:t>$string : contenu a insérer dans le fichier</a:t>
            </a:r>
          </a:p>
          <a:p>
            <a:pPr lvl="3"/>
            <a:r>
              <a:rPr lang="fr-FR" dirty="0"/>
              <a:t>$length : taille de lecture</a:t>
            </a:r>
          </a:p>
        </p:txBody>
      </p:sp>
      <p:sp>
        <p:nvSpPr>
          <p:cNvPr id="7" name="Rectangle 4">
            <a:extLst>
              <a:ext uri="{FF2B5EF4-FFF2-40B4-BE49-F238E27FC236}">
                <a16:creationId xmlns:a16="http://schemas.microsoft.com/office/drawing/2014/main" xmlns="" id="{37D3B72D-45B3-48EB-9941-987FD4F4C5AE}"/>
              </a:ext>
            </a:extLst>
          </p:cNvPr>
          <p:cNvSpPr>
            <a:spLocks noChangeArrowheads="1"/>
          </p:cNvSpPr>
          <p:nvPr/>
        </p:nvSpPr>
        <p:spPr bwMode="auto">
          <a:xfrm>
            <a:off x="3769517" y="2333625"/>
            <a:ext cx="465296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fr-FR" altLang="fr-FR" b="0" i="0" u="none" strike="noStrike" cap="none" normalizeH="0" baseline="0" dirty="0">
                <a:ln>
                  <a:noFill/>
                </a:ln>
                <a:solidFill>
                  <a:srgbClr val="336699"/>
                </a:solidFill>
                <a:effectLst/>
                <a:latin typeface="Fira Mono"/>
              </a:rPr>
              <a:t>fputs</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resource</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$handle</a:t>
            </a:r>
            <a:r>
              <a:rPr kumimoji="0" lang="fr-FR" altLang="fr-FR" b="0" i="0" u="none" strike="noStrike" cap="none" normalizeH="0" baseline="0" dirty="0">
                <a:ln>
                  <a:noFill/>
                </a:ln>
                <a:solidFill>
                  <a:srgbClr val="737373"/>
                </a:solidFill>
                <a:effectLst/>
                <a:latin typeface="Fira Mono"/>
              </a:rPr>
              <a:t> </a:t>
            </a:r>
            <a:r>
              <a:rPr lang="fr-FR" altLang="fr-FR" dirty="0">
                <a:solidFill>
                  <a:srgbClr val="737373"/>
                </a:solidFill>
                <a:latin typeface="Fira Mono"/>
              </a:rPr>
              <a:t> , </a:t>
            </a:r>
            <a:r>
              <a:rPr lang="fr-FR" altLang="fr-FR" dirty="0">
                <a:solidFill>
                  <a:srgbClr val="669933"/>
                </a:solidFill>
                <a:latin typeface="Fira Mono"/>
              </a:rPr>
              <a:t>string</a:t>
            </a:r>
            <a:r>
              <a:rPr lang="fr-FR" altLang="fr-FR" dirty="0">
                <a:solidFill>
                  <a:srgbClr val="737373"/>
                </a:solidFill>
                <a:latin typeface="Fira Mono"/>
              </a:rPr>
              <a:t> </a:t>
            </a:r>
            <a:r>
              <a:rPr lang="fr-FR" altLang="fr-FR" sz="1200" dirty="0">
                <a:solidFill>
                  <a:srgbClr val="336699"/>
                </a:solidFill>
                <a:latin typeface="Arial Unicode MS"/>
              </a:rPr>
              <a:t>$string</a:t>
            </a:r>
            <a:r>
              <a:rPr lang="fr-FR" altLang="fr-FR" dirty="0">
                <a:solidFill>
                  <a:srgbClr val="737373"/>
                </a:solidFill>
                <a:latin typeface="Fira Mono"/>
              </a:rPr>
              <a:t> [, </a:t>
            </a:r>
            <a:r>
              <a:rPr lang="fr-FR" altLang="fr-FR" dirty="0">
                <a:solidFill>
                  <a:srgbClr val="669933"/>
                </a:solidFill>
                <a:latin typeface="Fira Mono"/>
              </a:rPr>
              <a:t>int</a:t>
            </a:r>
            <a:r>
              <a:rPr lang="fr-FR" altLang="fr-FR" dirty="0">
                <a:solidFill>
                  <a:srgbClr val="737373"/>
                </a:solidFill>
                <a:latin typeface="Fira Mono"/>
              </a:rPr>
              <a:t> </a:t>
            </a:r>
            <a:r>
              <a:rPr lang="fr-FR" altLang="fr-FR" sz="1200" dirty="0">
                <a:solidFill>
                  <a:srgbClr val="336699"/>
                </a:solidFill>
                <a:latin typeface="Arial Unicode MS"/>
              </a:rPr>
              <a:t>$length</a:t>
            </a:r>
            <a:r>
              <a:rPr lang="fr-FR" altLang="fr-FR" dirty="0">
                <a:solidFill>
                  <a:srgbClr val="737373"/>
                </a:solidFill>
                <a:latin typeface="Fira Mono"/>
              </a:rPr>
              <a:t> ] ) </a:t>
            </a:r>
            <a:r>
              <a:rPr lang="fr-FR" altLang="fr-FR" sz="1050" dirty="0"/>
              <a:t> </a:t>
            </a:r>
            <a:endParaRPr lang="fr-FR" altLang="fr-FR" sz="2800" dirty="0"/>
          </a:p>
        </p:txBody>
      </p:sp>
      <p:sp>
        <p:nvSpPr>
          <p:cNvPr id="5" name="Rectangle 2">
            <a:extLst>
              <a:ext uri="{FF2B5EF4-FFF2-40B4-BE49-F238E27FC236}">
                <a16:creationId xmlns:a16="http://schemas.microsoft.com/office/drawing/2014/main" xmlns="" id="{83EF4ADC-11FC-427A-B3AE-100F96A80CFE}"/>
              </a:ext>
            </a:extLst>
          </p:cNvPr>
          <p:cNvSpPr>
            <a:spLocks noChangeArrowheads="1"/>
          </p:cNvSpPr>
          <p:nvPr/>
        </p:nvSpPr>
        <p:spPr bwMode="auto">
          <a:xfrm>
            <a:off x="3733205" y="2919415"/>
            <a:ext cx="472558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336699"/>
                </a:solidFill>
                <a:effectLst/>
                <a:latin typeface="Fira Mono"/>
              </a:rPr>
              <a:t>fwrite</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resource</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$handle</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string</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$string</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int</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$length</a:t>
            </a:r>
            <a:r>
              <a:rPr kumimoji="0" lang="fr-FR" altLang="fr-FR" b="0" i="0" u="none" strike="noStrike" cap="none" normalizeH="0" baseline="0" dirty="0">
                <a:ln>
                  <a:noFill/>
                </a:ln>
                <a:solidFill>
                  <a:srgbClr val="737373"/>
                </a:solidFill>
                <a:effectLst/>
                <a:latin typeface="Fira Mono"/>
              </a:rPr>
              <a:t> ] ) </a:t>
            </a:r>
            <a:r>
              <a:rPr kumimoji="0" lang="fr-FR" altLang="fr-FR" sz="1050" b="0" i="0" u="none" strike="noStrike" cap="none" normalizeH="0" baseline="0" dirty="0">
                <a:ln>
                  <a:noFill/>
                </a:ln>
                <a:solidFill>
                  <a:schemeClr val="tx1"/>
                </a:solidFill>
                <a:effectLst/>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879434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C0F3DAF-E9E7-4485-B74C-8FB97CB7266F}"/>
              </a:ext>
            </a:extLst>
          </p:cNvPr>
          <p:cNvSpPr>
            <a:spLocks noGrp="1"/>
          </p:cNvSpPr>
          <p:nvPr>
            <p:ph type="title"/>
          </p:nvPr>
        </p:nvSpPr>
        <p:spPr/>
        <p:txBody>
          <a:bodyPr/>
          <a:lstStyle/>
          <a:p>
            <a:r>
              <a:rPr lang="fr-FR" dirty="0"/>
              <a:t>Parcours de fichiers</a:t>
            </a:r>
          </a:p>
        </p:txBody>
      </p:sp>
      <p:sp>
        <p:nvSpPr>
          <p:cNvPr id="3" name="Espace réservé du contenu 2">
            <a:extLst>
              <a:ext uri="{FF2B5EF4-FFF2-40B4-BE49-F238E27FC236}">
                <a16:creationId xmlns:a16="http://schemas.microsoft.com/office/drawing/2014/main" xmlns="" id="{6CB37F73-1C89-4053-A2B9-F3C760C4C8DC}"/>
              </a:ext>
            </a:extLst>
          </p:cNvPr>
          <p:cNvSpPr>
            <a:spLocks noGrp="1"/>
          </p:cNvSpPr>
          <p:nvPr>
            <p:ph idx="1"/>
          </p:nvPr>
        </p:nvSpPr>
        <p:spPr/>
        <p:txBody>
          <a:bodyPr/>
          <a:lstStyle/>
          <a:p>
            <a:r>
              <a:rPr lang="fr-FR" dirty="0"/>
              <a:t>Taille d’un fichier </a:t>
            </a:r>
          </a:p>
          <a:p>
            <a:endParaRPr lang="fr-FR" dirty="0"/>
          </a:p>
          <a:p>
            <a:r>
              <a:rPr lang="fr-FR" dirty="0"/>
              <a:t>Parcours d’un fichier </a:t>
            </a:r>
          </a:p>
          <a:p>
            <a:pPr marL="0" indent="0">
              <a:buNone/>
            </a:pPr>
            <a:endParaRPr lang="fr-FR" dirty="0"/>
          </a:p>
          <a:p>
            <a:r>
              <a:rPr lang="fr-FR" dirty="0"/>
              <a:t>Tester la fin d’un fichier</a:t>
            </a:r>
          </a:p>
          <a:p>
            <a:endParaRPr lang="fr-FR" dirty="0"/>
          </a:p>
          <a:p>
            <a:r>
              <a:rPr lang="fr-FR" dirty="0"/>
              <a:t>Créer un répertoire</a:t>
            </a:r>
          </a:p>
          <a:p>
            <a:endParaRPr lang="fr-FR" dirty="0"/>
          </a:p>
          <a:p>
            <a:r>
              <a:rPr lang="fr-FR" dirty="0"/>
              <a:t>Copy de fichier</a:t>
            </a:r>
          </a:p>
          <a:p>
            <a:endParaRPr lang="fr-FR" dirty="0"/>
          </a:p>
          <a:p>
            <a:pPr marL="0" indent="0">
              <a:buNone/>
            </a:pPr>
            <a:endParaRPr lang="fr-FR" dirty="0"/>
          </a:p>
        </p:txBody>
      </p:sp>
      <p:sp>
        <p:nvSpPr>
          <p:cNvPr id="4" name="Rectangle 1">
            <a:extLst>
              <a:ext uri="{FF2B5EF4-FFF2-40B4-BE49-F238E27FC236}">
                <a16:creationId xmlns:a16="http://schemas.microsoft.com/office/drawing/2014/main" xmlns="" id="{2410B83B-D351-4A65-BC19-4EBA48F6D4BA}"/>
              </a:ext>
            </a:extLst>
          </p:cNvPr>
          <p:cNvSpPr>
            <a:spLocks noChangeArrowheads="1"/>
          </p:cNvSpPr>
          <p:nvPr/>
        </p:nvSpPr>
        <p:spPr bwMode="auto">
          <a:xfrm>
            <a:off x="3031331" y="3119050"/>
            <a:ext cx="612933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336699"/>
                </a:solidFill>
                <a:effectLst/>
                <a:latin typeface="Fira Mono"/>
              </a:rPr>
              <a:t>fseek</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resource</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$handle</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int</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$offset</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int</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$whence</a:t>
            </a:r>
            <a:r>
              <a:rPr kumimoji="0" lang="fr-FR" altLang="fr-FR" b="0" i="0" u="none" strike="noStrike" cap="none" normalizeH="0" baseline="0" dirty="0">
                <a:ln>
                  <a:noFill/>
                </a:ln>
                <a:solidFill>
                  <a:srgbClr val="993366"/>
                </a:solidFill>
                <a:effectLst/>
                <a:latin typeface="Fira Mono"/>
              </a:rPr>
              <a:t> = SEEK_SET</a:t>
            </a:r>
            <a:r>
              <a:rPr kumimoji="0" lang="fr-FR" altLang="fr-FR" b="0" i="0" u="none" strike="noStrike" cap="none" normalizeH="0" baseline="0" dirty="0">
                <a:ln>
                  <a:noFill/>
                </a:ln>
                <a:solidFill>
                  <a:srgbClr val="737373"/>
                </a:solidFill>
                <a:effectLst/>
                <a:latin typeface="Fira Mono"/>
              </a:rPr>
              <a:t> ] ) : </a:t>
            </a:r>
            <a:r>
              <a:rPr kumimoji="0" lang="fr-FR" altLang="fr-FR" b="0" i="0" u="none" strike="noStrike" cap="none" normalizeH="0" baseline="0" dirty="0">
                <a:ln>
                  <a:noFill/>
                </a:ln>
                <a:solidFill>
                  <a:srgbClr val="669933"/>
                </a:solidFill>
                <a:effectLst/>
                <a:latin typeface="Fira Mono"/>
              </a:rPr>
              <a:t>int</a:t>
            </a:r>
            <a:r>
              <a:rPr kumimoji="0" lang="fr-FR" altLang="fr-FR" sz="1050" b="0" i="0" u="none" strike="noStrike" cap="none" normalizeH="0" baseline="0" dirty="0">
                <a:ln>
                  <a:noFill/>
                </a:ln>
                <a:solidFill>
                  <a:schemeClr val="tx1"/>
                </a:solidFill>
                <a:effectLst/>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xmlns="" id="{9CB4FA66-8697-4AD7-A2C6-9C4451704D3C}"/>
              </a:ext>
            </a:extLst>
          </p:cNvPr>
          <p:cNvSpPr>
            <a:spLocks noChangeArrowheads="1"/>
          </p:cNvSpPr>
          <p:nvPr/>
        </p:nvSpPr>
        <p:spPr bwMode="auto">
          <a:xfrm>
            <a:off x="4615530" y="1684437"/>
            <a:ext cx="29609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36699"/>
                </a:solidFill>
                <a:effectLst/>
                <a:latin typeface="Fira Mono"/>
              </a:rPr>
              <a:t>filesize</a:t>
            </a:r>
            <a:r>
              <a:rPr kumimoji="0" lang="fr-FR" altLang="fr-FR" sz="2000" b="0" i="0" u="none" strike="noStrike" cap="none" normalizeH="0" baseline="0" dirty="0">
                <a:ln>
                  <a:noFill/>
                </a:ln>
                <a:solidFill>
                  <a:srgbClr val="737373"/>
                </a:solidFill>
                <a:effectLst/>
                <a:latin typeface="Fira Mono"/>
              </a:rPr>
              <a:t> ( </a:t>
            </a:r>
            <a:r>
              <a:rPr kumimoji="0" lang="fr-FR" altLang="fr-FR" sz="2000" b="0" i="0" u="none" strike="noStrike" cap="none" normalizeH="0" baseline="0" dirty="0">
                <a:ln>
                  <a:noFill/>
                </a:ln>
                <a:solidFill>
                  <a:srgbClr val="669933"/>
                </a:solidFill>
                <a:effectLst/>
                <a:latin typeface="Fira Mono"/>
              </a:rPr>
              <a:t>string</a:t>
            </a:r>
            <a:r>
              <a:rPr kumimoji="0" lang="fr-FR" altLang="fr-FR" sz="2000" b="0" i="0" u="none" strike="noStrike" cap="none" normalizeH="0" baseline="0" dirty="0">
                <a:ln>
                  <a:noFill/>
                </a:ln>
                <a:solidFill>
                  <a:srgbClr val="737373"/>
                </a:solidFill>
                <a:effectLst/>
                <a:latin typeface="Fira Mono"/>
              </a:rPr>
              <a:t> </a:t>
            </a:r>
            <a:r>
              <a:rPr kumimoji="0" lang="fr-FR" altLang="fr-FR" sz="1400" b="0" i="0" u="none" strike="noStrike" cap="none" normalizeH="0" baseline="0" dirty="0">
                <a:ln>
                  <a:noFill/>
                </a:ln>
                <a:solidFill>
                  <a:srgbClr val="336699"/>
                </a:solidFill>
                <a:effectLst/>
                <a:latin typeface="Arial Unicode MS"/>
              </a:rPr>
              <a:t>$filename</a:t>
            </a:r>
            <a:r>
              <a:rPr kumimoji="0" lang="fr-FR" altLang="fr-FR" sz="2000" b="0" i="0" u="none" strike="noStrike" cap="none" normalizeH="0" baseline="0" dirty="0">
                <a:ln>
                  <a:noFill/>
                </a:ln>
                <a:solidFill>
                  <a:srgbClr val="737373"/>
                </a:solidFill>
                <a:effectLst/>
                <a:latin typeface="Fira Mono"/>
              </a:rPr>
              <a:t> ) : </a:t>
            </a:r>
            <a:r>
              <a:rPr kumimoji="0" lang="fr-FR" altLang="fr-FR" sz="2000" b="0" i="0" u="none" strike="noStrike" cap="none" normalizeH="0" baseline="0" dirty="0">
                <a:ln>
                  <a:noFill/>
                </a:ln>
                <a:solidFill>
                  <a:srgbClr val="669933"/>
                </a:solidFill>
                <a:effectLst/>
                <a:latin typeface="Fira Mono"/>
              </a:rPr>
              <a:t>int</a:t>
            </a:r>
            <a:r>
              <a:rPr kumimoji="0" lang="fr-FR" altLang="fr-FR" sz="1100" b="0" i="0" u="none" strike="noStrike" cap="none" normalizeH="0" baseline="0" dirty="0">
                <a:ln>
                  <a:noFill/>
                </a:ln>
                <a:solidFill>
                  <a:schemeClr val="tx1"/>
                </a:solidFill>
                <a:effectLst/>
              </a:rPr>
              <a:t> </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xmlns="" id="{E4B7D1C5-D12E-48AE-83C5-88594143E34C}"/>
              </a:ext>
            </a:extLst>
          </p:cNvPr>
          <p:cNvSpPr>
            <a:spLocks noChangeArrowheads="1"/>
          </p:cNvSpPr>
          <p:nvPr/>
        </p:nvSpPr>
        <p:spPr bwMode="auto">
          <a:xfrm>
            <a:off x="4742744" y="4100126"/>
            <a:ext cx="270651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336699"/>
                </a:solidFill>
                <a:effectLst/>
                <a:latin typeface="Fira Mono"/>
              </a:rPr>
              <a:t>feof</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resource</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$handle</a:t>
            </a:r>
            <a:r>
              <a:rPr kumimoji="0" lang="fr-FR" altLang="fr-FR" b="0" i="0" u="none" strike="noStrike" cap="none" normalizeH="0" baseline="0" dirty="0">
                <a:ln>
                  <a:noFill/>
                </a:ln>
                <a:solidFill>
                  <a:srgbClr val="737373"/>
                </a:solidFill>
                <a:effectLst/>
                <a:latin typeface="Fira Mono"/>
              </a:rPr>
              <a:t> ) : </a:t>
            </a:r>
            <a:r>
              <a:rPr kumimoji="0" lang="fr-FR" altLang="fr-FR" b="0" i="0" u="none" strike="noStrike" cap="none" normalizeH="0" baseline="0" dirty="0">
                <a:ln>
                  <a:noFill/>
                </a:ln>
                <a:solidFill>
                  <a:srgbClr val="669933"/>
                </a:solidFill>
                <a:effectLst/>
                <a:latin typeface="Fira Mono"/>
              </a:rPr>
              <a:t>bool</a:t>
            </a:r>
            <a:r>
              <a:rPr kumimoji="0" lang="fr-FR" altLang="fr-FR" sz="1050" b="0" i="0" u="none" strike="noStrike" cap="none" normalizeH="0" baseline="0" dirty="0">
                <a:ln>
                  <a:noFill/>
                </a:ln>
                <a:solidFill>
                  <a:schemeClr val="tx1"/>
                </a:solidFill>
                <a:effectLst/>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xmlns="" id="{FA4692AE-A9E8-4D5D-BCF0-E33CEE05979B}"/>
              </a:ext>
            </a:extLst>
          </p:cNvPr>
          <p:cNvSpPr>
            <a:spLocks noChangeArrowheads="1"/>
          </p:cNvSpPr>
          <p:nvPr/>
        </p:nvSpPr>
        <p:spPr bwMode="auto">
          <a:xfrm>
            <a:off x="2855011" y="6126812"/>
            <a:ext cx="648197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336699"/>
                </a:solidFill>
                <a:effectLst/>
                <a:latin typeface="Fira Mono"/>
              </a:rPr>
              <a:t>copy</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string</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$source</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string</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$dest</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resource</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$context</a:t>
            </a:r>
            <a:r>
              <a:rPr kumimoji="0" lang="fr-FR" altLang="fr-FR" b="0" i="0" u="none" strike="noStrike" cap="none" normalizeH="0" baseline="0" dirty="0">
                <a:ln>
                  <a:noFill/>
                </a:ln>
                <a:solidFill>
                  <a:srgbClr val="737373"/>
                </a:solidFill>
                <a:effectLst/>
                <a:latin typeface="Fira Mono"/>
              </a:rPr>
              <a:t> ] ) : </a:t>
            </a:r>
            <a:r>
              <a:rPr kumimoji="0" lang="fr-FR" altLang="fr-FR" b="0" i="0" u="none" strike="noStrike" cap="none" normalizeH="0" baseline="0" dirty="0">
                <a:ln>
                  <a:noFill/>
                </a:ln>
                <a:solidFill>
                  <a:srgbClr val="669933"/>
                </a:solidFill>
                <a:effectLst/>
                <a:latin typeface="Fira Mono"/>
              </a:rPr>
              <a:t>bool</a:t>
            </a:r>
            <a:r>
              <a:rPr kumimoji="0" lang="fr-FR" altLang="fr-FR" sz="1050" b="0" i="0" u="none" strike="noStrike" cap="none" normalizeH="0" baseline="0" dirty="0">
                <a:ln>
                  <a:noFill/>
                </a:ln>
                <a:solidFill>
                  <a:schemeClr val="tx1"/>
                </a:solidFill>
                <a:effectLst/>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xmlns="" id="{D14A0AD8-6730-4D30-B4B9-5B5B6C2B5142}"/>
              </a:ext>
            </a:extLst>
          </p:cNvPr>
          <p:cNvSpPr>
            <a:spLocks noChangeArrowheads="1"/>
          </p:cNvSpPr>
          <p:nvPr/>
        </p:nvSpPr>
        <p:spPr bwMode="auto">
          <a:xfrm>
            <a:off x="1676400" y="5271701"/>
            <a:ext cx="857747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336699"/>
                </a:solidFill>
                <a:effectLst/>
                <a:latin typeface="Fira Mono"/>
              </a:rPr>
              <a:t>mkdir</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string</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$pathname</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int</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$mode</a:t>
            </a:r>
            <a:r>
              <a:rPr kumimoji="0" lang="fr-FR" altLang="fr-FR" b="0" i="0" u="none" strike="noStrike" cap="none" normalizeH="0" baseline="0" dirty="0">
                <a:ln>
                  <a:noFill/>
                </a:ln>
                <a:solidFill>
                  <a:srgbClr val="993366"/>
                </a:solidFill>
                <a:effectLst/>
                <a:latin typeface="Fira Mono"/>
              </a:rPr>
              <a:t> = 0777</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bool</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$recursive</a:t>
            </a:r>
            <a:r>
              <a:rPr kumimoji="0" lang="fr-FR" altLang="fr-FR" b="0" i="0" u="none" strike="noStrike" cap="none" normalizeH="0" baseline="0" dirty="0">
                <a:ln>
                  <a:noFill/>
                </a:ln>
                <a:solidFill>
                  <a:srgbClr val="993366"/>
                </a:solidFill>
                <a:effectLst/>
                <a:latin typeface="Fira Mono"/>
              </a:rPr>
              <a:t> = </a:t>
            </a:r>
            <a:r>
              <a:rPr kumimoji="0" lang="fr-FR" altLang="fr-FR" sz="1200" b="1" i="0" u="none" strike="noStrike" cap="none" normalizeH="0" baseline="0" dirty="0">
                <a:ln>
                  <a:noFill/>
                </a:ln>
                <a:solidFill>
                  <a:srgbClr val="993366"/>
                </a:solidFill>
                <a:effectLst/>
                <a:latin typeface="Arial Unicode MS"/>
              </a:rPr>
              <a:t>FALSE</a:t>
            </a:r>
            <a:r>
              <a:rPr kumimoji="0" lang="fr-FR" altLang="fr-FR" b="0" i="0" u="none" strike="noStrike" cap="none" normalizeH="0" baseline="0" dirty="0">
                <a:ln>
                  <a:noFill/>
                </a:ln>
                <a:solidFill>
                  <a:srgbClr val="737373"/>
                </a:solidFill>
                <a:effectLst/>
                <a:latin typeface="Fira Mono"/>
              </a:rPr>
              <a:t> [, </a:t>
            </a:r>
            <a:r>
              <a:rPr kumimoji="0" lang="fr-FR" altLang="fr-FR" b="0" i="0" u="none" strike="noStrike" cap="none" normalizeH="0" baseline="0" dirty="0">
                <a:ln>
                  <a:noFill/>
                </a:ln>
                <a:solidFill>
                  <a:srgbClr val="669933"/>
                </a:solidFill>
                <a:effectLst/>
                <a:latin typeface="Fira Mono"/>
              </a:rPr>
              <a:t>resource</a:t>
            </a:r>
            <a:r>
              <a:rPr kumimoji="0" lang="fr-FR" altLang="fr-FR" b="0" i="0" u="none" strike="noStrike" cap="none" normalizeH="0" baseline="0" dirty="0">
                <a:ln>
                  <a:noFill/>
                </a:ln>
                <a:solidFill>
                  <a:srgbClr val="737373"/>
                </a:solidFill>
                <a:effectLst/>
                <a:latin typeface="Fira Mono"/>
              </a:rPr>
              <a:t> </a:t>
            </a:r>
            <a:r>
              <a:rPr kumimoji="0" lang="fr-FR" altLang="fr-FR" sz="1200" b="0" i="0" u="none" strike="noStrike" cap="none" normalizeH="0" baseline="0" dirty="0">
                <a:ln>
                  <a:noFill/>
                </a:ln>
                <a:solidFill>
                  <a:srgbClr val="336699"/>
                </a:solidFill>
                <a:effectLst/>
                <a:latin typeface="Arial Unicode MS"/>
              </a:rPr>
              <a:t>$context</a:t>
            </a:r>
            <a:r>
              <a:rPr kumimoji="0" lang="fr-FR" altLang="fr-FR" b="0" i="0" u="none" strike="noStrike" cap="none" normalizeH="0" baseline="0" dirty="0">
                <a:ln>
                  <a:noFill/>
                </a:ln>
                <a:solidFill>
                  <a:srgbClr val="737373"/>
                </a:solidFill>
                <a:effectLst/>
                <a:latin typeface="Fira Mono"/>
              </a:rPr>
              <a:t> ]]] ) : </a:t>
            </a:r>
            <a:r>
              <a:rPr kumimoji="0" lang="fr-FR" altLang="fr-FR" b="0" i="0" u="none" strike="noStrike" cap="none" normalizeH="0" baseline="0" dirty="0">
                <a:ln>
                  <a:noFill/>
                </a:ln>
                <a:solidFill>
                  <a:srgbClr val="669933"/>
                </a:solidFill>
                <a:effectLst/>
                <a:latin typeface="Fira Mono"/>
              </a:rPr>
              <a:t>bool</a:t>
            </a:r>
            <a:r>
              <a:rPr kumimoji="0" lang="fr-FR" altLang="fr-FR" sz="1050" b="0" i="0" u="none" strike="noStrike" cap="none" normalizeH="0" baseline="0" dirty="0">
                <a:ln>
                  <a:noFill/>
                </a:ln>
                <a:solidFill>
                  <a:schemeClr val="tx1"/>
                </a:solidFill>
                <a:effectLst/>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63888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rsysGraphitiv201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rsysGraphitiv2019" id="{71882897-E537-4314-8A07-C6876EB9BD10}" vid="{2E11BF1D-A2DB-41E0-9DB3-63986476B7E9}"/>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OrsysGraphitiv2019</Template>
  <TotalTime>19136</TotalTime>
  <Words>11817</Words>
  <Application>Microsoft Office PowerPoint</Application>
  <PresentationFormat>Personnalisé</PresentationFormat>
  <Paragraphs>2820</Paragraphs>
  <Slides>182</Slides>
  <Notes>161</Notes>
  <HiddenSlides>0</HiddenSlides>
  <MMClips>0</MMClips>
  <ScaleCrop>false</ScaleCrop>
  <HeadingPairs>
    <vt:vector size="4" baseType="variant">
      <vt:variant>
        <vt:lpstr>Thème</vt:lpstr>
      </vt:variant>
      <vt:variant>
        <vt:i4>1</vt:i4>
      </vt:variant>
      <vt:variant>
        <vt:lpstr>Titres des diapositives</vt:lpstr>
      </vt:variant>
      <vt:variant>
        <vt:i4>182</vt:i4>
      </vt:variant>
    </vt:vector>
  </HeadingPairs>
  <TitlesOfParts>
    <vt:vector size="183" baseType="lpstr">
      <vt:lpstr>OrsysGraphitiv2019</vt:lpstr>
      <vt:lpstr>PHP 5.0 &amp; 7.0</vt:lpstr>
      <vt:lpstr>Orsys &amp; vous</vt:lpstr>
      <vt:lpstr>Bienvenue chez Orsys  Présentation</vt:lpstr>
      <vt:lpstr>Bienvenue chez Orsys  logistique</vt:lpstr>
      <vt:lpstr>Introduction</vt:lpstr>
      <vt:lpstr>Présentation PowerPoint</vt:lpstr>
      <vt:lpstr>TCP/IP, HTTP, FTP</vt:lpstr>
      <vt:lpstr>Les clients web </vt:lpstr>
      <vt:lpstr>Les URLs</vt:lpstr>
      <vt:lpstr>Html</vt:lpstr>
      <vt:lpstr>Xhtml</vt:lpstr>
      <vt:lpstr>css</vt:lpstr>
      <vt:lpstr>Les QueryString</vt:lpstr>
      <vt:lpstr>Les requetes HTTP</vt:lpstr>
      <vt:lpstr>Accessibilité Web</vt:lpstr>
      <vt:lpstr>Accessibilité Web</vt:lpstr>
      <vt:lpstr>Lois &amp; accessibilité Web</vt:lpstr>
      <vt:lpstr>Le Web 2.0</vt:lpstr>
      <vt:lpstr>Web 2.0, bonnes pratiques</vt:lpstr>
      <vt:lpstr>Web 2.0, Rich Internet Application</vt:lpstr>
      <vt:lpstr>Conclusion</vt:lpstr>
      <vt:lpstr>Les outils</vt:lpstr>
      <vt:lpstr>Sommaire</vt:lpstr>
      <vt:lpstr>Windows Apache Mysql Php </vt:lpstr>
      <vt:lpstr>Editeurs avancés pour le html/css/php/mysql/…</vt:lpstr>
      <vt:lpstr>Serveur GIT</vt:lpstr>
      <vt:lpstr>Git - bitbuckets</vt:lpstr>
      <vt:lpstr>Conclusion</vt:lpstr>
      <vt:lpstr>Conslusion</vt:lpstr>
      <vt:lpstr>Rappels html/css</vt:lpstr>
      <vt:lpstr>Sommaire</vt:lpstr>
      <vt:lpstr>HTML 5</vt:lpstr>
      <vt:lpstr>Présentation PowerPoint</vt:lpstr>
      <vt:lpstr>head</vt:lpstr>
      <vt:lpstr>body</vt:lpstr>
      <vt:lpstr>identifier les balises</vt:lpstr>
      <vt:lpstr>balises de structures</vt:lpstr>
      <vt:lpstr>Tableaux</vt:lpstr>
      <vt:lpstr>Tableaux</vt:lpstr>
      <vt:lpstr>Les formulaires</vt:lpstr>
      <vt:lpstr>Les formulaires</vt:lpstr>
      <vt:lpstr>Les listes</vt:lpstr>
      <vt:lpstr>balises courantes</vt:lpstr>
      <vt:lpstr>Conclusion</vt:lpstr>
      <vt:lpstr>Rappels CSS</vt:lpstr>
      <vt:lpstr>Css Introduction</vt:lpstr>
      <vt:lpstr>Syntaxe Css</vt:lpstr>
      <vt:lpstr>Disposition Css</vt:lpstr>
      <vt:lpstr>Disposition Css</vt:lpstr>
      <vt:lpstr>Sélecteur Css</vt:lpstr>
      <vt:lpstr>Héritage css</vt:lpstr>
      <vt:lpstr>Propriétés Css </vt:lpstr>
      <vt:lpstr>Les différentes propriétés Dispositions</vt:lpstr>
      <vt:lpstr>Les différentes propriétés    b) Les unités</vt:lpstr>
      <vt:lpstr>Les différentes propriétés c) Couleurs</vt:lpstr>
      <vt:lpstr>différentes propriétés c) Couleurs</vt:lpstr>
      <vt:lpstr>rgbA différent de opacity</vt:lpstr>
      <vt:lpstr>différentes propriétés  d) textes</vt:lpstr>
      <vt:lpstr>différentes propriétés  e)shadow</vt:lpstr>
      <vt:lpstr>Limites CSS</vt:lpstr>
      <vt:lpstr>Le CSS / Media</vt:lpstr>
      <vt:lpstr>Les CSS pour mobiles</vt:lpstr>
      <vt:lpstr>Trucs et Astuces</vt:lpstr>
      <vt:lpstr>Le JSON</vt:lpstr>
      <vt:lpstr>Le JSON</vt:lpstr>
      <vt:lpstr>Le JSON</vt:lpstr>
      <vt:lpstr>Conclusion</vt:lpstr>
      <vt:lpstr>Introduction PHP</vt:lpstr>
      <vt:lpstr>Sommaire</vt:lpstr>
      <vt:lpstr>Architecture WEB</vt:lpstr>
      <vt:lpstr>Qu’est ce que PHP</vt:lpstr>
      <vt:lpstr>Historique des Versions</vt:lpstr>
      <vt:lpstr>Historique version PHP 15</vt:lpstr>
      <vt:lpstr>Historique PHP 5.3</vt:lpstr>
      <vt:lpstr>Historique PHP 5.4</vt:lpstr>
      <vt:lpstr>Historique PHP 5.5</vt:lpstr>
      <vt:lpstr>Historique PHP 5.6</vt:lpstr>
      <vt:lpstr>Historique PHP 7.0</vt:lpstr>
      <vt:lpstr>Historique PHP 7.1 &amp; 7.2</vt:lpstr>
      <vt:lpstr>Historique PHP 7.3 &amp; 7.4</vt:lpstr>
      <vt:lpstr>Introduction MVC</vt:lpstr>
      <vt:lpstr>Conclusion</vt:lpstr>
      <vt:lpstr>Automatisation d’un page web</vt:lpstr>
      <vt:lpstr>Sommaire</vt:lpstr>
      <vt:lpstr>Principe de client -serveur</vt:lpstr>
      <vt:lpstr>SPA VS MPA</vt:lpstr>
      <vt:lpstr>Premier éléments du langage &amp; intégration dans le html</vt:lpstr>
      <vt:lpstr>Variables, fonctions</vt:lpstr>
      <vt:lpstr>Les operateurs</vt:lpstr>
      <vt:lpstr>Operateurs specifique</vt:lpstr>
      <vt:lpstr>Structures conditionnels</vt:lpstr>
      <vt:lpstr>Les boucles</vt:lpstr>
      <vt:lpstr>LES FORMULAIRES SIMPLES</vt:lpstr>
      <vt:lpstr>Passage et transmission de variables</vt:lpstr>
      <vt:lpstr>Passage et transmission de variables</vt:lpstr>
      <vt:lpstr>Lecture/écriture de fichier</vt:lpstr>
      <vt:lpstr>Lecture de fichier</vt:lpstr>
      <vt:lpstr>écriture de fichier</vt:lpstr>
      <vt:lpstr>Parcours de fichiers</vt:lpstr>
      <vt:lpstr>Vérification de mot de passe &amp; redirection</vt:lpstr>
      <vt:lpstr>Redirection</vt:lpstr>
      <vt:lpstr>Le xml et le json</vt:lpstr>
      <vt:lpstr>Conclusion</vt:lpstr>
      <vt:lpstr>LES VARIABLES COMPLEXES : TABLEAUX</vt:lpstr>
      <vt:lpstr>Sommaire</vt:lpstr>
      <vt:lpstr>Les Arrays</vt:lpstr>
      <vt:lpstr>Constructeur d’array</vt:lpstr>
      <vt:lpstr>Parcours de tableaux</vt:lpstr>
      <vt:lpstr>Fonctions associées aux tableaux</vt:lpstr>
      <vt:lpstr>Fonctions associées aux tableaux</vt:lpstr>
      <vt:lpstr>Fonctions associées aux tableaux</vt:lpstr>
      <vt:lpstr>Navigation d’array</vt:lpstr>
      <vt:lpstr>Conclusion</vt:lpstr>
      <vt:lpstr>GESTION DES SESSIONS UTILISATEURS</vt:lpstr>
      <vt:lpstr>Sommaire</vt:lpstr>
      <vt:lpstr>Variables persistantes : cookies et session</vt:lpstr>
      <vt:lpstr>session</vt:lpstr>
      <vt:lpstr>cookies</vt:lpstr>
      <vt:lpstr>Avantages et inconvénients des cookies et sessions</vt:lpstr>
      <vt:lpstr>Limitations et précautions</vt:lpstr>
      <vt:lpstr>Sérialisation des variables complexes</vt:lpstr>
      <vt:lpstr>Conclusion</vt:lpstr>
      <vt:lpstr>UTILISATION D’UNE BASE DE DONNEES MySQL</vt:lpstr>
      <vt:lpstr>Sommaire</vt:lpstr>
      <vt:lpstr>Présentation de MySQL</vt:lpstr>
      <vt:lpstr>Concepts fondamentaux : bases, tables</vt:lpstr>
      <vt:lpstr>Concepts fondamentaux : champs, enregistrements</vt:lpstr>
      <vt:lpstr>Bases MySQL</vt:lpstr>
      <vt:lpstr>Tables MySQL</vt:lpstr>
      <vt:lpstr>Tables MySQL</vt:lpstr>
      <vt:lpstr>Tables MySql</vt:lpstr>
      <vt:lpstr>Les conditions du WHERE</vt:lpstr>
      <vt:lpstr>Les conditions du WHERE</vt:lpstr>
      <vt:lpstr>Champs MySQL</vt:lpstr>
      <vt:lpstr>Fonctions PHP MySQL</vt:lpstr>
      <vt:lpstr>Fonctions MYSQL</vt:lpstr>
      <vt:lpstr>Fonctions MySql</vt:lpstr>
      <vt:lpstr>Etapes php 5</vt:lpstr>
      <vt:lpstr>Etapes php 5</vt:lpstr>
      <vt:lpstr>Php &amp; mysql</vt:lpstr>
      <vt:lpstr>Php7 &amp; mysql</vt:lpstr>
      <vt:lpstr>Conclusion</vt:lpstr>
      <vt:lpstr>LES FORMULAIRES COMPLEXES</vt:lpstr>
      <vt:lpstr>Sommaire</vt:lpstr>
      <vt:lpstr>Moteur de recherche: formulaire en relation avec une base de données</vt:lpstr>
      <vt:lpstr>Moteur de recherche: formulaire en relation avec une base de données</vt:lpstr>
      <vt:lpstr>Fonctions avancées de sélection: recherches et tris</vt:lpstr>
      <vt:lpstr>Conclusion</vt:lpstr>
      <vt:lpstr>LE GRAPHISME EN PHP</vt:lpstr>
      <vt:lpstr>Sommaire</vt:lpstr>
      <vt:lpstr>Présentation de la librairie GD2</vt:lpstr>
      <vt:lpstr>Création d’image, réutilisation </vt:lpstr>
      <vt:lpstr>Les couleurs </vt:lpstr>
      <vt:lpstr>Lire les couleurs</vt:lpstr>
      <vt:lpstr>Présentation PowerPoint</vt:lpstr>
      <vt:lpstr>Formes complexes</vt:lpstr>
      <vt:lpstr>Manipuler les images</vt:lpstr>
      <vt:lpstr>Gestion des polices et de l’écriture en mode image</vt:lpstr>
      <vt:lpstr>Superposition de texte pour protection de droits </vt:lpstr>
      <vt:lpstr>Intégration au site</vt:lpstr>
      <vt:lpstr>Réalisation de graphiques statistiques</vt:lpstr>
      <vt:lpstr>Réalisation de graphiques statistiques</vt:lpstr>
      <vt:lpstr>Conclusion</vt:lpstr>
      <vt:lpstr>Remerciements</vt:lpstr>
      <vt:lpstr>Présentation PowerPoint</vt:lpstr>
      <vt:lpstr>TP</vt:lpstr>
      <vt:lpstr>HTML et CSS</vt:lpstr>
      <vt:lpstr>Une maquette simple</vt:lpstr>
      <vt:lpstr>Maquette</vt:lpstr>
      <vt:lpstr>SQL</vt:lpstr>
      <vt:lpstr>database</vt:lpstr>
      <vt:lpstr>Création jeu de donnée</vt:lpstr>
      <vt:lpstr>SQL</vt:lpstr>
      <vt:lpstr>PHP/Mysql</vt:lpstr>
      <vt:lpstr>Exercice avancé créer des vues </vt:lpstr>
      <vt:lpstr>PHP</vt:lpstr>
      <vt:lpstr>Objets</vt:lpstr>
      <vt:lpstr>Intégration</vt:lpstr>
      <vt:lpstr>Objet 2</vt:lpstr>
      <vt:lpstr>PHP/Mysql 2</vt:lpstr>
      <vt:lpstr>Vues 2</vt:lpstr>
      <vt:lpstr>Graphique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TCP/IP, HTTP, FTP</dc:title>
  <dc:creator>Champix</dc:creator>
  <cp:lastModifiedBy>Administrateur</cp:lastModifiedBy>
  <cp:revision>180</cp:revision>
  <dcterms:created xsi:type="dcterms:W3CDTF">2020-02-20T13:54:56Z</dcterms:created>
  <dcterms:modified xsi:type="dcterms:W3CDTF">2021-06-03T07:07:00Z</dcterms:modified>
</cp:coreProperties>
</file>